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29"/>
  </p:notesMasterIdLst>
  <p:sldIdLst>
    <p:sldId id="1821" r:id="rId2"/>
    <p:sldId id="1846" r:id="rId3"/>
    <p:sldId id="2462" r:id="rId4"/>
    <p:sldId id="1847" r:id="rId5"/>
    <p:sldId id="1848" r:id="rId6"/>
    <p:sldId id="1849" r:id="rId7"/>
    <p:sldId id="1850" r:id="rId8"/>
    <p:sldId id="1851" r:id="rId9"/>
    <p:sldId id="1852" r:id="rId10"/>
    <p:sldId id="2464" r:id="rId11"/>
    <p:sldId id="1853" r:id="rId12"/>
    <p:sldId id="1854" r:id="rId13"/>
    <p:sldId id="1855" r:id="rId14"/>
    <p:sldId id="1856" r:id="rId15"/>
    <p:sldId id="1857" r:id="rId16"/>
    <p:sldId id="1896" r:id="rId17"/>
    <p:sldId id="1893" r:id="rId18"/>
    <p:sldId id="2466" r:id="rId19"/>
    <p:sldId id="2467" r:id="rId20"/>
    <p:sldId id="2461" r:id="rId21"/>
    <p:sldId id="2463" r:id="rId22"/>
    <p:sldId id="2465" r:id="rId23"/>
    <p:sldId id="1859" r:id="rId24"/>
    <p:sldId id="1895" r:id="rId25"/>
    <p:sldId id="1862" r:id="rId26"/>
    <p:sldId id="1863" r:id="rId27"/>
    <p:sldId id="2453" r:id="rId28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6" autoAdjust="0"/>
    <p:restoredTop sz="94660" autoAdjust="0"/>
  </p:normalViewPr>
  <p:slideViewPr>
    <p:cSldViewPr>
      <p:cViewPr varScale="1">
        <p:scale>
          <a:sx n="85" d="100"/>
          <a:sy n="85" d="100"/>
        </p:scale>
        <p:origin x="139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E41FD-CEB0-4E14-8BD7-F7060D774C41}" type="datetimeFigureOut">
              <a:rPr lang="hr-HR" smtClean="0"/>
              <a:pPr/>
              <a:t>08.05.2024.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E47BC-933D-44F2-9916-17968C5121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61203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848600" cy="2462113"/>
          </a:xfrm>
        </p:spPr>
        <p:txBody>
          <a:bodyPr anchor="ctr">
            <a:noAutofit/>
          </a:bodyPr>
          <a:lstStyle>
            <a:lvl1pPr algn="ctr">
              <a:defRPr sz="5400" cap="all" baseline="0"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6640" cy="2732112"/>
          </a:xfrm>
        </p:spPr>
        <p:txBody>
          <a:bodyPr/>
          <a:lstStyle>
            <a:lvl1pPr marL="0" indent="0" algn="l">
              <a:buNone/>
              <a:defRPr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4802" y="6118487"/>
            <a:ext cx="827584" cy="749634"/>
          </a:xfrm>
          <a:prstGeom prst="rect">
            <a:avLst/>
          </a:prstGeom>
        </p:spPr>
      </p:pic>
      <p:cxnSp>
        <p:nvCxnSpPr>
          <p:cNvPr id="9" name="Ravni poveznik 8"/>
          <p:cNvCxnSpPr/>
          <p:nvPr userDrawn="1"/>
        </p:nvCxnSpPr>
        <p:spPr>
          <a:xfrm>
            <a:off x="683568" y="3356992"/>
            <a:ext cx="7819318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0800000">
            <a:off x="457200" y="1600200"/>
            <a:ext cx="8229600" cy="4636008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130206"/>
            <a:ext cx="827584" cy="7496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10800000">
            <a:off x="445305" y="476672"/>
            <a:ext cx="2057400" cy="5759536"/>
          </a:xfrm>
        </p:spPr>
        <p:txBody>
          <a:bodyPr vert="eaVert" anchor="b"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0800000">
            <a:off x="2699792" y="476672"/>
            <a:ext cx="6019800" cy="5759536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042" y="6108366"/>
            <a:ext cx="827584" cy="7496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539550" y="5816750"/>
            <a:ext cx="2253371" cy="4404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hr-HR" dirty="0">
                <a:solidFill>
                  <a:schemeClr val="tx2"/>
                </a:solidFill>
              </a:rPr>
              <a:t>www.rif.hr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9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100392" y="6492875"/>
            <a:ext cx="1043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710" y="620688"/>
            <a:ext cx="5753725" cy="2286000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695" y="3501008"/>
            <a:ext cx="2429083" cy="2200287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61" y="586836"/>
            <a:ext cx="1368152" cy="253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4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1" name="Slik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912" y="6145590"/>
            <a:ext cx="827584" cy="749634"/>
          </a:xfrm>
          <a:prstGeom prst="rect">
            <a:avLst/>
          </a:prstGeom>
        </p:spPr>
      </p:pic>
      <p:cxnSp>
        <p:nvCxnSpPr>
          <p:cNvPr id="10" name="Ravni poveznik 9"/>
          <p:cNvCxnSpPr/>
          <p:nvPr userDrawn="1"/>
        </p:nvCxnSpPr>
        <p:spPr>
          <a:xfrm>
            <a:off x="467544" y="1556792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08721"/>
            <a:ext cx="7772400" cy="2448272"/>
          </a:xfrm>
        </p:spPr>
        <p:txBody>
          <a:bodyPr anchor="ctr">
            <a:normAutofit/>
          </a:bodyPr>
          <a:lstStyle>
            <a:lvl1pPr algn="ctr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73016"/>
            <a:ext cx="7772400" cy="2554035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0" name="Slika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4899" y="6108366"/>
            <a:ext cx="827584" cy="749634"/>
          </a:xfrm>
          <a:prstGeom prst="rect">
            <a:avLst/>
          </a:prstGeom>
        </p:spPr>
      </p:pic>
      <p:cxnSp>
        <p:nvCxnSpPr>
          <p:cNvPr id="12" name="Ravni poveznik 11"/>
          <p:cNvCxnSpPr/>
          <p:nvPr userDrawn="1"/>
        </p:nvCxnSpPr>
        <p:spPr>
          <a:xfrm>
            <a:off x="755576" y="3429000"/>
            <a:ext cx="774731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1" name="Slik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016839"/>
            <a:ext cx="827584" cy="749634"/>
          </a:xfrm>
          <a:prstGeom prst="rect">
            <a:avLst/>
          </a:prstGeom>
        </p:spPr>
      </p:pic>
      <p:cxnSp>
        <p:nvCxnSpPr>
          <p:cNvPr id="12" name="Ravni poveznik 11"/>
          <p:cNvCxnSpPr/>
          <p:nvPr userDrawn="1"/>
        </p:nvCxnSpPr>
        <p:spPr>
          <a:xfrm>
            <a:off x="467544" y="1582239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3" name="Slika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6137109"/>
            <a:ext cx="827584" cy="749634"/>
          </a:xfrm>
          <a:prstGeom prst="rect">
            <a:avLst/>
          </a:prstGeom>
        </p:spPr>
      </p:pic>
      <p:cxnSp>
        <p:nvCxnSpPr>
          <p:cNvPr id="12" name="Ravni poveznik 11"/>
          <p:cNvCxnSpPr/>
          <p:nvPr userDrawn="1"/>
        </p:nvCxnSpPr>
        <p:spPr>
          <a:xfrm>
            <a:off x="467544" y="1571223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cxnSp>
        <p:nvCxnSpPr>
          <p:cNvPr id="11" name="Ravni poveznik 10"/>
          <p:cNvCxnSpPr/>
          <p:nvPr userDrawn="1"/>
        </p:nvCxnSpPr>
        <p:spPr>
          <a:xfrm>
            <a:off x="467544" y="1556792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028" y="6108366"/>
            <a:ext cx="827584" cy="749634"/>
          </a:xfrm>
          <a:prstGeom prst="rect">
            <a:avLst/>
          </a:prstGeom>
        </p:spPr>
      </p:pic>
      <p:cxnSp>
        <p:nvCxnSpPr>
          <p:cNvPr id="10" name="Ravni poveznik 9"/>
          <p:cNvCxnSpPr/>
          <p:nvPr userDrawn="1"/>
        </p:nvCxnSpPr>
        <p:spPr>
          <a:xfrm>
            <a:off x="467544" y="1556792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</a:defRPr>
            </a:lvl1pPr>
            <a:lvl2pPr>
              <a:defRPr sz="28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000">
                <a:solidFill>
                  <a:srgbClr val="002060"/>
                </a:solidFill>
              </a:defRPr>
            </a:lvl4pPr>
            <a:lvl5pPr>
              <a:defRPr sz="2000">
                <a:solidFill>
                  <a:srgbClr val="00206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>
                <a:solidFill>
                  <a:srgbClr val="0020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1" name="Slika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2664" y="6114540"/>
            <a:ext cx="827584" cy="749634"/>
          </a:xfrm>
          <a:prstGeom prst="rect">
            <a:avLst/>
          </a:prstGeom>
        </p:spPr>
      </p:pic>
      <p:cxnSp>
        <p:nvCxnSpPr>
          <p:cNvPr id="10" name="Ravni poveznik 9"/>
          <p:cNvCxnSpPr/>
          <p:nvPr userDrawn="1"/>
        </p:nvCxnSpPr>
        <p:spPr>
          <a:xfrm>
            <a:off x="413793" y="692696"/>
            <a:ext cx="8208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>
                <a:solidFill>
                  <a:srgbClr val="00206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12" name="Slika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5151" y="6108366"/>
            <a:ext cx="827584" cy="7496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18288"/>
            <a:ext cx="7776864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416" y="18288"/>
            <a:ext cx="72008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FFFFFF"/>
                </a:solidFill>
              </a:defRPr>
            </a:lvl1pPr>
          </a:lstStyle>
          <a:p>
            <a:fld id="{D2E57653-3E58-4892-A7ED-712530ACC6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100392" y="6492875"/>
            <a:ext cx="1043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</p:sldLayoutIdLst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3563888" y="4077072"/>
            <a:ext cx="511256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b="1" dirty="0">
                <a:solidFill>
                  <a:schemeClr val="tx2"/>
                </a:solidFill>
              </a:rPr>
              <a:t>TUZEMNI PRIJENOS POREZNE OBVEZE</a:t>
            </a:r>
          </a:p>
          <a:p>
            <a:pPr algn="ctr"/>
            <a:endParaRPr lang="hr-HR" sz="1400" dirty="0">
              <a:solidFill>
                <a:schemeClr val="tx2"/>
              </a:solidFill>
            </a:endParaRPr>
          </a:p>
          <a:p>
            <a:pPr algn="ctr"/>
            <a:r>
              <a:rPr lang="hr-HR" sz="1400" dirty="0">
                <a:solidFill>
                  <a:schemeClr val="tx2"/>
                </a:solidFill>
              </a:rPr>
              <a:t>mr. </a:t>
            </a:r>
            <a:r>
              <a:rPr lang="hr-HR" sz="1400" dirty="0" err="1">
                <a:solidFill>
                  <a:schemeClr val="tx2"/>
                </a:solidFill>
              </a:rPr>
              <a:t>sc</a:t>
            </a:r>
            <a:r>
              <a:rPr lang="hr-HR" sz="1400" dirty="0">
                <a:solidFill>
                  <a:schemeClr val="tx2"/>
                </a:solidFill>
              </a:rPr>
              <a:t>. Miljenka Cutvarić</a:t>
            </a:r>
          </a:p>
          <a:p>
            <a:pPr algn="ctr"/>
            <a:endParaRPr lang="hr-HR" sz="1400" dirty="0">
              <a:solidFill>
                <a:schemeClr val="tx2"/>
              </a:solidFill>
            </a:endParaRPr>
          </a:p>
          <a:p>
            <a:pPr algn="ctr"/>
            <a:r>
              <a:rPr lang="hr-HR" sz="1400" dirty="0">
                <a:solidFill>
                  <a:schemeClr val="tx2"/>
                </a:solidFill>
              </a:rPr>
              <a:t>8. svibnja 2024.</a:t>
            </a:r>
          </a:p>
          <a:p>
            <a:pPr algn="ctr"/>
            <a:endParaRPr lang="hr-HR" sz="2400" dirty="0"/>
          </a:p>
        </p:txBody>
      </p:sp>
      <p:sp>
        <p:nvSpPr>
          <p:cNvPr id="2" name="Rezervirano mjesto broja slajd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79045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E180D4A7-C9FB-4DFB-919C-405C955672EB}">
      <p14:showEvtLst xmlns:p14="http://schemas.microsoft.com/office/powerpoint/2010/main">
        <p14:playEvt time="0" objId="5"/>
        <p14:pauseEvt time="4398" objId="5"/>
        <p14:seekEvt time="4398" objId="5" seek="4330"/>
        <p14:resumeEvt time="4398" objId="5"/>
        <p14:stopEvt time="6871" objId="5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ABE7F-E795-4FD9-7088-3D944B50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Razlike u definiciji građevinskih usluga i usluga vezanih za nekretninu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883B2-5856-9B7A-3CEE-FA3554246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Čl. 47. Direktive 2006/112/EZ, (preuzeto u čl. 19. ZPDV-u), regulira utvrđivanje mjesta obavljanja usluga vezanih uz nekretnine, dok je PPO za isporuke navedene u čl. 75. st. 3. t. a) Zakona o PDV-, propisan temeljem mogućnosti predviđene čl. 199. Direktive 2009/112/EZ prema kojem države članice mogu odrediti na koje se isporuke dobara i usluga, odnosno kategorije isporučitelja i primatelja primjenjuju.</a:t>
            </a:r>
          </a:p>
          <a:p>
            <a:endParaRPr lang="hr-HR" dirty="0"/>
          </a:p>
          <a:p>
            <a:r>
              <a:rPr lang="hr-HR" dirty="0"/>
              <a:t>Čl. 199 Direktive</a:t>
            </a:r>
          </a:p>
          <a:p>
            <a:pPr lvl="1"/>
            <a:r>
              <a:rPr lang="hr-HR" dirty="0"/>
              <a:t>DČ mogu odrediti da je osoba koja je odgovorna za plaćanje PDV-a porezni obveznik kojem se isporučuje bilo što od niže navedenog:</a:t>
            </a:r>
          </a:p>
          <a:p>
            <a:pPr lvl="1"/>
            <a:r>
              <a:rPr lang="hr-HR" dirty="0"/>
              <a:t>a) građevinski radovi</a:t>
            </a:r>
          </a:p>
          <a:p>
            <a:pPr lvl="1"/>
            <a:r>
              <a:rPr lang="hr-HR" dirty="0"/>
              <a:t>b) Osiguravanje osoblja uključenog u aktivnosti iz točke a)</a:t>
            </a:r>
          </a:p>
          <a:p>
            <a:pPr lvl="1"/>
            <a:r>
              <a:rPr lang="hr-HR" dirty="0"/>
              <a:t>….. </a:t>
            </a:r>
            <a:r>
              <a:rPr lang="hr-HR" dirty="0" err="1"/>
              <a:t>itd</a:t>
            </a:r>
            <a:endParaRPr lang="hr-HR" dirty="0"/>
          </a:p>
          <a:p>
            <a:endParaRPr lang="hr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2C9012-E89F-2E1E-876F-2C0F55A43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84743-434B-2D9F-C195-77548B9F6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3221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Primjeri: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održavanje građevinskog dijela nekretnine (popravak prozora, zidova, vrata ...) – </a:t>
            </a:r>
            <a:r>
              <a:rPr lang="hr-HR" dirty="0">
                <a:solidFill>
                  <a:srgbClr val="FF0000"/>
                </a:solidFill>
              </a:rPr>
              <a:t>prijenos porezne obveze</a:t>
            </a:r>
          </a:p>
          <a:p>
            <a:endParaRPr lang="hr-HR" dirty="0"/>
          </a:p>
          <a:p>
            <a:r>
              <a:rPr lang="hr-HR" dirty="0"/>
              <a:t>održavanje ugrađene opreme (lifta, bojlera, </a:t>
            </a:r>
            <a:r>
              <a:rPr lang="hr-HR" dirty="0" err="1"/>
              <a:t>kotlovnice..</a:t>
            </a:r>
            <a:r>
              <a:rPr lang="hr-HR" dirty="0"/>
              <a:t>. ) – </a:t>
            </a:r>
            <a:r>
              <a:rPr lang="hr-HR" dirty="0">
                <a:solidFill>
                  <a:srgbClr val="FF0000"/>
                </a:solidFill>
              </a:rPr>
              <a:t>ne dolazi do prijenosa porezne obveze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3356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usluge instalacije sustava </a:t>
            </a:r>
            <a:r>
              <a:rPr lang="hr-HR" dirty="0" err="1"/>
              <a:t>protuprovale</a:t>
            </a:r>
            <a:r>
              <a:rPr lang="hr-HR" dirty="0"/>
              <a:t>, </a:t>
            </a:r>
            <a:r>
              <a:rPr lang="hr-HR" dirty="0" err="1"/>
              <a:t>videonadzora</a:t>
            </a:r>
            <a:r>
              <a:rPr lang="hr-HR" dirty="0"/>
              <a:t> i vatrodojave</a:t>
            </a:r>
          </a:p>
          <a:p>
            <a:r>
              <a:rPr lang="hr-HR" dirty="0"/>
              <a:t>ugradnja opreme kao što su videokamere, detektori, alarmi i sl.</a:t>
            </a:r>
          </a:p>
          <a:p>
            <a:pPr lvl="1"/>
            <a:r>
              <a:rPr lang="hr-H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hr-HR" dirty="0" err="1"/>
              <a:t>PPO</a:t>
            </a:r>
            <a:r>
              <a:rPr lang="hr-HR" dirty="0"/>
              <a:t> samo ako se usluga ugradnje izvodi prilikom izgradnje ili rekonstrukcije građevinskog objekta</a:t>
            </a:r>
          </a:p>
          <a:p>
            <a:endParaRPr lang="hr-HR" dirty="0"/>
          </a:p>
          <a:p>
            <a:r>
              <a:rPr lang="hr-HR" dirty="0"/>
              <a:t>međutim usluge održavanja ove opreme ne primjenjuje se PPO (čl. 152. st. 2. Pravilnika)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061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Ugradnja klime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izvođenje elektroinstalacijskih i vodoinstalaterskih radova, ugradnje instalacija grijanja i hlađenja (instalacije grijanja i hlađenja, prozračivanja, klimatizacije i sl.) odnosno izvođenje </a:t>
            </a:r>
            <a:r>
              <a:rPr lang="hr-HR" dirty="0" err="1"/>
              <a:t>plinoinstalaterskih</a:t>
            </a:r>
            <a:r>
              <a:rPr lang="hr-HR" dirty="0"/>
              <a:t> radova - PPO</a:t>
            </a:r>
          </a:p>
          <a:p>
            <a:pPr lvl="1"/>
            <a:r>
              <a:rPr lang="hr-HR" dirty="0"/>
              <a:t>ako se te radove </a:t>
            </a:r>
            <a:r>
              <a:rPr lang="hr-HR" dirty="0">
                <a:solidFill>
                  <a:srgbClr val="FF0000"/>
                </a:solidFill>
              </a:rPr>
              <a:t>izvodi pri građenju</a:t>
            </a:r>
            <a:r>
              <a:rPr lang="hr-HR" dirty="0"/>
              <a:t> (gradnja, održavanje, obnova i uklanjanje građevinskog objekta ili njegovih dijelova)</a:t>
            </a:r>
          </a:p>
          <a:p>
            <a:endParaRPr lang="hr-HR" dirty="0"/>
          </a:p>
          <a:p>
            <a:r>
              <a:rPr lang="hr-HR" dirty="0"/>
              <a:t>Međutim, usluga nabave i </a:t>
            </a:r>
            <a:r>
              <a:rPr lang="hr-HR" b="1" dirty="0">
                <a:solidFill>
                  <a:srgbClr val="FF0000"/>
                </a:solidFill>
              </a:rPr>
              <a:t>ugradnje "male" klimatizacije </a:t>
            </a:r>
            <a:r>
              <a:rPr lang="hr-HR" dirty="0"/>
              <a:t>ne smatra se građevinskom uslugom iz čl. 75. t. 3. </a:t>
            </a:r>
            <a:r>
              <a:rPr lang="hr-HR" dirty="0" err="1"/>
              <a:t>toč</a:t>
            </a:r>
            <a:r>
              <a:rPr lang="hr-HR" dirty="0"/>
              <a:t>. a) Zakona, s obzirom da ta oprema nije sastavni dio objekta odnosno nepokretna imovina, pa se stoga ni na uslugu njezina održavanja ne može primijeniti PPO. </a:t>
            </a:r>
            <a:r>
              <a:rPr lang="hr-HR" u="sng" dirty="0"/>
              <a:t>(</a:t>
            </a:r>
            <a:r>
              <a:rPr lang="hr-HR" sz="1700" u="sng" dirty="0"/>
              <a:t>Broj klase:410-19/13-01/298</a:t>
            </a:r>
          </a:p>
          <a:p>
            <a:pPr marL="0" indent="0">
              <a:buNone/>
            </a:pPr>
            <a:r>
              <a:rPr lang="hr-HR" sz="1700" u="sng" dirty="0" err="1"/>
              <a:t>Ur</a:t>
            </a:r>
            <a:r>
              <a:rPr lang="hr-HR" sz="1700" u="sng" dirty="0"/>
              <a:t>. br.:513-07-21-01/14-02 od 7.2.2014.)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8609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u="sng" dirty="0">
                <a:solidFill>
                  <a:srgbClr val="FF0000"/>
                </a:solidFill>
              </a:rPr>
              <a:t>ugradnja profesionalne kuhinje (npr. u hotelu)</a:t>
            </a:r>
          </a:p>
          <a:p>
            <a:pPr lvl="1"/>
            <a:r>
              <a:rPr lang="hr-HR" dirty="0"/>
              <a:t>ako se ugradnja obavlja </a:t>
            </a:r>
            <a:r>
              <a:rPr lang="hr-HR" u="sng" dirty="0"/>
              <a:t>prilikom izgradnje ili rekonstrukcije građevinskog objekta </a:t>
            </a:r>
            <a:r>
              <a:rPr lang="hr-HR" dirty="0"/>
              <a:t>tako da se spaja direktno na instalacije struje, vode ili plina i kuhinja nije prenosiva – PPO</a:t>
            </a:r>
          </a:p>
          <a:p>
            <a:pPr lvl="1"/>
            <a:endParaRPr lang="hr-HR" dirty="0"/>
          </a:p>
          <a:p>
            <a:pPr lvl="1"/>
            <a:r>
              <a:rPr lang="hr-HR" dirty="0"/>
              <a:t>ako se samo radi o zamjeni stare kuhinje (bez rekonstrukcije objekta) – redovni obračun PDV-a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44813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Popravak/zamjena instalacija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zamjena elektroinstalacija – PPO (uključivo i na građevinske radove nužne za izvođenje popravaka ili zamjene tih instalacija (npr. zidarski, parketarski i sl. radovi)</a:t>
            </a:r>
          </a:p>
          <a:p>
            <a:endParaRPr lang="hr-HR" dirty="0"/>
          </a:p>
          <a:p>
            <a:r>
              <a:rPr lang="hr-HR" u="sng" dirty="0"/>
              <a:t>Međutim:</a:t>
            </a:r>
          </a:p>
          <a:p>
            <a:pPr lvl="1"/>
            <a:r>
              <a:rPr lang="hr-HR" dirty="0"/>
              <a:t>ugradnja, popravak ili zamjena </a:t>
            </a:r>
            <a:r>
              <a:rPr lang="hr-HR" u="sng" dirty="0"/>
              <a:t>opreme </a:t>
            </a:r>
            <a:r>
              <a:rPr lang="hr-HR" dirty="0"/>
              <a:t>kao što su mjerila topline, vodomjeri, rasvjetna tijela, tuš baterije, elektromotor na garažnim vratima i sl.</a:t>
            </a:r>
          </a:p>
          <a:p>
            <a:pPr lvl="1"/>
            <a:r>
              <a:rPr lang="hr-H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PPO samo u slučaju ugradnje prilikom izgradnje ili rekonstrukcije</a:t>
            </a:r>
            <a:endParaRPr lang="hr-HR" dirty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0771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PPO ili obračun PDV-a</a:t>
            </a:r>
          </a:p>
        </p:txBody>
      </p:sp>
      <p:pic>
        <p:nvPicPr>
          <p:cNvPr id="6" name="Rezervirano mjesto sadržaja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544" y="1628800"/>
            <a:ext cx="8686799" cy="4876800"/>
          </a:xfrm>
          <a:prstGeom prst="rect">
            <a:avLst/>
          </a:prstGeom>
        </p:spPr>
      </p:pic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2714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Izvođenje radova putem kooperanata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/>
              <a:t>PPO primjenjuju svi izvođači u nizu (dakle, glavni izvođač i svi kooperanti kao i u slučaju </a:t>
            </a:r>
            <a:r>
              <a:rPr lang="hr-HR" dirty="0" err="1"/>
              <a:t>prefakturiranja</a:t>
            </a:r>
            <a:r>
              <a:rPr lang="hr-HR" dirty="0"/>
              <a:t>) ako se radi o građevinskim radovima</a:t>
            </a:r>
          </a:p>
          <a:p>
            <a:r>
              <a:rPr lang="hr-HR" dirty="0"/>
              <a:t>Međutim, kada primjerice kooperant zaračunava prateće radove nužne za izvođenje građevinskih radova radi se o zasebnoj usluzi koja se ne smatra građevinskom i ne primjenjuje se PPO</a:t>
            </a:r>
          </a:p>
          <a:p>
            <a:pPr lvl="1"/>
            <a:r>
              <a:rPr lang="hr-H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hr-HR" dirty="0"/>
              <a:t>čl. 152. st. 1. t. b) </a:t>
            </a:r>
            <a:r>
              <a:rPr lang="hr-HR" i="1" dirty="0"/>
              <a:t>„</a:t>
            </a:r>
            <a:r>
              <a:rPr lang="hr-HR" i="1" u="sng" dirty="0">
                <a:solidFill>
                  <a:srgbClr val="FF0000"/>
                </a:solidFill>
              </a:rPr>
              <a:t>prateći radovi </a:t>
            </a:r>
            <a:r>
              <a:rPr lang="hr-HR" i="1" dirty="0">
                <a:solidFill>
                  <a:srgbClr val="FF0000"/>
                </a:solidFill>
              </a:rPr>
              <a:t>nužni za izvođenje radova iz točke a) (izgradnja, održavanje, rekonstrukcija..) koji su zajedno s njima ugovoreni i izvedeni</a:t>
            </a:r>
            <a:r>
              <a:rPr lang="hr-HR" dirty="0">
                <a:solidFill>
                  <a:srgbClr val="FF0000"/>
                </a:solidFill>
              </a:rPr>
              <a:t>”</a:t>
            </a:r>
          </a:p>
          <a:p>
            <a:pPr lvl="1"/>
            <a:r>
              <a:rPr lang="hr-HR" dirty="0"/>
              <a:t>može se dogoditi da kooperant na određene radove neće primijeniti PPO, dok će kada su ti isti radovi objedinjeni, glavni izvođač primijeniti PPO</a:t>
            </a:r>
          </a:p>
          <a:p>
            <a:pPr lvl="1"/>
            <a:r>
              <a:rPr lang="hr-HR" dirty="0"/>
              <a:t>može biti i obrnuto, kooperant primjenjuje PPO, a glavni izvođač obračunava PDV</a:t>
            </a:r>
          </a:p>
          <a:p>
            <a:pPr lvl="1"/>
            <a:endParaRPr lang="hr-HR" dirty="0"/>
          </a:p>
          <a:p>
            <a:pPr lvl="1"/>
            <a:r>
              <a:rPr lang="hr-HR" dirty="0">
                <a:solidFill>
                  <a:srgbClr val="FF0000"/>
                </a:solidFill>
              </a:rPr>
              <a:t>Primjer:</a:t>
            </a:r>
          </a:p>
          <a:p>
            <a:pPr lvl="1"/>
            <a:r>
              <a:rPr lang="hr-HR" dirty="0"/>
              <a:t>Glavni izvođač ugrađuje klima uređaj u postojeći objekt, za navedene radove potrebno je obaviti određene zidarske radove (npr. ugradnja </a:t>
            </a:r>
            <a:r>
              <a:rPr lang="hr-HR" dirty="0" err="1"/>
              <a:t>knaufa</a:t>
            </a:r>
            <a:r>
              <a:rPr lang="hr-HR" dirty="0"/>
              <a:t>, </a:t>
            </a:r>
            <a:r>
              <a:rPr lang="hr-HR" dirty="0" err="1"/>
              <a:t>gipsarski</a:t>
            </a:r>
            <a:r>
              <a:rPr lang="hr-HR" dirty="0"/>
              <a:t> radovi) za što se angažira zidar koji u tom slučaju fakturira PPO iako je ukupna usluga ugradnje klima uređaja u postojeći objekt s redovnim obračunom PDV-a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6091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2A0AC-4CEE-F1F7-C2E4-68DAD5B18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Kontrolna ispitivanja u postupku stručnog nadzora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F18CD-25E5-F1D5-EB86-309133D3D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Stručni nadzor ugovara glavni izvođač u postupku stručnog nadzora ali određene radove obavlja putem podizvođača (kooperanata)</a:t>
            </a:r>
          </a:p>
          <a:p>
            <a:pPr lvl="1"/>
            <a:r>
              <a:rPr lang="hr-HR" b="1" u="sng" dirty="0"/>
              <a:t>Podizvođač (kooperant)</a:t>
            </a:r>
            <a:r>
              <a:rPr lang="hr-HR" dirty="0"/>
              <a:t> ne primjenjuje PPO kada obavlja ispitivanje određenih dijelova građevine u svrhu ispitivanja bitnih zahtjeva za građevinu</a:t>
            </a:r>
          </a:p>
          <a:p>
            <a:pPr lvl="1"/>
            <a:r>
              <a:rPr lang="hr-HR" dirty="0"/>
              <a:t>Međutim, </a:t>
            </a:r>
            <a:r>
              <a:rPr lang="hr-HR" b="1" u="sng" dirty="0"/>
              <a:t>glavni izvođač </a:t>
            </a:r>
            <a:r>
              <a:rPr lang="hr-HR" dirty="0"/>
              <a:t>obavlja jedinstvenu uslugu stručnog nadzora građenja koja se sastoji od više usluga koje za njega obavljaju podizvođači, a od kojih se na neke primjenjuje PPO , a na neke stopa PDV-a 25%</a:t>
            </a:r>
          </a:p>
          <a:p>
            <a:pPr lvl="1"/>
            <a:r>
              <a:rPr lang="hr-HR" dirty="0"/>
              <a:t>U ovom slučaju glavni izvođač primjenjuje PPO na svoju uslugu stručnog nadzora gradnje (kao na jedinstvenu uslugu)</a:t>
            </a:r>
          </a:p>
          <a:p>
            <a:pPr lvl="1"/>
            <a:endParaRPr lang="hr-HR" dirty="0"/>
          </a:p>
          <a:p>
            <a:r>
              <a:rPr lang="hr-HR" dirty="0"/>
              <a:t>Mišljenje MF</a:t>
            </a:r>
          </a:p>
          <a:p>
            <a:r>
              <a:rPr lang="hr-HR" dirty="0"/>
              <a:t>Klasa</a:t>
            </a:r>
            <a:r>
              <a:rPr lang="hr-HR" sz="2000" dirty="0"/>
              <a:t>: 410-19/14-01/572 URBROJ: 513-07-21-01/15-2 od 11.2.2015.</a:t>
            </a:r>
          </a:p>
          <a:p>
            <a:pPr lvl="1"/>
            <a:endParaRPr lang="hr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0DBC1B-E6CA-B72E-C9E0-303B29954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C35A66-3541-153B-6953-26338DE4A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82088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67A9F-7A52-4332-1F9F-3AC268829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7D523-01E3-86DD-68E0-E0E2EB382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PPO – isporuka i ugradnja podloga na sportskim ili rekreacijskim terenima kao što su umjetna trava, gumena podloga i sl.</a:t>
            </a:r>
          </a:p>
          <a:p>
            <a:endParaRPr lang="hr-HR" dirty="0"/>
          </a:p>
          <a:p>
            <a:r>
              <a:rPr lang="hr-HR" dirty="0"/>
              <a:t>Mišljenje MF</a:t>
            </a:r>
          </a:p>
          <a:p>
            <a:r>
              <a:rPr lang="hr-HR" dirty="0"/>
              <a:t>Klasa</a:t>
            </a:r>
            <a:r>
              <a:rPr lang="hr-HR" sz="2400" dirty="0"/>
              <a:t>: 410-19/14-01/589 URBROJ: 513-07-21-01/14-2 od 16.12.2014.</a:t>
            </a:r>
            <a:endParaRPr lang="hr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F08302-374C-D155-9D71-C604FB45B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8219D1-19F9-0143-BAFE-AA8956FDD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19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5906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Tuzemni prijenos porezne obveze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sz="3000" b="1" dirty="0"/>
              <a:t>Zakon o PDV-u – čl. 75. st. 3.</a:t>
            </a:r>
          </a:p>
          <a:p>
            <a:pPr lvl="1"/>
            <a:r>
              <a:rPr lang="hr-HR" sz="3000" dirty="0"/>
              <a:t>porezni obveznik </a:t>
            </a:r>
            <a:r>
              <a:rPr lang="hr-HR" sz="3000" u="sng" dirty="0">
                <a:solidFill>
                  <a:srgbClr val="C00000"/>
                </a:solidFill>
              </a:rPr>
              <a:t>upisan u registar obveznika PDV-a </a:t>
            </a:r>
            <a:r>
              <a:rPr lang="hr-HR" sz="3000" dirty="0"/>
              <a:t>u RH obvezan je platiti PDV kada mu se obave sljedeće isporuke:</a:t>
            </a:r>
          </a:p>
          <a:p>
            <a:pPr marL="891540" lvl="2" indent="-342900">
              <a:buAutoNum type="alphaLcParenR"/>
            </a:pPr>
            <a:r>
              <a:rPr lang="hr-HR" sz="3000" dirty="0"/>
              <a:t>građevinske usluge</a:t>
            </a:r>
          </a:p>
          <a:p>
            <a:pPr marL="891540" lvl="2" indent="-342900">
              <a:buAutoNum type="alphaLcParenR"/>
            </a:pPr>
            <a:r>
              <a:rPr lang="hr-HR" sz="3000" dirty="0"/>
              <a:t>isporuke rabljenog materijala (otpada)</a:t>
            </a:r>
          </a:p>
          <a:p>
            <a:pPr marL="891540" lvl="2" indent="-342900">
              <a:buAutoNum type="alphaLcParenR"/>
            </a:pPr>
            <a:r>
              <a:rPr lang="hr-HR" sz="3000" dirty="0"/>
              <a:t>isporuke nekretnina ako se isporučitelj odlučio za oporezivanje u skladu s čl. 40. st. 4. </a:t>
            </a:r>
            <a:r>
              <a:rPr lang="hr-HR" sz="3000" dirty="0" err="1"/>
              <a:t>ZPDV</a:t>
            </a:r>
            <a:r>
              <a:rPr lang="hr-HR" sz="3000" dirty="0"/>
              <a:t>-u</a:t>
            </a:r>
          </a:p>
          <a:p>
            <a:pPr marL="891540" lvl="2" indent="-342900">
              <a:buAutoNum type="alphaLcParenR"/>
            </a:pPr>
            <a:r>
              <a:rPr lang="hr-HR" sz="3000" dirty="0"/>
              <a:t>isporuka nekretnina koje je prodao </a:t>
            </a:r>
            <a:r>
              <a:rPr lang="hr-HR" sz="3000" dirty="0" err="1"/>
              <a:t>ovršenik</a:t>
            </a:r>
            <a:r>
              <a:rPr lang="hr-HR" sz="3000" dirty="0"/>
              <a:t> u postupku ovrhe</a:t>
            </a:r>
          </a:p>
          <a:p>
            <a:pPr marL="891540" lvl="2" indent="-342900">
              <a:buAutoNum type="alphaLcParenR"/>
            </a:pPr>
            <a:r>
              <a:rPr lang="hr-HR" sz="3000" dirty="0"/>
              <a:t>isporuke betonskog čelika i željeza te proizvoda od betonskog čelika i željeza (armature)</a:t>
            </a:r>
            <a:endParaRPr lang="hr-HR" sz="3000" dirty="0">
              <a:solidFill>
                <a:srgbClr val="FF0000"/>
              </a:solidFill>
            </a:endParaRPr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6090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0657E-C066-BE8D-2AB6-82EA37BA8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Isporuka i ugradnja solarnih ploča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C04AB-391C-97DC-DFF8-139AF2F42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hr-HR" b="0" i="0" u="sng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Stopa 0%</a:t>
            </a:r>
          </a:p>
          <a:p>
            <a:pPr lvl="1"/>
            <a:r>
              <a:rPr lang="hr-HR" b="0" i="0" dirty="0">
                <a:effectLst/>
                <a:latin typeface="Roboto" panose="02000000000000000000" pitchFamily="2" charset="0"/>
              </a:rPr>
              <a:t>na isporuku i ugradnju solarnih ploča </a:t>
            </a:r>
            <a:r>
              <a:rPr lang="hr-HR" b="1" i="0" dirty="0">
                <a:effectLst/>
                <a:latin typeface="Roboto" panose="02000000000000000000" pitchFamily="2" charset="0"/>
              </a:rPr>
              <a:t>na privatne stambene objekte</a:t>
            </a:r>
            <a:r>
              <a:rPr lang="hr-HR" b="0" i="0" dirty="0">
                <a:effectLst/>
                <a:latin typeface="Roboto" panose="02000000000000000000" pitchFamily="2" charset="0"/>
              </a:rPr>
              <a:t>, prostore koji se većim dijelom (više od 50 %) koriste za stanovanje te</a:t>
            </a:r>
          </a:p>
          <a:p>
            <a:pPr lvl="1"/>
            <a:r>
              <a:rPr lang="hr-HR" b="1" i="0" dirty="0">
                <a:effectLst/>
                <a:latin typeface="Roboto" panose="02000000000000000000" pitchFamily="2" charset="0"/>
              </a:rPr>
              <a:t> javne i druge zgrade</a:t>
            </a:r>
            <a:r>
              <a:rPr lang="hr-HR" b="0" i="0" dirty="0">
                <a:effectLst/>
                <a:latin typeface="Roboto" panose="02000000000000000000" pitchFamily="2" charset="0"/>
              </a:rPr>
              <a:t> koje se većim dijelom (više od 50 %) koriste </a:t>
            </a:r>
            <a:r>
              <a:rPr lang="hr-HR" b="1" i="0" dirty="0">
                <a:effectLst/>
                <a:latin typeface="Roboto" panose="02000000000000000000" pitchFamily="2" charset="0"/>
              </a:rPr>
              <a:t>za aktivnosti od javnog interesa </a:t>
            </a:r>
            <a:r>
              <a:rPr lang="hr-HR" b="0" i="0" dirty="0">
                <a:effectLst/>
                <a:latin typeface="Roboto" panose="02000000000000000000" pitchFamily="2" charset="0"/>
              </a:rPr>
              <a:t>te isporuku i ugradnju solarnih ploča u blizini takvih objekata, prostora i zgrada</a:t>
            </a:r>
          </a:p>
          <a:p>
            <a:pPr lvl="1"/>
            <a:r>
              <a:rPr lang="hr-HR" b="0" i="0" dirty="0">
                <a:effectLst/>
                <a:latin typeface="Roboto" panose="02000000000000000000" pitchFamily="2" charset="0"/>
              </a:rPr>
              <a:t>aktivnostima od javnog interesa osobito se smatraju aktivnosti tijela državne uprave, tijela područne (regionalne) samouprave, tijela lokalne samouprave, aktivnosti HNB i neprofitnih pravnih osoba</a:t>
            </a:r>
          </a:p>
          <a:p>
            <a:pPr lvl="1"/>
            <a:endParaRPr lang="hr-HR" b="0" i="0" dirty="0">
              <a:effectLst/>
              <a:latin typeface="Roboto" panose="02000000000000000000" pitchFamily="2" charset="0"/>
            </a:endParaRPr>
          </a:p>
          <a:p>
            <a:pPr algn="l"/>
            <a:r>
              <a:rPr lang="hr-HR" b="1" i="0" u="sng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Ako se isporučuje drugima</a:t>
            </a:r>
          </a:p>
          <a:p>
            <a:pPr lvl="1"/>
            <a:r>
              <a:rPr lang="hr-HR" i="0" dirty="0">
                <a:effectLst/>
                <a:latin typeface="Roboto" panose="02000000000000000000" pitchFamily="2" charset="0"/>
              </a:rPr>
              <a:t>obračun PDV-a  25% ili</a:t>
            </a:r>
          </a:p>
          <a:p>
            <a:pPr lvl="1"/>
            <a:r>
              <a:rPr lang="hr-HR" i="0" dirty="0">
                <a:effectLst/>
                <a:latin typeface="Roboto" panose="02000000000000000000" pitchFamily="2" charset="0"/>
              </a:rPr>
              <a:t> PPO ako je naručitelj obveznik upisan u registar obveznika PDV-a</a:t>
            </a:r>
          </a:p>
          <a:p>
            <a:endParaRPr lang="hr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AD4264-EBDA-E692-0AE0-4FC254DB0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C6E29-0C1B-5F3D-9257-E6E7EDD7D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233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C4A5F-37CE-E95C-B497-457CFBF10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Izrada idejnog rješenja za građevinski objekt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96777-FD8F-A9B4-5B6E-695A83E4E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Izrada idejnog rješenja za nove građevinske objekte i za rekonstrukciju starih objekata primjenjuje se PPO</a:t>
            </a:r>
          </a:p>
          <a:p>
            <a:pPr lvl="1"/>
            <a:r>
              <a:rPr lang="hr-HR" dirty="0"/>
              <a:t>PPO na izradu svih onih idejnih rješenja koja su uključen u daljnju razradu projektne dokumentacije</a:t>
            </a:r>
          </a:p>
          <a:p>
            <a:pPr lvl="1"/>
            <a:r>
              <a:rPr lang="hr-HR" dirty="0"/>
              <a:t>PPO i u slučaju da određeni idejni projekt bude odbačen i da prema njemu ne dođe do građenja – obzirom da porezni obveznik koji obavlja navedenu uslugu ne zna da njegova usluga u završnici neće rezultirati izradom ostale projektne dokumentacije</a:t>
            </a:r>
          </a:p>
          <a:p>
            <a:r>
              <a:rPr lang="hr-HR" dirty="0"/>
              <a:t>Međutim, na izradu idejnih rješenja koja investitoru služi samo za analizu mogućnosti gradnje i koja se ne koristi u daljnjem razvoju projekta, ne primjenjuje se PPO, obzirom da takov idejno </a:t>
            </a:r>
            <a:r>
              <a:rPr lang="hr-HR" dirty="0" err="1"/>
              <a:t>rjšenje</a:t>
            </a:r>
            <a:r>
              <a:rPr lang="hr-HR" dirty="0"/>
              <a:t> služi isključivo za analizu mogućnosti gradnje, te ne dovodi do daljnjeg razvoja projekta, niti se koristi u kasnijim fazama arhitektonskog projekta</a:t>
            </a:r>
          </a:p>
          <a:p>
            <a:endParaRPr lang="hr-HR" dirty="0"/>
          </a:p>
          <a:p>
            <a:r>
              <a:rPr lang="hr-HR" dirty="0"/>
              <a:t>Mišljenje MF</a:t>
            </a:r>
          </a:p>
          <a:p>
            <a:r>
              <a:rPr lang="hr-HR" dirty="0"/>
              <a:t>Klasa: 410-19/23-02/94 URBROJ: 513-07-21-01-21-2  od 25.4.2023.</a:t>
            </a:r>
          </a:p>
          <a:p>
            <a:endParaRPr lang="hr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A19B3F-16D1-ACE1-FD7A-7B2FEC89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07A487-C06E-725C-0D08-04442CD57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51513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A7D67-8B44-F0A5-49B9-A138408FA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358D7-43EF-28B3-9D57-91CFD8FF7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Ustupanje radnika koji obavljaju građevinske radove i zaračunavanje ostalih troškova radnika (npr. troškovi smještaja)</a:t>
            </a:r>
          </a:p>
          <a:p>
            <a:r>
              <a:rPr lang="hr-HR" dirty="0"/>
              <a:t>PPO na ukupnu naknadu uključivo i prevaljivanje troškova smještaj radnika jer se radi o jedinstvenoj usluzi ustupanje osoblja koje obavlja građevinske radove</a:t>
            </a:r>
          </a:p>
          <a:p>
            <a:endParaRPr lang="hr-HR" dirty="0"/>
          </a:p>
          <a:p>
            <a:r>
              <a:rPr lang="hr-HR" dirty="0"/>
              <a:t>Mišljenje MF </a:t>
            </a:r>
          </a:p>
          <a:p>
            <a:r>
              <a:rPr lang="hr-HR" dirty="0"/>
              <a:t>Klasa: 410-01/22-01/1608 URBROJ: 513-07-21-01/22-02 od 9.11.2022.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307B0-DC54-49D7-99AB-3EBC9BECD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E6C2BB-A402-DF68-F774-265BC2EA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0700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000"/>
    </mc:Choice>
    <mc:Fallback xmlns="">
      <p:transition advClick="0" advTm="5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Obveza podnošenja Obrasca </a:t>
            </a:r>
            <a:r>
              <a:rPr lang="hr-HR" dirty="0" err="1"/>
              <a:t>PPO</a:t>
            </a:r>
            <a:r>
              <a:rPr lang="hr-HR" dirty="0"/>
              <a:t> (tromjesečno)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Obrazac </a:t>
            </a:r>
            <a:r>
              <a:rPr lang="hr-HR" dirty="0" err="1"/>
              <a:t>PPO</a:t>
            </a:r>
            <a:r>
              <a:rPr lang="hr-HR" dirty="0"/>
              <a:t> – </a:t>
            </a:r>
            <a:r>
              <a:rPr lang="hr-HR" i="1" dirty="0"/>
              <a:t>Pregled tuzemnih isporuka s prijenosom porezne obveze</a:t>
            </a:r>
          </a:p>
          <a:p>
            <a:r>
              <a:rPr lang="hr-HR" dirty="0"/>
              <a:t>porezni obveznik koji obavlja isporuke iz čl. 75. st. 3. (tuzemni prijenos porezne obveze), obvezan je tromjesečno podnijeti Obrazac </a:t>
            </a:r>
            <a:r>
              <a:rPr lang="hr-HR" dirty="0" err="1"/>
              <a:t>PPO</a:t>
            </a:r>
            <a:r>
              <a:rPr lang="hr-HR" dirty="0"/>
              <a:t> – </a:t>
            </a:r>
            <a:r>
              <a:rPr lang="hr-HR" i="1" dirty="0"/>
              <a:t>Pregled tuzemnih isporuka s prijenosom porezne obveze</a:t>
            </a:r>
          </a:p>
          <a:p>
            <a:endParaRPr lang="hr-HR" i="1" dirty="0"/>
          </a:p>
          <a:p>
            <a:endParaRPr lang="hr-HR" i="1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23</a:t>
            </a:fld>
            <a:endParaRPr kumimoji="0" lang="en-US" dirty="0"/>
          </a:p>
        </p:txBody>
      </p:sp>
      <p:graphicFrame>
        <p:nvGraphicFramePr>
          <p:cNvPr id="7" name="Tablica 6"/>
          <p:cNvGraphicFramePr>
            <a:graphicFrameLocks noGrp="1"/>
          </p:cNvGraphicFramePr>
          <p:nvPr/>
        </p:nvGraphicFramePr>
        <p:xfrm>
          <a:off x="1259632" y="3999344"/>
          <a:ext cx="636036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4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hr-HR" dirty="0"/>
                        <a:t>Tromjesečje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ROK PODNOŠENJA</a:t>
                      </a:r>
                      <a:r>
                        <a:rPr lang="hr-HR" baseline="0" dirty="0"/>
                        <a:t> OBRASCA </a:t>
                      </a:r>
                      <a:r>
                        <a:rPr lang="hr-HR" baseline="0" dirty="0" err="1"/>
                        <a:t>PPO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hr-HR" dirty="0"/>
                        <a:t>I. siječanj – ožujak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do</a:t>
                      </a:r>
                      <a:r>
                        <a:rPr lang="hr-HR" baseline="0" dirty="0"/>
                        <a:t> </a:t>
                      </a:r>
                      <a:r>
                        <a:rPr lang="hr-HR" dirty="0"/>
                        <a:t>20. travnja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hr-HR" dirty="0"/>
                        <a:t>II. travanj – lipanj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do 20. srpnja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hr-HR" dirty="0"/>
                        <a:t>III. srpanj – rujan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do 20. listopada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hr-HR" dirty="0"/>
                        <a:t>IV. listopad</a:t>
                      </a:r>
                      <a:r>
                        <a:rPr lang="hr-HR" baseline="0" dirty="0"/>
                        <a:t> - prosinac</a:t>
                      </a:r>
                      <a:r>
                        <a:rPr lang="hr-H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dirty="0"/>
                        <a:t>do 20. siječnja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33832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24</a:t>
            </a:fld>
            <a:endParaRPr kumimoji="0"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2A791D-4523-EEFB-5B39-7C4514C4C1CA}"/>
              </a:ext>
            </a:extLst>
          </p:cNvPr>
          <p:cNvSpPr/>
          <p:nvPr/>
        </p:nvSpPr>
        <p:spPr>
          <a:xfrm>
            <a:off x="5004048" y="2636912"/>
            <a:ext cx="50405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800" dirty="0"/>
              <a:t>2022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274E266E-6618-E69F-DA74-307D5D0186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4" y="5759592"/>
            <a:ext cx="5688631" cy="950656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1A7785-EFA2-3E12-E501-5FCF5526C9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688" y="116632"/>
            <a:ext cx="5760639" cy="568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8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3600" b="1" dirty="0"/>
              <a:t>Odgovornost u slučaju pogrešnog obračuna  </a:t>
            </a:r>
            <a:r>
              <a:rPr lang="hr-HR" sz="3600" b="1" dirty="0" err="1"/>
              <a:t>pdv</a:t>
            </a:r>
            <a:r>
              <a:rPr lang="hr-HR" sz="3600" b="1" dirty="0"/>
              <a:t>-a kod tuzemnog prijenosa porezne obveze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8781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Tuzemni prijenos porezne obveze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čl. 152. st. 4. i 5. Pravilnika o PDV-u</a:t>
            </a:r>
          </a:p>
          <a:p>
            <a:r>
              <a:rPr lang="hr-HR" dirty="0"/>
              <a:t>Ako isporučitelj iz čl. 75. st. 3. Zakona izda račun, a primatelj isporuke smatra da isporučitelj nije ispravno primijenio prijenos porezne obveze odnosno da je pogrešno iskazao PDV umjesto prijenosa</a:t>
            </a:r>
          </a:p>
          <a:p>
            <a:pPr lvl="1"/>
            <a:r>
              <a:rPr lang="hr-HR" dirty="0"/>
              <a:t>primatelj računa treba u roku 8 dana po zaprimanju računa pisanim putem pozvati isporučitelja da ispravi račun </a:t>
            </a:r>
            <a:r>
              <a:rPr lang="hr-H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 </a:t>
            </a:r>
            <a:r>
              <a:rPr lang="hr-HR" u="sng" dirty="0"/>
              <a:t>u suprotnom smatrat će se da je suglasan s načinom na koji je račun izdan</a:t>
            </a:r>
          </a:p>
          <a:p>
            <a:pPr lvl="1"/>
            <a:r>
              <a:rPr lang="hr-HR" dirty="0"/>
              <a:t>isporučitelj mora u roku 8 dana obavijestiti primatelja isporuke je li prihvatio njegov zahtjev za ispravak računa</a:t>
            </a:r>
          </a:p>
          <a:p>
            <a:pPr lvl="1"/>
            <a:r>
              <a:rPr lang="hr-HR" dirty="0"/>
              <a:t>ako isporučitelj ne prihvati prijedlog primatelja isporuke, tada primatelj mora prihvatiti takav račun te o navedenome pisanim putem </a:t>
            </a:r>
            <a:r>
              <a:rPr lang="hr-HR" b="1" dirty="0"/>
              <a:t>može</a:t>
            </a:r>
            <a:r>
              <a:rPr lang="hr-HR" dirty="0"/>
              <a:t> obavijestiti nadležnu ispostavu PU prema svom sjedištu</a:t>
            </a:r>
          </a:p>
          <a:p>
            <a:pPr marL="182880" lvl="1"/>
            <a:r>
              <a:rPr lang="hr-HR" b="1" dirty="0">
                <a:solidFill>
                  <a:srgbClr val="FF0000"/>
                </a:solidFill>
              </a:rPr>
              <a:t>ako je pogrešno zaračunan PDV umjesto PPO </a:t>
            </a:r>
            <a:r>
              <a:rPr lang="hr-HR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→</a:t>
            </a:r>
            <a:r>
              <a:rPr lang="hr-HR" b="1" dirty="0">
                <a:solidFill>
                  <a:srgbClr val="FF0000"/>
                </a:solidFill>
              </a:rPr>
              <a:t> primatelj se može osporiti pravo na odbitak pretporeza!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B332F-4950-02BF-9018-AFE752918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D4DF1-0B41-04B6-C75A-DE9CA92D9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4000" dirty="0"/>
              <a:t>HVALA NA POZORNOSTI!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7C9E8-05E1-F27E-7A3C-3F5EDCA0A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C3979E-59CA-8FFA-3E46-87E2876D4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27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0061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39CE0-62A2-4096-93D2-E79652416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CE9EA-55F2-CA2F-E731-8B115147A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Porezni obveznik upisan u registar poreznih obveznika</a:t>
            </a:r>
          </a:p>
          <a:p>
            <a:pPr lvl="1"/>
            <a:r>
              <a:rPr lang="hr-HR" dirty="0"/>
              <a:t>PO sa sjedištem u RH</a:t>
            </a:r>
          </a:p>
          <a:p>
            <a:pPr lvl="1"/>
            <a:r>
              <a:rPr lang="hr-HR" dirty="0"/>
              <a:t>PO sa sjedištem u drugoj DČ ili u trećim zemljama ako je u RH registrirani za potrebe PDV-a</a:t>
            </a:r>
          </a:p>
          <a:p>
            <a:pPr lvl="1"/>
            <a:endParaRPr lang="hr-HR" dirty="0"/>
          </a:p>
          <a:p>
            <a:pPr lvl="1"/>
            <a:r>
              <a:rPr lang="hr-HR" dirty="0"/>
              <a:t>PPO se primjenjuje bez obzira ima li porezni obveznik pravo na odbitak pretporeza</a:t>
            </a:r>
          </a:p>
          <a:p>
            <a:pPr lvl="1"/>
            <a:endParaRPr lang="hr-HR" dirty="0"/>
          </a:p>
          <a:p>
            <a:pPr lvl="1"/>
            <a:r>
              <a:rPr lang="hr-HR" dirty="0"/>
              <a:t>Važna provjera PO:</a:t>
            </a:r>
          </a:p>
          <a:p>
            <a:pPr lvl="2"/>
            <a:r>
              <a:rPr lang="hr-HR" dirty="0"/>
              <a:t>Mali porezni obveznici kod kojih tijekom godine dolazi do promjene poreznog statusa</a:t>
            </a:r>
          </a:p>
          <a:p>
            <a:pPr lvl="2"/>
            <a:r>
              <a:rPr lang="hr-HR" dirty="0"/>
              <a:t>PO koji se u međuvremenu izišli iz sustava PDV-a</a:t>
            </a:r>
          </a:p>
          <a:p>
            <a:pPr marL="274320" lvl="1" indent="0">
              <a:buNone/>
            </a:pPr>
            <a:endParaRPr lang="hr-HR" dirty="0"/>
          </a:p>
          <a:p>
            <a:pPr lvl="1"/>
            <a:endParaRPr lang="hr-H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DAD191-8EF8-EC6E-F8E9-1B47E502C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9F2350-FEE6-B209-CDFF-38E5BEF3B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21702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Građevinske usluge kod kojih se prenosi porezna obveza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sukladno čl. 75. st. 3. t. a) Zakona, prijenos porezne obveze propisan je za građevinske usluge</a:t>
            </a:r>
          </a:p>
          <a:p>
            <a:pPr lvl="1"/>
            <a:r>
              <a:rPr lang="hr-HR" sz="2800" dirty="0"/>
              <a:t>u vezi s izgradnjom, održavanjem, rekonstrukcijom ili uklanjanjem građevina, uključujući usluge popravka i čišćenja</a:t>
            </a:r>
          </a:p>
          <a:p>
            <a:pPr lvl="1"/>
            <a:r>
              <a:rPr lang="hr-HR" sz="2800" u="sng" dirty="0">
                <a:solidFill>
                  <a:srgbClr val="C00000"/>
                </a:solidFill>
              </a:rPr>
              <a:t>prijenos porezne obveze odnosi se na ukupne radove s ili bez utrošenog materijala (radi se o jedinstvenoj usluzi kod koje se ne dijeli utrošeni rad od ugrađenog materijala)</a:t>
            </a:r>
          </a:p>
          <a:p>
            <a:endParaRPr lang="hr-HR" sz="2800" dirty="0"/>
          </a:p>
          <a:p>
            <a:pPr lvl="1"/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7553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Radovi kod kojih dolazi do PPO – čl. 152. st. 1. Pravilnika (1)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>
                <a:solidFill>
                  <a:srgbClr val="FF0000"/>
                </a:solidFill>
              </a:rPr>
              <a:t>a) radovi u okviru građenja (izgradnja, održavanje, rekonstrukcija i uklanjanje građevinskog objekta ili njegovih dijelova) iz Dodatka II. koji je sastavni dio Pravilnika)</a:t>
            </a:r>
          </a:p>
          <a:p>
            <a:r>
              <a:rPr lang="hr-HR" dirty="0"/>
              <a:t>b) </a:t>
            </a:r>
            <a:r>
              <a:rPr lang="hr-HR" u="sng" dirty="0"/>
              <a:t>prateći radovi </a:t>
            </a:r>
            <a:r>
              <a:rPr lang="hr-HR" dirty="0"/>
              <a:t>nužni za izvođenje radova iz točke a) </a:t>
            </a:r>
            <a:r>
              <a:rPr lang="hr-HR" u="sng" dirty="0"/>
              <a:t>koji su zajedno s njima ugovoreni i izvedeni</a:t>
            </a:r>
          </a:p>
          <a:p>
            <a:r>
              <a:rPr lang="hr-HR" dirty="0"/>
              <a:t>c) radovi hortikulturnog uređenja i radovi uređenja okoliša ako se izvode u okviru izgradnje i rekonstrukcije pojedinog građevinskog objekta</a:t>
            </a:r>
          </a:p>
          <a:p>
            <a:r>
              <a:rPr lang="hr-HR" dirty="0"/>
              <a:t>d) usluge koje se obavljaju u okviru arhitektonske, građevinske, geodetske, strojarske, i elektrotehničke djelatnosti ako je obavljanje tih usluga potrebno za obavljanje radova iz točke a)</a:t>
            </a:r>
          </a:p>
          <a:p>
            <a:r>
              <a:rPr lang="hr-HR" dirty="0"/>
              <a:t>e) usluge </a:t>
            </a:r>
            <a:r>
              <a:rPr lang="hr-HR" u="sng" dirty="0"/>
              <a:t>stručnog nadzora građenja </a:t>
            </a:r>
            <a:r>
              <a:rPr lang="hr-HR" dirty="0"/>
              <a:t>sukladno propisima kojima se uređuju arhitektonski i inženjerski poslovi i djelatnosti u prostornom uređenju i gradnji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5</a:t>
            </a:fld>
            <a:endParaRPr kumimoji="0"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F4413E3-E845-094B-666B-CE108CCC2BFC}"/>
              </a:ext>
            </a:extLst>
          </p:cNvPr>
          <p:cNvCxnSpPr>
            <a:cxnSpLocks/>
          </p:cNvCxnSpPr>
          <p:nvPr/>
        </p:nvCxnSpPr>
        <p:spPr>
          <a:xfrm flipV="1">
            <a:off x="8685820" y="2060848"/>
            <a:ext cx="0" cy="2909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B8EBD09-1932-D17F-8FE3-07CF8387EFDC}"/>
              </a:ext>
            </a:extLst>
          </p:cNvPr>
          <p:cNvCxnSpPr>
            <a:cxnSpLocks/>
          </p:cNvCxnSpPr>
          <p:nvPr/>
        </p:nvCxnSpPr>
        <p:spPr>
          <a:xfrm flipH="1">
            <a:off x="8181764" y="2043046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BA354B8-AAD8-B15A-9DF5-9A64DA240797}"/>
              </a:ext>
            </a:extLst>
          </p:cNvPr>
          <p:cNvCxnSpPr>
            <a:cxnSpLocks/>
          </p:cNvCxnSpPr>
          <p:nvPr/>
        </p:nvCxnSpPr>
        <p:spPr>
          <a:xfrm>
            <a:off x="6669596" y="4990112"/>
            <a:ext cx="20162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03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Radovi kod kojih dolazi do PPO – čl. 152. st. 1. Pravilnika (2)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f) ustupanje osoblja, ako ono obavlja građevinske usluge (npr. agencija za posredovanje u zapošljavanju ustupa zidara za izvođenje radova na gradilištu)</a:t>
            </a:r>
          </a:p>
          <a:p>
            <a:r>
              <a:rPr lang="hr-HR" dirty="0"/>
              <a:t>g) iznajmljivanje strojeva i opreme za građenje, s rukovateljem</a:t>
            </a:r>
          </a:p>
          <a:p>
            <a:r>
              <a:rPr lang="hr-HR" dirty="0"/>
              <a:t>h) usluge čišćenja koje se obavljaju u okviru građenja</a:t>
            </a:r>
          </a:p>
          <a:p>
            <a:r>
              <a:rPr lang="hr-HR" dirty="0"/>
              <a:t>i) ugradnja, umjeravanje, probno testiranje, puštanje u rad i slične usluge kada se izvode na uređajima i opremi prilikom izgradnje ili rekonstrukcije građevinskog objekta</a:t>
            </a:r>
          </a:p>
          <a:p>
            <a:r>
              <a:rPr lang="hr-HR" dirty="0"/>
              <a:t>j) usluge koordinatora zaštite na radu u vezi s izvođenjem radova iz točke a) </a:t>
            </a:r>
          </a:p>
          <a:p>
            <a:r>
              <a:rPr lang="hr-HR" dirty="0"/>
              <a:t>k) geomehanički, geotehnički, geofizički i slični istražni radovi ako je obavljanje tih usluga potrebno za obavljanje radova iz točke a)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87336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Dodatak II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sz="2400" dirty="0"/>
              <a:t>izvođenje građevinskih konstrukcija</a:t>
            </a:r>
          </a:p>
          <a:p>
            <a:r>
              <a:rPr lang="hr-HR" sz="2400" dirty="0"/>
              <a:t>izvođenje podvodnih radova</a:t>
            </a:r>
          </a:p>
          <a:p>
            <a:r>
              <a:rPr lang="hr-HR" sz="2400" dirty="0"/>
              <a:t>izvođenje elektroinstalacijskih i komunikacijskih radova (instalacije i </a:t>
            </a:r>
            <a:r>
              <a:rPr lang="hr-HR" sz="2400" dirty="0" err="1"/>
              <a:t>vodovi.</a:t>
            </a:r>
            <a:r>
              <a:rPr lang="hr-HR" sz="2400" dirty="0"/>
              <a:t>.)</a:t>
            </a:r>
          </a:p>
          <a:p>
            <a:r>
              <a:rPr lang="hr-HR" sz="2400" dirty="0"/>
              <a:t>zidarski radovi</a:t>
            </a:r>
          </a:p>
          <a:p>
            <a:r>
              <a:rPr lang="hr-HR" sz="2400" dirty="0" err="1"/>
              <a:t>izolaterski</a:t>
            </a:r>
            <a:r>
              <a:rPr lang="hr-HR" sz="2400" dirty="0"/>
              <a:t> radovi</a:t>
            </a:r>
          </a:p>
          <a:p>
            <a:r>
              <a:rPr lang="hr-HR" sz="2400" dirty="0"/>
              <a:t>ugradnja stolarije i bravarije</a:t>
            </a:r>
          </a:p>
          <a:p>
            <a:r>
              <a:rPr lang="hr-HR" sz="2400" dirty="0"/>
              <a:t>vodoinstalaterski radovi</a:t>
            </a:r>
          </a:p>
          <a:p>
            <a:r>
              <a:rPr lang="hr-HR" sz="2400" dirty="0"/>
              <a:t>ugradnja instalacija grijanja i hlađenja (instalacije grijanja i hlađenja, ventilacije i </a:t>
            </a:r>
            <a:r>
              <a:rPr lang="hr-HR" sz="2400" u="sng" dirty="0"/>
              <a:t>klima uređaja </a:t>
            </a:r>
            <a:r>
              <a:rPr lang="hr-HR" sz="2400" dirty="0"/>
              <a:t>i slično)</a:t>
            </a:r>
          </a:p>
          <a:p>
            <a:r>
              <a:rPr lang="hr-HR" sz="2400" dirty="0"/>
              <a:t>ugradnja liftova</a:t>
            </a:r>
          </a:p>
          <a:p>
            <a:r>
              <a:rPr lang="hr-HR" sz="2400" dirty="0" err="1"/>
              <a:t>plinoinstalaterski</a:t>
            </a:r>
            <a:r>
              <a:rPr lang="hr-HR" sz="2400" dirty="0"/>
              <a:t> radovi</a:t>
            </a:r>
          </a:p>
          <a:p>
            <a:r>
              <a:rPr lang="hr-HR" sz="2400" dirty="0"/>
              <a:t>staklarski radovi</a:t>
            </a:r>
          </a:p>
          <a:p>
            <a:r>
              <a:rPr lang="hr-HR" sz="2400" dirty="0"/>
              <a:t>limarski, stolarski, parketarski i sl. radovi</a:t>
            </a:r>
          </a:p>
          <a:p>
            <a:r>
              <a:rPr lang="hr-HR" sz="2400" dirty="0"/>
              <a:t>soboslikarski i </a:t>
            </a:r>
            <a:r>
              <a:rPr lang="hr-HR" sz="2400" dirty="0" err="1"/>
              <a:t>ličilački</a:t>
            </a:r>
            <a:r>
              <a:rPr lang="hr-HR" sz="2400" dirty="0"/>
              <a:t> radovi</a:t>
            </a:r>
          </a:p>
          <a:p>
            <a:r>
              <a:rPr lang="hr-HR" sz="2400" dirty="0"/>
              <a:t>itd.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13381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Čl. 152. st. 2. Pravilnika – uslugama na koje se ne primjenjuje PPO osobito se smatraju (1.)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sz="3800" dirty="0"/>
              <a:t>a) ispitivanje određenih dijelova građevine u svrhu provjere ispunjavanja bitnih zahtjeva za građevinu</a:t>
            </a:r>
          </a:p>
          <a:p>
            <a:r>
              <a:rPr lang="hr-HR" sz="3800" dirty="0"/>
              <a:t>b) proizvodnja građevinskih proizvoda i dokazivanje uporabljivosti građevinskih proizvoda</a:t>
            </a:r>
          </a:p>
          <a:p>
            <a:r>
              <a:rPr lang="hr-HR" sz="3800" dirty="0">
                <a:solidFill>
                  <a:srgbClr val="FF0000"/>
                </a:solidFill>
              </a:rPr>
              <a:t>c) periodični ili </a:t>
            </a:r>
            <a:r>
              <a:rPr lang="hr-HR" sz="3800" dirty="0" err="1">
                <a:solidFill>
                  <a:srgbClr val="FF0000"/>
                </a:solidFill>
              </a:rPr>
              <a:t>neperiodični</a:t>
            </a:r>
            <a:r>
              <a:rPr lang="hr-HR" sz="3800" dirty="0">
                <a:solidFill>
                  <a:srgbClr val="FF0000"/>
                </a:solidFill>
              </a:rPr>
              <a:t> pregled, održavanje, popravak, umjeravanje i ispitivanje već ugrađenih ili montiranih uređaja i opreme</a:t>
            </a:r>
          </a:p>
          <a:p>
            <a:r>
              <a:rPr lang="hr-HR" sz="3800" dirty="0"/>
              <a:t>d) čišćenje ulica, cesta, autocesta i drugih prometnih površina, zatim uređenje parkova, igrališta i sportskih terena te radovi na prometnicama u zimskom razdoblju i slično</a:t>
            </a:r>
          </a:p>
          <a:p>
            <a:r>
              <a:rPr lang="hr-HR" sz="3800" dirty="0"/>
              <a:t>e) čišćenje građevine i slični poslovi koji se ne obavljaju u okviru građenja, primjerice usluge redovitog čišćenja prostorija, pranja prozora, čišćenja odvoda, ventilacijskih i klimatizacijskih sustava, čišćenje u vezi sa sanitarnim prostorima i kanalizacijom i slično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0624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ne primjenjuje se PPO za (2.)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f) hortikulturno uređenje i uređenje okoliša, osim onog navedenog u stavku 1. točki c)</a:t>
            </a:r>
          </a:p>
          <a:p>
            <a:r>
              <a:rPr lang="hr-HR" dirty="0"/>
              <a:t>g) održavanje zelenih površina, pomorskog dobra, čistoće javnih površina, dimnjačarske usluge i slično</a:t>
            </a:r>
          </a:p>
          <a:p>
            <a:r>
              <a:rPr lang="hr-HR" dirty="0"/>
              <a:t>h) izrada prostornih planova, izdavanje projektne dokumentacije za legalizaciju objekta koja nije u okviru gradnje i slično</a:t>
            </a:r>
          </a:p>
          <a:p>
            <a:r>
              <a:rPr lang="hr-HR" dirty="0"/>
              <a:t>i) energetski pregled građevine, izdavanje energetskih certifikata i slično</a:t>
            </a:r>
          </a:p>
          <a:p>
            <a:r>
              <a:rPr lang="hr-HR" dirty="0"/>
              <a:t>j) usluge vještačenja</a:t>
            </a:r>
          </a:p>
          <a:p>
            <a:r>
              <a:rPr lang="hr-HR" dirty="0"/>
              <a:t>k) prijevoz građevinskog materijala, građevinskih djelatnika i opreme nužne za izvođenje građevinskih radova (skela, kranova, alata i slično)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9743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if-mod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Rif-model</Template>
  <TotalTime>11539</TotalTime>
  <Words>2241</Words>
  <Application>Microsoft Office PowerPoint</Application>
  <PresentationFormat>On-screen Show (4:3)</PresentationFormat>
  <Paragraphs>198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Roboto</vt:lpstr>
      <vt:lpstr>Rif-model</vt:lpstr>
      <vt:lpstr>PowerPoint Presentation</vt:lpstr>
      <vt:lpstr>Tuzemni prijenos porezne obveze</vt:lpstr>
      <vt:lpstr>PowerPoint Presentation</vt:lpstr>
      <vt:lpstr>Građevinske usluge kod kojih se prenosi porezna obveza</vt:lpstr>
      <vt:lpstr>Radovi kod kojih dolazi do PPO – čl. 152. st. 1. Pravilnika (1)</vt:lpstr>
      <vt:lpstr>Radovi kod kojih dolazi do PPO – čl. 152. st. 1. Pravilnika (2)</vt:lpstr>
      <vt:lpstr>Dodatak II</vt:lpstr>
      <vt:lpstr>Čl. 152. st. 2. Pravilnika – uslugama na koje se ne primjenjuje PPO osobito se smatraju (1.)</vt:lpstr>
      <vt:lpstr>ne primjenjuje se PPO za (2.)</vt:lpstr>
      <vt:lpstr>Razlike u definiciji građevinskih usluga i usluga vezanih za nekretninu</vt:lpstr>
      <vt:lpstr>Primjeri:</vt:lpstr>
      <vt:lpstr>PowerPoint Presentation</vt:lpstr>
      <vt:lpstr>Ugradnja klime</vt:lpstr>
      <vt:lpstr>PowerPoint Presentation</vt:lpstr>
      <vt:lpstr>Popravak/zamjena instalacija</vt:lpstr>
      <vt:lpstr>PPO ili obračun PDV-a</vt:lpstr>
      <vt:lpstr>Izvođenje radova putem kooperanata</vt:lpstr>
      <vt:lpstr>Kontrolna ispitivanja u postupku stručnog nadzora </vt:lpstr>
      <vt:lpstr>PowerPoint Presentation</vt:lpstr>
      <vt:lpstr>Isporuka i ugradnja solarnih ploča</vt:lpstr>
      <vt:lpstr>Izrada idejnog rješenja za građevinski objekt</vt:lpstr>
      <vt:lpstr>PowerPoint Presentation</vt:lpstr>
      <vt:lpstr>Obveza podnošenja Obrasca PPO (tromjesečno)</vt:lpstr>
      <vt:lpstr>PowerPoint Presentation</vt:lpstr>
      <vt:lpstr>Odgovornost u slučaju pogrešnog obračuna  pdv-a kod tuzemnog prijenosa porezne obveze</vt:lpstr>
      <vt:lpstr>Tuzemni prijenos porezne obveze</vt:lpstr>
      <vt:lpstr>PowerPoint Presentation</vt:lpstr>
    </vt:vector>
  </TitlesOfParts>
  <Company>RIF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xxx</dc:creator>
  <cp:lastModifiedBy>Hrvoje Cutvaric</cp:lastModifiedBy>
  <cp:revision>811</cp:revision>
  <cp:lastPrinted>2019-11-14T12:33:02Z</cp:lastPrinted>
  <dcterms:created xsi:type="dcterms:W3CDTF">2012-09-19T13:04:13Z</dcterms:created>
  <dcterms:modified xsi:type="dcterms:W3CDTF">2024-05-08T11:19:26Z</dcterms:modified>
</cp:coreProperties>
</file>