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5" r:id="rId9"/>
    <p:sldId id="275" r:id="rId10"/>
    <p:sldId id="266" r:id="rId11"/>
    <p:sldId id="270" r:id="rId12"/>
    <p:sldId id="276" r:id="rId13"/>
    <p:sldId id="271" r:id="rId14"/>
    <p:sldId id="272" r:id="rId15"/>
    <p:sldId id="273" r:id="rId16"/>
    <p:sldId id="274" r:id="rId17"/>
  </p:sldIdLst>
  <p:sldSz cx="9144000" cy="6858000" type="screen4x3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 autoAdjust="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141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867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3989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7"/>
            <a:ext cx="8602836" cy="514878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0B2A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551781"/>
            <a:ext cx="8602837" cy="4351338"/>
          </a:xfrm>
        </p:spPr>
        <p:txBody>
          <a:bodyPr/>
          <a:lstStyle>
            <a:lvl1pPr>
              <a:defRPr sz="2000">
                <a:solidFill>
                  <a:srgbClr val="00B2A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8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8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265113" y="795338"/>
            <a:ext cx="8602306" cy="482600"/>
          </a:xfrm>
        </p:spPr>
        <p:txBody>
          <a:bodyPr>
            <a:normAutofit/>
          </a:bodyPr>
          <a:lstStyle>
            <a:lvl1pPr marL="0" indent="0">
              <a:buNone/>
              <a:defRPr sz="2200" b="0">
                <a:solidFill>
                  <a:srgbClr val="0D525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GB" dirty="0" smtClean="0"/>
              <a:t>Subtitle 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00" y="6176963"/>
            <a:ext cx="119662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11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bg>
      <p:bgPr>
        <a:solidFill>
          <a:srgbClr val="0D52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703" y="12700"/>
            <a:ext cx="7943127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77272" y="1108604"/>
            <a:ext cx="5046662" cy="1092729"/>
          </a:xfr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smtClean="0"/>
              <a:t>Click to edit Master </a:t>
            </a:r>
          </a:p>
          <a:p>
            <a:pPr lvl="0"/>
            <a:r>
              <a:rPr lang="en-US" dirty="0" smtClean="0"/>
              <a:t>text styles</a:t>
            </a:r>
          </a:p>
          <a:p>
            <a:pPr lvl="1"/>
            <a:endParaRPr lang="en-US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77272" y="2425700"/>
            <a:ext cx="4310062" cy="685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5034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702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901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982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078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935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948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351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77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86F0C-7C05-45FC-8420-7579483CE369}" type="datetimeFigureOut">
              <a:rPr lang="hr-HR" smtClean="0"/>
              <a:t>3.10.2016.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621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22920"/>
          </a:xfrm>
        </p:spPr>
        <p:txBody>
          <a:bodyPr>
            <a:normAutofit/>
          </a:bodyPr>
          <a:lstStyle/>
          <a:p>
            <a:r>
              <a:rPr lang="hr-HR" sz="2800" dirty="0" smtClean="0">
                <a:solidFill>
                  <a:schemeClr val="tx1"/>
                </a:solidFill>
              </a:rPr>
              <a:t>Zagreb, </a:t>
            </a:r>
            <a:r>
              <a:rPr lang="hr-HR" sz="2800" dirty="0" smtClean="0">
                <a:solidFill>
                  <a:schemeClr val="tx1"/>
                </a:solidFill>
              </a:rPr>
              <a:t>21.09.2016.</a:t>
            </a:r>
            <a:endParaRPr lang="hr-HR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910269"/>
              </p:ext>
            </p:extLst>
          </p:nvPr>
        </p:nvGraphicFramePr>
        <p:xfrm>
          <a:off x="395536" y="620688"/>
          <a:ext cx="835292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144016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rgbClr val="00A8B2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196752"/>
            <a:ext cx="3105150" cy="25527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973" y="6298406"/>
            <a:ext cx="1285875" cy="5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199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551780"/>
            <a:ext cx="8699906" cy="4541515"/>
          </a:xfrm>
        </p:spPr>
        <p:txBody>
          <a:bodyPr>
            <a:normAutofit/>
          </a:bodyPr>
          <a:lstStyle/>
          <a:p>
            <a:pPr marL="457200" indent="-457200"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Član uprave kao radnik u  radnom odnosu (temeljem ugovor o radu)</a:t>
            </a:r>
          </a:p>
          <a:p>
            <a:pPr marL="0" indent="0">
              <a:buNone/>
            </a:pP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</a:t>
            </a:r>
            <a:r>
              <a:rPr lang="hr-HR" sz="2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ai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 Član uprave – zasniva radni odnos</a:t>
            </a:r>
          </a:p>
          <a:p>
            <a:pPr marL="0" indent="0">
              <a:buNone/>
            </a:pP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</a:t>
            </a:r>
            <a:r>
              <a:rPr lang="hr-HR" sz="2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aii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 Radnik u radnom odnosu imenovan za člana uprave</a:t>
            </a:r>
          </a:p>
          <a:p>
            <a:pPr marL="0" indent="0">
              <a:buNone/>
            </a:pPr>
            <a:endParaRPr lang="hr-HR" sz="18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b)    Član uprave izvan radnog odnosa</a:t>
            </a:r>
          </a:p>
          <a:p>
            <a:pPr marL="0" indent="0">
              <a:buNone/>
            </a:pP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bi) temeljem ugovora o djelu ili sličnog ugovora</a:t>
            </a:r>
          </a:p>
          <a:p>
            <a:pPr marL="0" indent="0">
              <a:buNone/>
            </a:pP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</a:t>
            </a:r>
            <a:r>
              <a:rPr lang="hr-HR" sz="2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bii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) bez ugovornog odnosa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b="1" dirty="0" smtClean="0">
                <a:latin typeface="Arial Narrow" panose="020B0606020202030204" pitchFamily="34" charset="0"/>
              </a:rPr>
              <a:t>Ugovori s članovima uprave</a:t>
            </a:r>
            <a:endParaRPr lang="en-GB" b="1" dirty="0"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68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93468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Ugovor o radu s članom uprave</a:t>
            </a:r>
          </a:p>
          <a:p>
            <a:pPr marL="0" indent="0">
              <a:buNone/>
            </a:pPr>
            <a:endParaRPr lang="hr-HR" sz="10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lang="hr-HR" sz="22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Fizička </a:t>
            </a:r>
            <a:r>
              <a:rPr lang="hr-HR" sz="2200" i="1" dirty="0">
                <a:solidFill>
                  <a:schemeClr val="tx1"/>
                </a:solidFill>
                <a:latin typeface="Arial Narrow" panose="020B0606020202030204" pitchFamily="34" charset="0"/>
              </a:rPr>
              <a:t>osoba koja je prema propisu o trgovačkim društvima, kao član uprave ili izvršni direktor ili </a:t>
            </a:r>
            <a:r>
              <a:rPr lang="hr-HR" sz="22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koja </a:t>
            </a:r>
            <a:r>
              <a:rPr lang="hr-HR" sz="2200" i="1" dirty="0">
                <a:solidFill>
                  <a:schemeClr val="tx1"/>
                </a:solidFill>
                <a:latin typeface="Arial Narrow" panose="020B0606020202030204" pitchFamily="34" charset="0"/>
              </a:rPr>
              <a:t>je u drugom svojstvu prema posebnom zakonu, pojedinačno i samostalno ili zajedno i skupno, ovlaštena </a:t>
            </a:r>
            <a:r>
              <a:rPr lang="hr-HR" sz="22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voditi poslove poslodavca</a:t>
            </a:r>
            <a:r>
              <a:rPr lang="hr-HR" sz="2200" i="1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r>
              <a:rPr lang="hr-HR" sz="2200" i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može</a:t>
            </a:r>
            <a:r>
              <a:rPr lang="hr-HR" sz="2200" i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i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kao radnik u radnom odnosu obavljati određene poslove za poslodavca</a:t>
            </a:r>
            <a:r>
              <a:rPr lang="hr-HR" sz="2200" i="1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 (Čl. 4. st. 3. ZOR)</a:t>
            </a:r>
            <a:endParaRPr lang="hr-HR" sz="2200" i="1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hr-HR" sz="1400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 </a:t>
            </a:r>
            <a:r>
              <a:rPr lang="hr-HR" sz="2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navedene osobe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ne </a:t>
            </a:r>
            <a:r>
              <a:rPr lang="hr-HR" sz="2200" u="sng" dirty="0">
                <a:solidFill>
                  <a:schemeClr val="tx1"/>
                </a:solidFill>
                <a:latin typeface="Arial Narrow" panose="020B0606020202030204" pitchFamily="34" charset="0"/>
              </a:rPr>
              <a:t>primjenjuju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se odredbe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ZOR-a (čl.4.st.4): </a:t>
            </a: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ugovoru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o radu na određeno vrijeme, </a:t>
            </a: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prestanku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ugovora </a:t>
            </a: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otkaznom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roku i </a:t>
            </a: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otpremnini.</a:t>
            </a:r>
          </a:p>
          <a:p>
            <a:pPr marL="0" indent="0">
              <a:spcBef>
                <a:spcPts val="0"/>
              </a:spcBef>
              <a:buNone/>
            </a:pP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       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Arial Narrow" panose="020B0606020202030204" pitchFamily="34" charset="0"/>
              </a:rPr>
              <a:t>Članovi uprave – u radnom odnosu</a:t>
            </a:r>
            <a:endParaRPr lang="en-GB" sz="2400" dirty="0"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5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9346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tx1"/>
                </a:solidFill>
                <a:latin typeface="Arial Narrow" panose="020B0606020202030204" pitchFamily="34" charset="0"/>
              </a:rPr>
              <a:t>Mogućnost drukčijeg uređenja </a:t>
            </a:r>
            <a:r>
              <a:rPr lang="hr-HR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radnog vremena za </a:t>
            </a:r>
            <a:r>
              <a:rPr lang="hr-HR" b="1" dirty="0">
                <a:solidFill>
                  <a:schemeClr val="tx1"/>
                </a:solidFill>
                <a:latin typeface="Arial Narrow" panose="020B0606020202030204" pitchFamily="34" charset="0"/>
              </a:rPr>
              <a:t>određene kategorije </a:t>
            </a:r>
            <a:r>
              <a:rPr lang="hr-HR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radnika –</a:t>
            </a:r>
          </a:p>
          <a:p>
            <a:pPr marL="0" indent="0">
              <a:buNone/>
            </a:pPr>
            <a:r>
              <a:rPr lang="hr-HR" sz="1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ZOR čl. 88</a:t>
            </a:r>
            <a:endParaRPr lang="hr-HR" sz="18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hr-HR" sz="10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hr-HR" sz="22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 radnike </a:t>
            </a:r>
            <a:r>
              <a:rPr lang="hr-HR" sz="2200" i="1" dirty="0">
                <a:solidFill>
                  <a:schemeClr val="tx1"/>
                </a:solidFill>
                <a:latin typeface="Arial Narrow" panose="020B0606020202030204" pitchFamily="34" charset="0"/>
              </a:rPr>
              <a:t>koji </a:t>
            </a:r>
            <a:r>
              <a:rPr lang="hr-HR" sz="22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imaju </a:t>
            </a:r>
            <a:r>
              <a:rPr lang="hr-HR" sz="2200" i="1" dirty="0">
                <a:solidFill>
                  <a:schemeClr val="tx1"/>
                </a:solidFill>
                <a:latin typeface="Arial Narrow" panose="020B0606020202030204" pitchFamily="34" charset="0"/>
              </a:rPr>
              <a:t>status </a:t>
            </a:r>
            <a:r>
              <a:rPr lang="hr-HR" sz="22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rukovodeće osobe</a:t>
            </a:r>
            <a:r>
              <a:rPr lang="hr-HR" sz="2200" i="1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r>
              <a:rPr lang="hr-HR" sz="22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ne </a:t>
            </a:r>
            <a:r>
              <a:rPr lang="hr-HR" sz="2200" i="1" dirty="0">
                <a:solidFill>
                  <a:schemeClr val="tx1"/>
                </a:solidFill>
                <a:latin typeface="Arial Narrow" panose="020B0606020202030204" pitchFamily="34" charset="0"/>
              </a:rPr>
              <a:t>primjenjuju se odredbe ovoga Zakona o najdužem trajanju tjednog radnog </a:t>
            </a:r>
            <a:r>
              <a:rPr lang="hr-HR" sz="22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vremena, </a:t>
            </a:r>
            <a:r>
              <a:rPr lang="hr-HR" sz="2200" i="1" dirty="0">
                <a:solidFill>
                  <a:schemeClr val="tx1"/>
                </a:solidFill>
                <a:latin typeface="Arial Narrow" panose="020B0606020202030204" pitchFamily="34" charset="0"/>
              </a:rPr>
              <a:t>noćnom radu, te dnevnom i tjednom odmoru, ako su s poslodavcem ugovorili samostalnost u njihovu određivanju.</a:t>
            </a:r>
          </a:p>
          <a:p>
            <a:pPr marL="0" indent="0">
              <a:buNone/>
            </a:pPr>
            <a:endParaRPr lang="hr-HR" sz="10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Pod </a:t>
            </a:r>
            <a:r>
              <a:rPr lang="hr-HR" sz="2200" u="sng" dirty="0">
                <a:solidFill>
                  <a:schemeClr val="tx1"/>
                </a:solidFill>
                <a:latin typeface="Arial Narrow" panose="020B0606020202030204" pitchFamily="34" charset="0"/>
              </a:rPr>
              <a:t>rukovodećim osobljem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smatra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se radnik koji je ovlašten </a:t>
            </a:r>
            <a:r>
              <a:rPr lang="hr-HR" sz="2200" b="1" dirty="0">
                <a:solidFill>
                  <a:schemeClr val="tx1"/>
                </a:solidFill>
                <a:latin typeface="Arial Narrow" panose="020B0606020202030204" pitchFamily="34" charset="0"/>
              </a:rPr>
              <a:t>voditi poslove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poslodavca, </a:t>
            </a:r>
            <a:r>
              <a:rPr lang="hr-HR" sz="2200" b="1" dirty="0">
                <a:solidFill>
                  <a:schemeClr val="tx1"/>
                </a:solidFill>
                <a:latin typeface="Arial Narrow" panose="020B0606020202030204" pitchFamily="34" charset="0"/>
              </a:rPr>
              <a:t>samostalno zaključivati pravne poslove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u ime i za račun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poslodavca.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hr-HR" sz="10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Arial Narrow" panose="020B0606020202030204" pitchFamily="34" charset="0"/>
              </a:rPr>
              <a:t>Članovi uprave – u radnom odnosu</a:t>
            </a:r>
            <a:endParaRPr lang="en-GB" sz="2400" dirty="0"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56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15899" cy="4490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2. Radnik u radnom odnosu – član uprave</a:t>
            </a:r>
          </a:p>
          <a:p>
            <a:pPr marL="0" indent="0">
              <a:buNone/>
            </a:pP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Radnik u radnom odnosu može biti imenovan članom uprave.</a:t>
            </a:r>
          </a:p>
          <a:p>
            <a:pPr marL="0" indent="0">
              <a:buNone/>
            </a:pP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  Sklapa </a:t>
            </a:r>
            <a:r>
              <a:rPr lang="hr-HR" sz="22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anex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postojećem ugovoru o radu</a:t>
            </a:r>
          </a:p>
          <a:p>
            <a:pPr marL="0" indent="0">
              <a:buNone/>
            </a:pP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>
              <a:buFontTx/>
              <a:buChar char="-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Bez posebnog reguliranja međusobnih prava i obveza s osnova pozicije člana uprave – ostvaruje prava iz radnog odnosa temeljem već ranije sklopljenog ugovora o radu.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Arial Narrow" panose="020B0606020202030204" pitchFamily="34" charset="0"/>
              </a:rPr>
              <a:t>Članovi uprave – u radnom odnosu</a:t>
            </a:r>
            <a:endParaRPr lang="en-GB" sz="2400" dirty="0"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2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15899" cy="44903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1. Ugovorni odnos </a:t>
            </a:r>
          </a:p>
          <a:p>
            <a:pPr marL="0" indent="0">
              <a:buNone/>
            </a:pP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(ugovor o djelu, </a:t>
            </a:r>
            <a:r>
              <a:rPr lang="hr-HR" sz="2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managerski</a:t>
            </a: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ugovor, </a:t>
            </a:r>
            <a:r>
              <a:rPr lang="hr-HR" sz="2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ugovor</a:t>
            </a: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 obavljanju usluga)</a:t>
            </a:r>
          </a:p>
          <a:p>
            <a:pPr marL="0" indent="0">
              <a:buNone/>
            </a:pPr>
            <a:endParaRPr lang="hr-HR" sz="11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Najčešće takve osobe prijavljuju samostalnu djelatnost – porezni obveznici, ispostavljaju račun za svoju uslugu.</a:t>
            </a:r>
          </a:p>
          <a:p>
            <a:pPr marL="0" indent="0">
              <a:buNone/>
            </a:pPr>
            <a:endParaRPr lang="hr-HR" sz="24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2. Bez ugovora</a:t>
            </a:r>
          </a:p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Članovi uprave ujedno su i članovi društva (bez zaposlenih) zaposleni kod nekog drugog poslodavca (</a:t>
            </a:r>
            <a:r>
              <a:rPr lang="hr-HR" sz="18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državna uprava!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?).</a:t>
            </a:r>
          </a:p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 marL="0" indent="0">
              <a:buNone/>
            </a:pP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               Moraju biti osigurani po nekoj drugoj osnovi.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Članovi uprave – izvan radnog odnosa</a:t>
            </a:r>
            <a:endParaRPr lang="en-GB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9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</a:t>
            </a:r>
            <a:r>
              <a:rPr lang="en-GB" dirty="0" smtClean="0"/>
              <a:t>	</a:t>
            </a:r>
            <a:endParaRPr lang="en-GB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6438166"/>
              </p:ext>
            </p:extLst>
          </p:nvPr>
        </p:nvGraphicFramePr>
        <p:xfrm>
          <a:off x="323528" y="1268760"/>
          <a:ext cx="8568952" cy="4752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/>
                <a:gridCol w="4176464"/>
              </a:tblGrid>
              <a:tr h="24221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hr-HR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UGOVOR O RADU</a:t>
                      </a:r>
                      <a:endParaRPr lang="hr-HR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hr-HR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UGOVOR O DJELU</a:t>
                      </a:r>
                      <a:endParaRPr lang="hr-HR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4510316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endParaRPr lang="hr-HR" sz="140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hr-HR" sz="2000" b="1" u="sng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Radnik</a:t>
                      </a: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radi za </a:t>
                      </a:r>
                      <a:r>
                        <a:rPr lang="hr-HR" sz="2000" u="sng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poslodavca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 </a:t>
                      </a:r>
                      <a:endParaRPr lang="hr-HR" sz="1600" dirty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indent="-342900"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FontTx/>
                        <a:buChar char="-"/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nesamostalno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endParaRPr lang="hr-HR" sz="2000" dirty="0" smtClean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indent="-342900"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FontTx/>
                        <a:buChar char="-"/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osobno </a:t>
                      </a:r>
                    </a:p>
                    <a:p>
                      <a:pPr marL="342900" indent="-342900"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FontTx/>
                        <a:buChar char="-"/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 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uputama i pod </a:t>
                      </a: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nadzorom  poslodavca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endParaRPr lang="hr-HR" sz="1600" dirty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u ime i za račun poslodavca</a:t>
                      </a:r>
                      <a:endParaRPr lang="hr-HR" sz="1600" dirty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FontTx/>
                        <a:buNone/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na raspolaganju 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je </a:t>
                      </a: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poslodavcu 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 </a:t>
                      </a:r>
                      <a:endParaRPr lang="hr-HR" sz="2000" dirty="0" smtClean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FontTx/>
                        <a:buNone/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određenom radnom vremenu</a:t>
                      </a:r>
                      <a:r>
                        <a:rPr lang="hr-HR" sz="2000" b="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endParaRPr lang="hr-HR" sz="1600" b="0" dirty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za svoj rad prima plaću </a:t>
                      </a:r>
                      <a:endParaRPr lang="hr-HR" sz="1600" dirty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endParaRPr lang="hr-HR" sz="140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hr-HR" sz="2000" u="sng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Izvođač</a:t>
                      </a: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radi za </a:t>
                      </a:r>
                      <a:r>
                        <a:rPr lang="hr-HR" sz="2000" u="sng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naručitelja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samostalno i neovisno o </a:t>
                      </a: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naručitelju 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djela, </a:t>
                      </a: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radi za svoj račun i na svoj rizik, </a:t>
                      </a: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najčešće sam određuje vrijeme u </a:t>
                      </a: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kojem    </a:t>
                      </a: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radi </a:t>
                      </a:r>
                      <a:endParaRPr lang="hr-HR" sz="2000" dirty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FontTx/>
                        <a:buNone/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raditi 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osobno ili može posao povjeriti </a:t>
                      </a: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</a:t>
                      </a:r>
                    </a:p>
                    <a:p>
                      <a:pPr marL="0" indent="0"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FontTx/>
                        <a:buNone/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trećoj osobi </a:t>
                      </a:r>
                      <a:endParaRPr lang="hr-HR" sz="2000" dirty="0"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FontTx/>
                        <a:buNone/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odgovara 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 djelo i njegove mane </a:t>
                      </a: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 </a:t>
                      </a:r>
                    </a:p>
                    <a:p>
                      <a:pPr marL="0" indent="0"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FontTx/>
                        <a:buNone/>
                      </a:pPr>
                      <a:r>
                        <a:rPr lang="hr-HR" sz="2000" dirty="0" smtClean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načelima </a:t>
                      </a: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građanskog prava, </a:t>
                      </a:r>
                    </a:p>
                    <a:p>
                      <a:pPr>
                        <a:lnSpc>
                          <a:spcPts val="18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hr-HR" sz="2000" dirty="0"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radi za ugovorenu naknadu. 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hr-HR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hr-HR" sz="1400" dirty="0"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51520" y="764704"/>
            <a:ext cx="8602306" cy="482600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Ugovori o radu – Ugovori o djelu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12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51520" y="1124744"/>
            <a:ext cx="8602306" cy="482600"/>
          </a:xfrm>
        </p:spPr>
        <p:txBody>
          <a:bodyPr>
            <a:normAutofit/>
          </a:bodyPr>
          <a:lstStyle/>
          <a:p>
            <a:pPr algn="ctr"/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Ugovori o radu – Ugovori o djelu</a:t>
            </a:r>
            <a:endParaRPr lang="en-GB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Kad </a:t>
            </a: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radnik obavlja poslove koji s obzirom na narav i vrstu rada ima </a:t>
            </a:r>
            <a:r>
              <a:rPr lang="hr-HR" sz="2400" u="sng" dirty="0">
                <a:solidFill>
                  <a:schemeClr val="tx1"/>
                </a:solidFill>
                <a:latin typeface="Arial Narrow" panose="020B0606020202030204" pitchFamily="34" charset="0"/>
              </a:rPr>
              <a:t>obilježje posla za koji se zasniva radni odnos</a:t>
            </a: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, neovisno o tome kako su stranke taj ugovor nazvale, </a:t>
            </a:r>
            <a:r>
              <a:rPr lang="hr-HR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smatrat će se daje sklopljen ugovor o radu</a:t>
            </a: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069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70406" y="1134004"/>
            <a:ext cx="5046662" cy="1372130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 smtClean="0"/>
              <a:t>UGOVOR O RADU</a:t>
            </a:r>
            <a:r>
              <a:rPr lang="en-GB" sz="2800" dirty="0" smtClean="0"/>
              <a:t>  </a:t>
            </a:r>
          </a:p>
          <a:p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70406" y="2163234"/>
            <a:ext cx="5775325" cy="6858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323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ZAKON O RADU – Ugovori o radu</a:t>
            </a:r>
            <a:r>
              <a:rPr lang="en-GB" dirty="0" smtClean="0"/>
              <a:t>  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 fontScale="25000" lnSpcReduction="20000"/>
          </a:bodyPr>
          <a:lstStyle/>
          <a:p>
            <a:endParaRPr lang="hr-HR" sz="1800" dirty="0" smtClean="0">
              <a:solidFill>
                <a:schemeClr val="tx1"/>
              </a:solidFill>
            </a:endParaRPr>
          </a:p>
          <a:p>
            <a:r>
              <a:rPr lang="hr-HR" sz="8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Radni odnos zasniva se ugovorom o radu</a:t>
            </a:r>
          </a:p>
          <a:p>
            <a:pPr marL="0" indent="0">
              <a:buNone/>
            </a:pPr>
            <a:r>
              <a:rPr lang="hr-HR" sz="8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- u pisanom obliku /pisana potvrda o sklopljen ugovoru o radu</a:t>
            </a:r>
          </a:p>
          <a:p>
            <a:pPr marL="0" indent="0">
              <a:buNone/>
            </a:pPr>
            <a:endParaRPr lang="pt-BR" sz="8800" dirty="0">
              <a:solidFill>
                <a:srgbClr val="575756"/>
              </a:solidFill>
              <a:latin typeface="Arial Narrow" panose="020B0606020202030204" pitchFamily="34" charset="0"/>
            </a:endParaRPr>
          </a:p>
          <a:p>
            <a:r>
              <a:rPr lang="hr-HR" sz="8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UGOVORI O RADU:</a:t>
            </a:r>
          </a:p>
          <a:p>
            <a:pPr marL="0" indent="0">
              <a:buNone/>
            </a:pPr>
            <a:endParaRPr lang="hr-HR" sz="88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8800" dirty="0" smtClean="0">
                <a:latin typeface="Arial Narrow" panose="020B0606020202030204" pitchFamily="34" charset="0"/>
              </a:rPr>
              <a:t>     </a:t>
            </a:r>
            <a:r>
              <a:rPr lang="hr-HR" sz="8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Ugovor o radu na neodređeno vrijeme   - PRAVILO</a:t>
            </a:r>
          </a:p>
          <a:p>
            <a:pPr marL="0" indent="0">
              <a:buNone/>
            </a:pPr>
            <a:endParaRPr lang="hr-HR" sz="4000" dirty="0">
              <a:solidFill>
                <a:srgbClr val="575756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8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</a:t>
            </a:r>
            <a:r>
              <a:rPr lang="hr-HR" sz="8800" dirty="0" smtClean="0">
                <a:latin typeface="Arial Narrow" panose="020B0606020202030204" pitchFamily="34" charset="0"/>
              </a:rPr>
              <a:t> </a:t>
            </a:r>
            <a:r>
              <a:rPr lang="hr-HR" sz="8800" dirty="0">
                <a:solidFill>
                  <a:schemeClr val="tx1"/>
                </a:solidFill>
                <a:latin typeface="Arial Narrow" panose="020B0606020202030204" pitchFamily="34" charset="0"/>
              </a:rPr>
              <a:t>- Ugovor o radu </a:t>
            </a:r>
            <a:r>
              <a:rPr lang="hr-HR" sz="8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 slučaju upućivanja radnika na rad u inozemstvo</a:t>
            </a:r>
          </a:p>
          <a:p>
            <a:pPr marL="0" indent="0">
              <a:buNone/>
            </a:pPr>
            <a:endParaRPr lang="hr-HR" sz="4000" dirty="0">
              <a:solidFill>
                <a:srgbClr val="575756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8800" dirty="0">
                <a:solidFill>
                  <a:srgbClr val="575756"/>
                </a:solidFill>
                <a:latin typeface="Arial Narrow" panose="020B0606020202030204" pitchFamily="34" charset="0"/>
              </a:rPr>
              <a:t>     </a:t>
            </a:r>
            <a:r>
              <a:rPr lang="hr-HR" sz="8800" dirty="0">
                <a:solidFill>
                  <a:schemeClr val="tx1"/>
                </a:solidFill>
                <a:latin typeface="Arial Narrow" panose="020B0606020202030204" pitchFamily="34" charset="0"/>
              </a:rPr>
              <a:t>- Ugovor o radu na izdvojenom mjestu </a:t>
            </a:r>
            <a:r>
              <a:rPr lang="hr-HR" sz="8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rada</a:t>
            </a:r>
          </a:p>
          <a:p>
            <a:pPr marL="0" indent="0">
              <a:buNone/>
            </a:pPr>
            <a:endParaRPr lang="hr-HR" sz="36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8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- Ugovor o radu s članovima uprave, izvršnim direktorima i sl.</a:t>
            </a:r>
          </a:p>
          <a:p>
            <a:pPr marL="0" indent="0">
              <a:buNone/>
            </a:pPr>
            <a:endParaRPr lang="hr-HR" sz="48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8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8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- Ugovor o radu na određeno vrijeme</a:t>
            </a:r>
          </a:p>
          <a:p>
            <a:pPr marL="0" indent="0">
              <a:buNone/>
            </a:pPr>
            <a:endParaRPr lang="en-GB" sz="1800" dirty="0" smtClean="0">
              <a:solidFill>
                <a:srgbClr val="57575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93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 O RADU – Ugovori o radu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892480" cy="5112568"/>
          </a:xfrm>
        </p:spPr>
        <p:txBody>
          <a:bodyPr>
            <a:noAutofit/>
          </a:bodyPr>
          <a:lstStyle/>
          <a:p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Ugovor o radu </a:t>
            </a:r>
            <a:r>
              <a:rPr lang="hr-HR" sz="24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obvezno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sadrži sljedeće podatke o:</a:t>
            </a:r>
            <a:endParaRPr lang="en-GB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1</a:t>
            </a:r>
            <a:r>
              <a:rPr lang="hr-HR" dirty="0">
                <a:solidFill>
                  <a:schemeClr val="tx1"/>
                </a:solidFill>
                <a:latin typeface="Arial Narrow" panose="020B0606020202030204" pitchFamily="34" charset="0"/>
              </a:rPr>
              <a:t>) strankama te njihovu prebivalištu, odnosno sjedištu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2</a:t>
            </a:r>
            <a:r>
              <a:rPr lang="hr-HR" dirty="0">
                <a:solidFill>
                  <a:schemeClr val="tx1"/>
                </a:solidFill>
                <a:latin typeface="Arial Narrow" panose="020B0606020202030204" pitchFamily="34" charset="0"/>
              </a:rPr>
              <a:t>) mjestu rada, 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</a:t>
            </a:r>
            <a:r>
              <a:rPr lang="hr-HR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3</a:t>
            </a:r>
            <a:r>
              <a:rPr lang="hr-HR" i="1" dirty="0">
                <a:solidFill>
                  <a:srgbClr val="FF0000"/>
                </a:solidFill>
                <a:latin typeface="Arial Narrow" panose="020B0606020202030204" pitchFamily="34" charset="0"/>
              </a:rPr>
              <a:t>) nazivu posla, </a:t>
            </a:r>
            <a:r>
              <a:rPr lang="hr-HR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kratak </a:t>
            </a:r>
            <a:r>
              <a:rPr lang="hr-HR" i="1" dirty="0">
                <a:solidFill>
                  <a:srgbClr val="FF0000"/>
                </a:solidFill>
                <a:latin typeface="Arial Narrow" panose="020B0606020202030204" pitchFamily="34" charset="0"/>
              </a:rPr>
              <a:t>popis ili opis </a:t>
            </a:r>
            <a:r>
              <a:rPr lang="hr-HR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poslova</a:t>
            </a:r>
            <a:endParaRPr lang="hr-HR" i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4</a:t>
            </a:r>
            <a:r>
              <a:rPr lang="hr-HR" dirty="0">
                <a:solidFill>
                  <a:schemeClr val="tx1"/>
                </a:solidFill>
                <a:latin typeface="Arial Narrow" panose="020B0606020202030204" pitchFamily="34" charset="0"/>
              </a:rPr>
              <a:t>) danu početka rada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</a:t>
            </a:r>
            <a:r>
              <a:rPr lang="hr-HR" sz="18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5</a:t>
            </a:r>
            <a:r>
              <a:rPr lang="hr-HR" sz="18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) očekivanom trajanju ugovora, u slučaju ugovora o radu na određeno vrijeme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</a:t>
            </a:r>
            <a:r>
              <a:rPr lang="hr-HR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6</a:t>
            </a:r>
            <a:r>
              <a:rPr lang="hr-HR" i="1" dirty="0">
                <a:solidFill>
                  <a:schemeClr val="tx1"/>
                </a:solidFill>
                <a:latin typeface="Arial Narrow" panose="020B0606020202030204" pitchFamily="34" charset="0"/>
              </a:rPr>
              <a:t>) trajanju </a:t>
            </a:r>
            <a:r>
              <a:rPr lang="hr-HR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godišnjeg odmora</a:t>
            </a:r>
            <a:endParaRPr lang="hr-HR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</a:t>
            </a:r>
            <a:r>
              <a:rPr lang="hr-HR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7</a:t>
            </a:r>
            <a:r>
              <a:rPr lang="hr-HR" i="1" dirty="0">
                <a:solidFill>
                  <a:srgbClr val="FF0000"/>
                </a:solidFill>
                <a:latin typeface="Arial Narrow" panose="020B0606020202030204" pitchFamily="34" charset="0"/>
              </a:rPr>
              <a:t>) otkaznim rokovima kojih se mora pridržavati radnik, odnosno poslodavac, </a:t>
            </a:r>
            <a:endParaRPr lang="hr-HR" i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8</a:t>
            </a:r>
            <a:r>
              <a:rPr lang="hr-HR" dirty="0">
                <a:solidFill>
                  <a:schemeClr val="tx1"/>
                </a:solidFill>
                <a:latin typeface="Arial Narrow" panose="020B0606020202030204" pitchFamily="34" charset="0"/>
              </a:rPr>
              <a:t>) osnovnoj plaći, dodacima na plaću te razdobljima </a:t>
            </a: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isplate</a:t>
            </a:r>
            <a:endParaRPr lang="hr-HR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9</a:t>
            </a:r>
            <a:r>
              <a:rPr lang="hr-HR" dirty="0">
                <a:solidFill>
                  <a:schemeClr val="tx1"/>
                </a:solidFill>
                <a:latin typeface="Arial Narrow" panose="020B0606020202030204" pitchFamily="34" charset="0"/>
              </a:rPr>
              <a:t>) trajanju redovitog radnog dana ili tjedna.</a:t>
            </a:r>
          </a:p>
          <a:p>
            <a:pPr marL="0" indent="0">
              <a:buNone/>
            </a:pPr>
            <a:endParaRPr lang="hr-HR" sz="14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1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     Umjesto </a:t>
            </a:r>
            <a:r>
              <a:rPr lang="hr-HR" sz="1800" dirty="0">
                <a:solidFill>
                  <a:schemeClr val="tx1"/>
                </a:solidFill>
                <a:latin typeface="Arial Narrow" panose="020B0606020202030204" pitchFamily="34" charset="0"/>
              </a:rPr>
              <a:t>podataka iz </a:t>
            </a:r>
            <a:r>
              <a:rPr lang="hr-HR" sz="1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točaka </a:t>
            </a:r>
            <a:r>
              <a:rPr lang="hr-HR" sz="1800" dirty="0">
                <a:solidFill>
                  <a:schemeClr val="tx1"/>
                </a:solidFill>
                <a:latin typeface="Arial Narrow" panose="020B0606020202030204" pitchFamily="34" charset="0"/>
              </a:rPr>
              <a:t>6., 7., 8. i 9. </a:t>
            </a:r>
            <a:r>
              <a:rPr lang="hr-HR" sz="1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može </a:t>
            </a:r>
            <a:r>
              <a:rPr lang="hr-HR" sz="1800" dirty="0">
                <a:solidFill>
                  <a:schemeClr val="tx1"/>
                </a:solidFill>
                <a:latin typeface="Arial Narrow" panose="020B0606020202030204" pitchFamily="34" charset="0"/>
              </a:rPr>
              <a:t>se u </a:t>
            </a:r>
            <a:r>
              <a:rPr lang="hr-HR" sz="1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ugovoru </a:t>
            </a:r>
            <a:r>
              <a:rPr lang="hr-HR" sz="1800" dirty="0">
                <a:solidFill>
                  <a:schemeClr val="tx1"/>
                </a:solidFill>
                <a:latin typeface="Arial Narrow" panose="020B0606020202030204" pitchFamily="34" charset="0"/>
              </a:rPr>
              <a:t>uputiti na odgovarajući zakon, </a:t>
            </a:r>
            <a:r>
              <a:rPr lang="hr-HR" sz="1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</a:t>
            </a:r>
          </a:p>
          <a:p>
            <a:pPr marL="0" indent="0">
              <a:buNone/>
            </a:pPr>
            <a:r>
              <a:rPr lang="hr-HR" sz="1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1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    drugi </a:t>
            </a:r>
            <a:r>
              <a:rPr lang="hr-HR" sz="1800" dirty="0">
                <a:solidFill>
                  <a:schemeClr val="tx1"/>
                </a:solidFill>
                <a:latin typeface="Arial Narrow" panose="020B0606020202030204" pitchFamily="34" charset="0"/>
              </a:rPr>
              <a:t>propis, kolektivni ugovor ili pravilnik o radu koji uređuje ta pitanja.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dirty="0" smtClean="0">
                <a:latin typeface="Arial Narrow" panose="020B0606020202030204" pitchFamily="34" charset="0"/>
              </a:rPr>
              <a:t>Sadržaj ugovora o radu</a:t>
            </a:r>
            <a:r>
              <a:rPr lang="en-GB" dirty="0" smtClean="0">
                <a:latin typeface="Arial Narrow" panose="020B0606020202030204" pitchFamily="34" charset="0"/>
              </a:rPr>
              <a:t> </a:t>
            </a:r>
            <a:r>
              <a:rPr lang="hr-HR" dirty="0" smtClean="0">
                <a:latin typeface="Arial Narrow" panose="020B0606020202030204" pitchFamily="34" charset="0"/>
              </a:rPr>
              <a:t>– obvezni sadržaj</a:t>
            </a: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15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ZAKON </a:t>
            </a:r>
            <a:r>
              <a:rPr lang="hr-HR" dirty="0"/>
              <a:t>O RADU – Ugovori o </a:t>
            </a:r>
            <a:r>
              <a:rPr lang="hr-HR" dirty="0" smtClean="0"/>
              <a:t>radu</a:t>
            </a:r>
            <a:r>
              <a:rPr lang="en-GB" dirty="0" smtClean="0"/>
              <a:t>  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551780"/>
            <a:ext cx="8699906" cy="44695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1800" dirty="0">
                <a:solidFill>
                  <a:schemeClr val="tx1"/>
                </a:solidFill>
              </a:rPr>
              <a:t> </a:t>
            </a:r>
            <a:r>
              <a:rPr lang="hr-HR" sz="1800" dirty="0" smtClean="0">
                <a:solidFill>
                  <a:schemeClr val="tx1"/>
                </a:solidFill>
              </a:rPr>
              <a:t>     </a:t>
            </a:r>
          </a:p>
          <a:p>
            <a:pPr marL="0" indent="0">
              <a:buNone/>
            </a:pP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1</a:t>
            </a: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)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naknada plaće u slučaju bolovanja</a:t>
            </a:r>
            <a:endParaRPr lang="hr-HR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     </a:t>
            </a:r>
            <a:endParaRPr lang="hr-HR" sz="24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2</a:t>
            </a: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)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način dostave odluka (o prestanku radnog odnosa)</a:t>
            </a:r>
          </a:p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</a:t>
            </a:r>
          </a:p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3) čuvanje poslovne tajne </a:t>
            </a:r>
          </a:p>
          <a:p>
            <a:pPr marL="0" indent="0">
              <a:buNone/>
            </a:pPr>
            <a:endParaRPr lang="hr-HR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</a:t>
            </a:r>
            <a:r>
              <a:rPr lang="hr-HR" sz="19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Zakon o zaštiti tajnosti podataka NN 108/96 gl. VIII:</a:t>
            </a:r>
            <a:endParaRPr lang="hr-HR" sz="26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hr-HR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r-HR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r-HR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r-HR" sz="1800" dirty="0" smtClean="0">
                <a:solidFill>
                  <a:schemeClr val="tx1"/>
                </a:solidFill>
              </a:rPr>
              <a:t>   </a:t>
            </a:r>
          </a:p>
          <a:p>
            <a:pPr marL="0" indent="0">
              <a:buNone/>
            </a:pPr>
            <a:r>
              <a:rPr lang="hr-HR" sz="1800" dirty="0" smtClean="0">
                <a:solidFill>
                  <a:schemeClr val="tx1"/>
                </a:solidFill>
              </a:rPr>
              <a:t>      </a:t>
            </a:r>
          </a:p>
          <a:p>
            <a:pPr marL="0" indent="0">
              <a:buNone/>
            </a:pPr>
            <a:endParaRPr lang="hr-HR" sz="1800" i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602306" cy="482600"/>
          </a:xfrm>
        </p:spPr>
        <p:txBody>
          <a:bodyPr>
            <a:normAutofit/>
          </a:bodyPr>
          <a:lstStyle/>
          <a:p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Sadržaj ugovora o radu</a:t>
            </a:r>
            <a:r>
              <a:rPr lang="en-GB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–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fakultativno:</a:t>
            </a:r>
            <a:endParaRPr lang="en-GB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078" y="4652460"/>
            <a:ext cx="7849361" cy="1139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071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577" y="1268760"/>
            <a:ext cx="8771914" cy="49735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Sadrži dodatne podatke o:</a:t>
            </a:r>
          </a:p>
          <a:p>
            <a:pPr marL="0" indent="0">
              <a:buNone/>
            </a:pPr>
            <a:endParaRPr lang="hr-HR" sz="11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) radnom vremenu</a:t>
            </a:r>
          </a:p>
          <a:p>
            <a:pPr marL="0" indent="0">
              <a:buNone/>
            </a:pPr>
            <a:endParaRPr lang="hr-HR" sz="8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) strojevima, alatima i opremi za obavljanje poslova koje je poslodavac </a:t>
            </a: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dužan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nabaviti, instalirati i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održavati</a:t>
            </a:r>
          </a:p>
          <a:p>
            <a:pPr marL="0" indent="0">
              <a:buNone/>
            </a:pPr>
            <a:endParaRPr lang="hr-HR" sz="9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3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) uporabi vlastitih strojeva, alata i druge opreme radnika i naknadi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troškova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u vezi s 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</a:t>
            </a:r>
          </a:p>
          <a:p>
            <a:pPr marL="0" indent="0">
              <a:buNone/>
            </a:pP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time</a:t>
            </a:r>
          </a:p>
          <a:p>
            <a:pPr marL="0" indent="0">
              <a:buNone/>
            </a:pPr>
            <a:endParaRPr lang="hr-HR" sz="9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4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) naknadi drugih troškova radniku vezanih uz obavljanje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poslova </a:t>
            </a:r>
          </a:p>
          <a:p>
            <a:pPr marL="0" indent="0">
              <a:buNone/>
            </a:pPr>
            <a:endParaRPr lang="hr-HR" sz="10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5)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načinu osposobljavanja i stručnog usavršavanja radnika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r-HR" sz="2400" b="1" dirty="0" smtClean="0">
                <a:latin typeface="Arial Narrow" panose="020B0606020202030204" pitchFamily="34" charset="0"/>
              </a:rPr>
              <a:t>Ugovor o radu na izdvojenom mjestu rada</a:t>
            </a:r>
            <a:endParaRPr lang="en-GB" sz="2400" b="1" dirty="0"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51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ZAKON </a:t>
            </a:r>
            <a:r>
              <a:rPr lang="hr-HR" dirty="0"/>
              <a:t>O RADU – Ugovori o radu</a:t>
            </a:r>
            <a:r>
              <a:rPr lang="en-GB" dirty="0"/>
              <a:t> 	</a:t>
            </a:r>
            <a:r>
              <a:rPr lang="en-GB" dirty="0" smtClean="0"/>
              <a:t>  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551780"/>
            <a:ext cx="8879418" cy="4613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200" b="1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Izaslanje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- ako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se radnika privremeno upućuje na rad u inozemstvo u </a:t>
            </a:r>
            <a:r>
              <a:rPr lang="hr-HR" sz="2200" u="sng" dirty="0">
                <a:solidFill>
                  <a:schemeClr val="tx1"/>
                </a:solidFill>
                <a:latin typeface="Arial Narrow" panose="020B0606020202030204" pitchFamily="34" charset="0"/>
              </a:rPr>
              <a:t>neprekidnom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</a:t>
            </a:r>
          </a:p>
          <a:p>
            <a:pPr marL="0" indent="0">
              <a:buNone/>
            </a:pP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      trajanju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dužem od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30 dana</a:t>
            </a:r>
          </a:p>
          <a:p>
            <a:pPr marL="0" indent="0">
              <a:buNone/>
            </a:pP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Dodatne odredbe: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1)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trajanju rada u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inozemstvu;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) rasporedu radnog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vremena;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3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) neradnim danima i blagdanima u koje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r. ima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pravo ne raditi uz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naknadu plaće;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4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) novčanoj jedinici u kojoj će se isplaćivati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plaća;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5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) drugim primanjima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koja će radnik imati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pravo;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6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) uvjetima vraćanja u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zemlju.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r-HR" sz="2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Ugovor o radu – u slučaju upućivanja na rad u inozemstvo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/</a:t>
            </a:r>
            <a:r>
              <a:rPr lang="hr-HR" sz="2400" dirty="0" err="1" smtClean="0">
                <a:solidFill>
                  <a:schemeClr val="tx1"/>
                </a:solidFill>
                <a:latin typeface="Arial Narrow" panose="020B0606020202030204" pitchFamily="34" charset="0"/>
              </a:rPr>
              <a:t>izaslanje</a:t>
            </a:r>
            <a:endParaRPr lang="en-GB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08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02836" cy="514878"/>
          </a:xfrm>
        </p:spPr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	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71914" cy="5117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„Ugovor </a:t>
            </a:r>
            <a:r>
              <a:rPr lang="hr-HR" sz="2400" i="1" dirty="0">
                <a:solidFill>
                  <a:schemeClr val="tx1"/>
                </a:solidFill>
                <a:latin typeface="Arial Narrow" panose="020B0606020202030204" pitchFamily="34" charset="0"/>
              </a:rPr>
              <a:t>o radu </a:t>
            </a:r>
            <a:r>
              <a:rPr lang="hr-HR" sz="2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može </a:t>
            </a:r>
            <a:r>
              <a:rPr lang="hr-HR" sz="2400" i="1" dirty="0">
                <a:solidFill>
                  <a:schemeClr val="tx1"/>
                </a:solidFill>
                <a:latin typeface="Arial Narrow" panose="020B0606020202030204" pitchFamily="34" charset="0"/>
              </a:rPr>
              <a:t>se </a:t>
            </a:r>
            <a:r>
              <a:rPr lang="hr-HR" sz="24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iznimno</a:t>
            </a:r>
            <a:r>
              <a:rPr lang="hr-HR" sz="2400" i="1" dirty="0">
                <a:solidFill>
                  <a:schemeClr val="tx1"/>
                </a:solidFill>
                <a:latin typeface="Arial Narrow" panose="020B0606020202030204" pitchFamily="34" charset="0"/>
              </a:rPr>
              <a:t> sklopiti na određeno </a:t>
            </a:r>
            <a:r>
              <a:rPr lang="hr-HR" sz="2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vrijeme”</a:t>
            </a:r>
            <a:endParaRPr lang="hr-HR" sz="2400" b="1" i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za zasnivanje radnog odnosa čije je prestanak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unaprijed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utvrđen: </a:t>
            </a:r>
          </a:p>
          <a:p>
            <a:pPr marL="457200" indent="-457200">
              <a:lnSpc>
                <a:spcPts val="2640"/>
              </a:lnSpc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Rokom</a:t>
            </a:r>
          </a:p>
          <a:p>
            <a:pPr marL="457200" indent="-457200">
              <a:lnSpc>
                <a:spcPts val="2640"/>
              </a:lnSpc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Izvršenjem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određenog posla ili </a:t>
            </a: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ts val="2640"/>
              </a:lnSpc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Nastupanjem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određenog događaja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endParaRPr lang="hr-HR" sz="105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Poslodavac s istim radnikom smije sklopiti uzastopni ugovor o radu na određeno vrijeme samo ako za to postoji </a:t>
            </a:r>
            <a:r>
              <a:rPr lang="hr-HR" sz="2200" u="sng" dirty="0">
                <a:solidFill>
                  <a:schemeClr val="tx1"/>
                </a:solidFill>
                <a:latin typeface="Arial Narrow" panose="020B0606020202030204" pitchFamily="34" charset="0"/>
              </a:rPr>
              <a:t>objektivan razlog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koji se mora navesti.</a:t>
            </a:r>
          </a:p>
          <a:p>
            <a:pPr marL="0" indent="0">
              <a:buNone/>
            </a:pPr>
            <a:endParaRPr lang="hr-HR" sz="11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Ukupno trajanje svih uzastopnih ugovora, uključujući i prvi, ne smije biti neprekinuto duže od 3 godine osim zbog zamjene privremeno nenazočnog </a:t>
            </a: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</a:t>
            </a:r>
          </a:p>
          <a:p>
            <a:pPr marL="0" indent="0">
              <a:buNone/>
            </a:pPr>
            <a:r>
              <a:rPr lang="hr-H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radnika </a:t>
            </a:r>
            <a:r>
              <a:rPr lang="hr-HR" sz="2400" dirty="0">
                <a:solidFill>
                  <a:schemeClr val="tx1"/>
                </a:solidFill>
                <a:latin typeface="Arial Narrow" panose="020B0606020202030204" pitchFamily="34" charset="0"/>
              </a:rPr>
              <a:t>ili drugih razloga propisanih zakonom ili KU</a:t>
            </a:r>
          </a:p>
          <a:p>
            <a:pPr marL="0" indent="0">
              <a:buNone/>
            </a:pPr>
            <a:endParaRPr lang="hr-HR" sz="22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457200" indent="-457200">
              <a:buAutoNum type="alphaLcParenR"/>
            </a:pPr>
            <a:endParaRPr lang="hr-HR" sz="18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r-HR" sz="2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Ugovor o radu na određeno vrijeme</a:t>
            </a:r>
            <a:endParaRPr lang="en-GB" sz="2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04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02836" cy="514878"/>
          </a:xfrm>
        </p:spPr>
        <p:txBody>
          <a:bodyPr/>
          <a:lstStyle/>
          <a:p>
            <a:r>
              <a:rPr lang="hr-HR" dirty="0"/>
              <a:t>ZAKON O RADU – Ugovori o radu</a:t>
            </a:r>
            <a:r>
              <a:rPr lang="en-GB" dirty="0"/>
              <a:t> 	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551780"/>
            <a:ext cx="8771914" cy="5117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Prvi </a:t>
            </a:r>
            <a:r>
              <a:rPr lang="hr-HR" sz="2200" b="1" dirty="0">
                <a:solidFill>
                  <a:schemeClr val="tx1"/>
                </a:solidFill>
                <a:latin typeface="Arial Narrow" panose="020B0606020202030204" pitchFamily="34" charset="0"/>
              </a:rPr>
              <a:t>ugovor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o radu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određeno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vrijeme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može biti sklopljen: </a:t>
            </a:r>
          </a:p>
          <a:p>
            <a:pPr marL="457200" indent="-457200"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 vrijeme duže od 3 godine i </a:t>
            </a:r>
          </a:p>
          <a:p>
            <a:pPr marL="457200" indent="-457200">
              <a:buAutoNum type="alphaLcParenR"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ne mora se navesti objektivan razlog, </a:t>
            </a: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ali se onda i istim radnikom ne može sklopiti novi ugovor na određeno vrijeme.</a:t>
            </a:r>
            <a:endParaRPr lang="hr-HR" sz="2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hr-HR" sz="105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Ako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je ugovor o radu na određeno vrijeme:</a:t>
            </a:r>
          </a:p>
          <a:p>
            <a:pPr marL="0" indent="0">
              <a:buNone/>
            </a:pPr>
            <a:endParaRPr lang="hr-HR" sz="10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1. sklopljen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protivno odredbama Zakona ili </a:t>
            </a: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hr-HR" sz="10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2. ako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radnik nastavi raditi kod poslodavca i nakon isteka vremena za koje je ugovor </a:t>
            </a: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sklopljen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endParaRPr lang="hr-HR" sz="2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hr-HR" sz="2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smatra 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se da je sklopljen na </a:t>
            </a:r>
            <a:r>
              <a:rPr lang="hr-HR" sz="2200" u="sng" dirty="0">
                <a:solidFill>
                  <a:schemeClr val="tx1"/>
                </a:solidFill>
                <a:latin typeface="Arial Narrow" panose="020B0606020202030204" pitchFamily="34" charset="0"/>
              </a:rPr>
              <a:t>neodređeno vrijeme</a:t>
            </a:r>
            <a:r>
              <a:rPr lang="hr-HR" sz="2200" dirty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endParaRPr lang="hr-HR" sz="11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r-HR" sz="2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Ugovor o radu na određeno vrijeme</a:t>
            </a:r>
            <a:endParaRPr lang="en-GB" sz="2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60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1268</Words>
  <Application>Microsoft Office PowerPoint</Application>
  <PresentationFormat>Prikaz na zaslonu (4:3)</PresentationFormat>
  <Paragraphs>185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17" baseType="lpstr">
      <vt:lpstr>Office Theme</vt:lpstr>
      <vt:lpstr>PowerPointova prezentacija</vt:lpstr>
      <vt:lpstr>PowerPointova prezentacija</vt:lpstr>
      <vt:lpstr>ZAKON O RADU – Ugovori o radu   </vt:lpstr>
      <vt:lpstr>ZAKON O RADU – Ugovori o radu</vt:lpstr>
      <vt:lpstr>ZAKON O RADU – Ugovori o radu   </vt:lpstr>
      <vt:lpstr>ZAKON O RADU – Ugovori o radu  </vt:lpstr>
      <vt:lpstr>ZAKON O RADU – Ugovori o radu     </vt:lpstr>
      <vt:lpstr>ZAKON O RADU – Ugovori o radu   </vt:lpstr>
      <vt:lpstr>ZAKON O RADU – Ugovori o radu   </vt:lpstr>
      <vt:lpstr>ZAKON O RADU – Ugovori o radu  </vt:lpstr>
      <vt:lpstr>ZAKON O RADU – Ugovori o radu  </vt:lpstr>
      <vt:lpstr>ZAKON O RADU – Ugovori o radu  </vt:lpstr>
      <vt:lpstr>ZAKON O RADU – Ugovori o radu  </vt:lpstr>
      <vt:lpstr>ZAKON O RADU – Ugovori o radu  </vt:lpstr>
      <vt:lpstr>ZAKON O RADU – Ugovori o radu  </vt:lpstr>
      <vt:lpstr>ZAKON O RADU – Ugovori o radu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Dubravka Kopun - jr.</dc:creator>
  <cp:lastModifiedBy>mspicek</cp:lastModifiedBy>
  <cp:revision>36</cp:revision>
  <cp:lastPrinted>2016-09-19T13:31:53Z</cp:lastPrinted>
  <dcterms:created xsi:type="dcterms:W3CDTF">2016-09-07T08:40:33Z</dcterms:created>
  <dcterms:modified xsi:type="dcterms:W3CDTF">2016-10-03T07:28:57Z</dcterms:modified>
</cp:coreProperties>
</file>