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30"/>
  </p:notesMasterIdLst>
  <p:sldIdLst>
    <p:sldId id="318" r:id="rId2"/>
    <p:sldId id="317" r:id="rId3"/>
    <p:sldId id="336" r:id="rId4"/>
    <p:sldId id="323" r:id="rId5"/>
    <p:sldId id="337" r:id="rId6"/>
    <p:sldId id="338" r:id="rId7"/>
    <p:sldId id="339" r:id="rId8"/>
    <p:sldId id="365" r:id="rId9"/>
    <p:sldId id="366" r:id="rId10"/>
    <p:sldId id="368" r:id="rId11"/>
    <p:sldId id="340" r:id="rId12"/>
    <p:sldId id="364" r:id="rId13"/>
    <p:sldId id="361" r:id="rId14"/>
    <p:sldId id="362" r:id="rId15"/>
    <p:sldId id="382" r:id="rId16"/>
    <p:sldId id="381" r:id="rId17"/>
    <p:sldId id="386" r:id="rId18"/>
    <p:sldId id="383" r:id="rId19"/>
    <p:sldId id="384" r:id="rId20"/>
    <p:sldId id="385" r:id="rId21"/>
    <p:sldId id="363" r:id="rId22"/>
    <p:sldId id="341" r:id="rId23"/>
    <p:sldId id="347" r:id="rId24"/>
    <p:sldId id="367" r:id="rId25"/>
    <p:sldId id="358" r:id="rId26"/>
    <p:sldId id="325" r:id="rId27"/>
    <p:sldId id="326" r:id="rId28"/>
    <p:sldId id="380"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37" autoAdjust="0"/>
    <p:restoredTop sz="94660"/>
  </p:normalViewPr>
  <p:slideViewPr>
    <p:cSldViewPr>
      <p:cViewPr varScale="1">
        <p:scale>
          <a:sx n="65" d="100"/>
          <a:sy n="65" d="100"/>
        </p:scale>
        <p:origin x="1260" y="44"/>
      </p:cViewPr>
      <p:guideLst>
        <p:guide orient="horz" pos="2160"/>
        <p:guide pos="2880"/>
      </p:guideLst>
    </p:cSldViewPr>
  </p:slideViewPr>
  <p:notesTextViewPr>
    <p:cViewPr>
      <p:scale>
        <a:sx n="1" d="1"/>
        <a:sy n="1" d="1"/>
      </p:scale>
      <p:origin x="0" y="0"/>
    </p:cViewPr>
  </p:notesTextViewPr>
  <p:sorterViewPr>
    <p:cViewPr>
      <p:scale>
        <a:sx n="40" d="100"/>
        <a:sy n="4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75C863-FD37-4BEF-9E46-45CF19D7BC67}" type="datetimeFigureOut">
              <a:rPr lang="hr-HR" smtClean="0"/>
              <a:pPr/>
              <a:t>8.11.2016.</a:t>
            </a:fld>
            <a:endParaRPr lang="hr-H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1446C8-9D44-4A8A-977A-DBF996069F29}" type="slidenum">
              <a:rPr lang="hr-HR" smtClean="0"/>
              <a:pPr/>
              <a:t>‹#›</a:t>
            </a:fld>
            <a:endParaRPr lang="hr-HR"/>
          </a:p>
        </p:txBody>
      </p:sp>
    </p:spTree>
    <p:extLst>
      <p:ext uri="{BB962C8B-B14F-4D97-AF65-F5344CB8AC3E}">
        <p14:creationId xmlns:p14="http://schemas.microsoft.com/office/powerpoint/2010/main" val="1453318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6712"/>
            <a:ext cx="7848600" cy="2462113"/>
          </a:xfrm>
        </p:spPr>
        <p:txBody>
          <a:bodyPr anchor="ctr">
            <a:noAutofit/>
          </a:bodyPr>
          <a:lstStyle>
            <a:lvl1pPr algn="ctr">
              <a:defRPr sz="5400" cap="all" baseline="0">
                <a:solidFill>
                  <a:srgbClr val="002060"/>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3505200"/>
            <a:ext cx="7846640" cy="2732112"/>
          </a:xfrm>
        </p:spPr>
        <p:txBody>
          <a:bodyPr/>
          <a:lstStyle>
            <a:lvl1pPr marL="0" indent="0" algn="l">
              <a:buNone/>
              <a:defRPr>
                <a:solidFill>
                  <a:srgbClr val="00206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4" name="Slika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0888" y="6521440"/>
            <a:ext cx="1414774" cy="327212"/>
          </a:xfrm>
          <a:prstGeom prst="rect">
            <a:avLst/>
          </a:prstGeom>
        </p:spPr>
      </p:pic>
      <p:pic>
        <p:nvPicPr>
          <p:cNvPr id="10" name="Slika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1" name="Slika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a:t>Click to edit Master title style</a:t>
            </a:r>
          </a:p>
        </p:txBody>
      </p:sp>
      <p:sp>
        <p:nvSpPr>
          <p:cNvPr id="3" name="Vertical Text Placeholder 2"/>
          <p:cNvSpPr>
            <a:spLocks noGrp="1"/>
          </p:cNvSpPr>
          <p:nvPr>
            <p:ph type="body" orient="vert" idx="1"/>
          </p:nvPr>
        </p:nvSpPr>
        <p:spPr>
          <a:xfrm rot="10800000">
            <a:off x="457200" y="1600200"/>
            <a:ext cx="8229600" cy="4636008"/>
          </a:xfrm>
        </p:spPr>
        <p:txBody>
          <a:bodyPr vert="eaVert"/>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0" name="Slika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1" name="Slika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rot="10800000">
            <a:off x="445305" y="476672"/>
            <a:ext cx="2057400" cy="5759536"/>
          </a:xfrm>
        </p:spPr>
        <p:txBody>
          <a:bodyPr vert="eaVert" anchor="b"/>
          <a:lstStyle>
            <a:lvl1pPr>
              <a:defRPr>
                <a:solidFill>
                  <a:srgbClr val="002060"/>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rot="10800000">
            <a:off x="2699792" y="476672"/>
            <a:ext cx="6019800" cy="5759536"/>
          </a:xfrm>
        </p:spPr>
        <p:txBody>
          <a:bodyPr vert="eaVert"/>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0" name="Slika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1" name="Slika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a:t>Click to edit Master title style</a:t>
            </a:r>
          </a:p>
        </p:txBody>
      </p:sp>
      <p:sp>
        <p:nvSpPr>
          <p:cNvPr id="3" name="Content Placeholder 2"/>
          <p:cNvSpPr>
            <a:spLocks noGrp="1"/>
          </p:cNvSpPr>
          <p:nvPr>
            <p:ph idx="1"/>
          </p:nvPr>
        </p:nvSpPr>
        <p:spPr/>
        <p:txBody>
          <a:bodyPr/>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1" name="Slik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2" name="Slika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jeljka">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908721"/>
            <a:ext cx="7772400" cy="2448272"/>
          </a:xfrm>
        </p:spPr>
        <p:txBody>
          <a:bodyPr anchor="ctr">
            <a:normAutofit/>
          </a:bodyPr>
          <a:lstStyle>
            <a:lvl1pPr algn="ctr">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573016"/>
            <a:ext cx="7772400" cy="2554035"/>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0" name="Slika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1" name="Slika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solidFill>
                  <a:srgbClr val="002060"/>
                </a:solidFill>
              </a:defRPr>
            </a:lvl1pPr>
            <a:lvl2pPr>
              <a:defRPr sz="2400">
                <a:solidFill>
                  <a:srgbClr val="002060"/>
                </a:solidFill>
              </a:defRPr>
            </a:lvl2pPr>
            <a:lvl3pPr>
              <a:defRPr sz="2000">
                <a:solidFill>
                  <a:srgbClr val="002060"/>
                </a:solidFill>
              </a:defRPr>
            </a:lvl3pPr>
            <a:lvl4pPr>
              <a:defRPr sz="1800">
                <a:solidFill>
                  <a:srgbClr val="002060"/>
                </a:solidFill>
              </a:defRPr>
            </a:lvl4pPr>
            <a:lvl5pPr>
              <a:defRPr sz="1800">
                <a:solidFill>
                  <a:srgbClr val="00206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solidFill>
                  <a:srgbClr val="002060"/>
                </a:solidFill>
              </a:defRPr>
            </a:lvl1pPr>
            <a:lvl2pPr>
              <a:defRPr sz="2400">
                <a:solidFill>
                  <a:srgbClr val="002060"/>
                </a:solidFill>
              </a:defRPr>
            </a:lvl2pPr>
            <a:lvl3pPr>
              <a:defRPr sz="2000">
                <a:solidFill>
                  <a:srgbClr val="002060"/>
                </a:solidFill>
              </a:defRPr>
            </a:lvl3pPr>
            <a:lvl4pPr>
              <a:defRPr sz="1800">
                <a:solidFill>
                  <a:srgbClr val="002060"/>
                </a:solidFill>
              </a:defRPr>
            </a:lvl4pPr>
            <a:lvl5pPr>
              <a:defRPr sz="1800">
                <a:solidFill>
                  <a:srgbClr val="00206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10" name="Slik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1" name="Slik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3" name="Slika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rgbClr val="00206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solidFill>
                  <a:srgbClr val="002060"/>
                </a:solidFill>
              </a:defRPr>
            </a:lvl1pPr>
            <a:lvl2pPr>
              <a:defRPr sz="2000">
                <a:solidFill>
                  <a:srgbClr val="002060"/>
                </a:solidFill>
              </a:defRPr>
            </a:lvl2pPr>
            <a:lvl3pPr>
              <a:defRPr sz="1800">
                <a:solidFill>
                  <a:srgbClr val="002060"/>
                </a:solidFill>
              </a:defRPr>
            </a:lvl3pPr>
            <a:lvl4pPr>
              <a:defRPr sz="1600">
                <a:solidFill>
                  <a:srgbClr val="002060"/>
                </a:solidFill>
              </a:defRPr>
            </a:lvl4pPr>
            <a:lvl5pPr>
              <a:defRPr sz="1600">
                <a:solidFill>
                  <a:srgbClr val="002060"/>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rgbClr val="002060"/>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solidFill>
                  <a:srgbClr val="002060"/>
                </a:solidFill>
              </a:defRPr>
            </a:lvl1pPr>
            <a:lvl2pPr>
              <a:defRPr sz="2000">
                <a:solidFill>
                  <a:srgbClr val="002060"/>
                </a:solidFill>
              </a:defRPr>
            </a:lvl2pPr>
            <a:lvl3pPr>
              <a:defRPr sz="1800">
                <a:solidFill>
                  <a:srgbClr val="002060"/>
                </a:solidFill>
              </a:defRPr>
            </a:lvl3pPr>
            <a:lvl4pPr>
              <a:defRPr sz="1600">
                <a:solidFill>
                  <a:srgbClr val="002060"/>
                </a:solidFill>
              </a:defRPr>
            </a:lvl4pPr>
            <a:lvl5pPr>
              <a:defRPr sz="1600">
                <a:solidFill>
                  <a:srgbClr val="002060"/>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11" name="Slika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3" name="Slika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4" name="Slika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a:t>Click to edit Master title style</a:t>
            </a:r>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8" name="Slika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9" name="Slika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0" name="Slika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7" name="Slika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8" name="Slika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9" name="Slika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solidFill>
                  <a:srgbClr val="002060"/>
                </a:solidFill>
              </a:defRPr>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solidFill>
                  <a:srgbClr val="002060"/>
                </a:solidFill>
              </a:defRPr>
            </a:lvl1pPr>
            <a:lvl2pPr>
              <a:defRPr sz="2800">
                <a:solidFill>
                  <a:srgbClr val="002060"/>
                </a:solidFill>
              </a:defRPr>
            </a:lvl2pPr>
            <a:lvl3pPr>
              <a:defRPr sz="2400">
                <a:solidFill>
                  <a:srgbClr val="002060"/>
                </a:solidFill>
              </a:defRPr>
            </a:lvl3pPr>
            <a:lvl4pPr>
              <a:defRPr sz="2000">
                <a:solidFill>
                  <a:srgbClr val="002060"/>
                </a:solidFill>
              </a:defRPr>
            </a:lvl4pPr>
            <a:lvl5pPr>
              <a:defRPr sz="2000">
                <a:solidFill>
                  <a:srgbClr val="002060"/>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solidFill>
                  <a:srgbClr val="00206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1" name="Slik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2" name="Slika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solidFill>
                  <a:srgbClr val="002060"/>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solidFill>
                  <a:srgbClr val="00206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10" name="Slik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1" name="Slik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pic>
        <p:nvPicPr>
          <p:cNvPr id="12" name="Slika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hr-HR" dirty="0"/>
              <a:t>Uredite stil naslova matrice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3"/>
          </p:nvPr>
        </p:nvSpPr>
        <p:spPr>
          <a:xfrm>
            <a:off x="467544" y="18288"/>
            <a:ext cx="7776864" cy="329184"/>
          </a:xfrm>
          <a:prstGeom prst="rect">
            <a:avLst/>
          </a:prstGeom>
        </p:spPr>
        <p:txBody>
          <a:bodyPr vert="horz" lIns="91440" tIns="45720" rIns="91440" bIns="45720" rtlCol="0" anchor="ctr"/>
          <a:lstStyle>
            <a:lvl1pPr algn="l">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8316416" y="18288"/>
            <a:ext cx="720080" cy="329184"/>
          </a:xfrm>
          <a:prstGeom prst="rect">
            <a:avLst/>
          </a:prstGeom>
        </p:spPr>
        <p:txBody>
          <a:bodyPr vert="horz" lIns="91440" tIns="45720" rIns="91440" bIns="45720" rtlCol="0" anchor="ctr"/>
          <a:lstStyle>
            <a:lvl1pPr algn="r">
              <a:defRPr sz="1400" b="1">
                <a:solidFill>
                  <a:srgbClr val="FFFFFF"/>
                </a:solidFill>
              </a:defRPr>
            </a:lvl1pPr>
          </a:lstStyle>
          <a:p>
            <a:fld id="{D2E57653-3E58-4892-A7ED-712530ACC680}" type="slidenum">
              <a:rPr lang="en-US" smtClean="0"/>
              <a:pPr/>
              <a:t>‹#›</a:t>
            </a:fld>
            <a:endParaRPr lang="en-US" dirty="0"/>
          </a:p>
        </p:txBody>
      </p:sp>
      <p:sp>
        <p:nvSpPr>
          <p:cNvPr id="8" name="Rezervirano mjesto datuma 3"/>
          <p:cNvSpPr>
            <a:spLocks noGrp="1"/>
          </p:cNvSpPr>
          <p:nvPr>
            <p:ph type="dt" sz="half" idx="2"/>
          </p:nvPr>
        </p:nvSpPr>
        <p:spPr>
          <a:xfrm>
            <a:off x="8100392" y="6492875"/>
            <a:ext cx="1043608" cy="365125"/>
          </a:xfrm>
          <a:prstGeom prst="rect">
            <a:avLst/>
          </a:prstGeom>
        </p:spPr>
        <p:txBody>
          <a:bodyPr vert="horz" lIns="91440" tIns="45720" rIns="91440" bIns="45720" rtlCol="0" anchor="ctr"/>
          <a:lstStyle>
            <a:lvl1pPr algn="ctr">
              <a:defRPr sz="1000" baseline="0">
                <a:solidFill>
                  <a:schemeClr val="tx1">
                    <a:tint val="75000"/>
                  </a:schemeClr>
                </a:solidFill>
              </a:defRPr>
            </a:lvl1pPr>
          </a:lstStyle>
          <a:p>
            <a:fld id="{8B3EE666-E7FC-4792-A216-299238F92772}" type="datetimeFigureOut">
              <a:rPr lang="hr-HR" smtClean="0"/>
              <a:pPr/>
              <a:t>8.11.2016.</a:t>
            </a:fld>
            <a:endParaRPr lang="hr-HR" dirty="0"/>
          </a:p>
        </p:txBody>
      </p:sp>
    </p:spTree>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6712"/>
            <a:ext cx="7848600" cy="3384376"/>
          </a:xfrm>
        </p:spPr>
        <p:txBody>
          <a:bodyPr/>
          <a:lstStyle/>
          <a:p>
            <a:br>
              <a:rPr lang="hr-HR" dirty="0"/>
            </a:br>
            <a:br>
              <a:rPr lang="hr-HR" sz="4000" dirty="0"/>
            </a:br>
            <a:r>
              <a:rPr lang="hr-HR" sz="3600" dirty="0"/>
              <a:t>KORIŠTENJE OSLOBOĐENJA OD OBVEZE DOPRINOSA NA PLAĆU PRI OBRAČUNU PLAĆE ZA ODREĐENE RADNIKE</a:t>
            </a:r>
            <a:br>
              <a:rPr lang="hr-HR" sz="3600" dirty="0"/>
            </a:br>
            <a:br>
              <a:rPr lang="hr-HR" sz="3600" dirty="0"/>
            </a:br>
            <a:endParaRPr lang="hr-HR" sz="3600" dirty="0"/>
          </a:p>
        </p:txBody>
      </p:sp>
      <p:sp>
        <p:nvSpPr>
          <p:cNvPr id="3" name="Subtitle 2"/>
          <p:cNvSpPr>
            <a:spLocks noGrp="1"/>
          </p:cNvSpPr>
          <p:nvPr>
            <p:ph type="subTitle" idx="1"/>
          </p:nvPr>
        </p:nvSpPr>
        <p:spPr>
          <a:xfrm>
            <a:off x="685800" y="4221088"/>
            <a:ext cx="7846640" cy="2016224"/>
          </a:xfrm>
        </p:spPr>
        <p:txBody>
          <a:bodyPr>
            <a:normAutofit fontScale="85000" lnSpcReduction="20000"/>
          </a:bodyPr>
          <a:lstStyle/>
          <a:p>
            <a:pPr algn="ctr"/>
            <a:endParaRPr lang="hr-HR" i="1" dirty="0">
              <a:solidFill>
                <a:srgbClr val="404040"/>
              </a:solidFill>
            </a:endParaRPr>
          </a:p>
          <a:p>
            <a:pPr algn="ctr"/>
            <a:endParaRPr lang="hr-HR" i="1" dirty="0">
              <a:solidFill>
                <a:srgbClr val="404040"/>
              </a:solidFill>
            </a:endParaRPr>
          </a:p>
          <a:p>
            <a:pPr algn="ctr"/>
            <a:endParaRPr lang="hr-HR" i="1" dirty="0">
              <a:solidFill>
                <a:srgbClr val="404040"/>
              </a:solidFill>
            </a:endParaRPr>
          </a:p>
          <a:p>
            <a:pPr algn="ctr"/>
            <a:r>
              <a:rPr lang="hr-HR" i="1" dirty="0">
                <a:solidFill>
                  <a:srgbClr val="404040"/>
                </a:solidFill>
              </a:rPr>
              <a:t>dr. sc. Marija Zuber</a:t>
            </a:r>
          </a:p>
          <a:p>
            <a:pPr algn="ctr"/>
            <a:r>
              <a:rPr lang="hr-HR" i="1" dirty="0">
                <a:solidFill>
                  <a:srgbClr val="404040"/>
                </a:solidFill>
              </a:rPr>
              <a:t>savjetnica-urednica, HZ RIF</a:t>
            </a:r>
          </a:p>
          <a:p>
            <a:pPr algn="ctr"/>
            <a:r>
              <a:rPr lang="hr-HR" i="1" dirty="0">
                <a:solidFill>
                  <a:srgbClr val="404040"/>
                </a:solidFill>
              </a:rPr>
              <a:t>Zagreb, 9. studenoga 2016.</a:t>
            </a:r>
          </a:p>
          <a:p>
            <a:endParaRPr lang="hr-HR" dirty="0"/>
          </a:p>
        </p:txBody>
      </p:sp>
    </p:spTree>
    <p:extLst>
      <p:ext uri="{BB962C8B-B14F-4D97-AF65-F5344CB8AC3E}">
        <p14:creationId xmlns:p14="http://schemas.microsoft.com/office/powerpoint/2010/main" val="87399056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hr-HR" sz="3200" dirty="0"/>
              <a:t>POSLJEDICE ZA POSLODAVCA KOJI NE ISPUNJAVA NEKI OD PROPISANIH UVJETA</a:t>
            </a:r>
          </a:p>
        </p:txBody>
      </p:sp>
      <p:sp>
        <p:nvSpPr>
          <p:cNvPr id="3" name="Content Placeholder 2"/>
          <p:cNvSpPr>
            <a:spLocks noGrp="1"/>
          </p:cNvSpPr>
          <p:nvPr>
            <p:ph idx="1"/>
          </p:nvPr>
        </p:nvSpPr>
        <p:spPr>
          <a:xfrm>
            <a:off x="457200" y="1600200"/>
            <a:ext cx="8435280" cy="4876800"/>
          </a:xfrm>
        </p:spPr>
        <p:txBody>
          <a:bodyPr/>
          <a:lstStyle/>
          <a:p>
            <a:r>
              <a:rPr lang="hr-HR" dirty="0"/>
              <a:t>Ako tijekom razdoblja korištenja olakšice  nastupi okolnost uslijed koje poslodavac više ne ispunjava neki od propisanih uvjeta,  danom prestanka ispunjavanja uvjeta </a:t>
            </a:r>
            <a:r>
              <a:rPr lang="hr-HR" u="sng" dirty="0"/>
              <a:t>gubi pravo </a:t>
            </a:r>
            <a:r>
              <a:rPr lang="hr-HR" dirty="0"/>
              <a:t>na olakšicu</a:t>
            </a:r>
          </a:p>
          <a:p>
            <a:r>
              <a:rPr lang="hr-HR" dirty="0"/>
              <a:t> Dužan je </a:t>
            </a:r>
            <a:r>
              <a:rPr lang="hr-HR" b="1" dirty="0"/>
              <a:t>u roku 30 dana</a:t>
            </a:r>
            <a:r>
              <a:rPr lang="hr-HR" dirty="0"/>
              <a:t>:</a:t>
            </a:r>
          </a:p>
          <a:p>
            <a:pPr marL="541338" indent="-276225">
              <a:buFont typeface="Wingdings" panose="05000000000000000000" pitchFamily="2" charset="2"/>
              <a:buChar char="ü"/>
              <a:tabLst>
                <a:tab pos="541338" algn="l"/>
              </a:tabLst>
            </a:pPr>
            <a:r>
              <a:rPr lang="hr-HR" dirty="0"/>
              <a:t> obračunati i uplatiti obvezu doprinosa na osnovicu u visini ukupno iskorištenog iznosa olakšice</a:t>
            </a:r>
          </a:p>
          <a:p>
            <a:pPr marL="608013" indent="-342900">
              <a:buFont typeface="Wingdings" panose="05000000000000000000" pitchFamily="2" charset="2"/>
              <a:buChar char="ü"/>
            </a:pPr>
            <a:r>
              <a:rPr lang="hr-HR" dirty="0"/>
              <a:t>o tome izvijestiti tijelo nadležno za financije, tj. ispraviti obrazac JOPPD</a:t>
            </a:r>
          </a:p>
          <a:p>
            <a:r>
              <a:rPr lang="hr-HR" dirty="0"/>
              <a:t>Ako poslodavac ne postupi na opisani način, Porezna uprava će rješenjem utvrditi obvezu uplate iskorištenog iznosa olakšice</a:t>
            </a:r>
          </a:p>
        </p:txBody>
      </p:sp>
    </p:spTree>
    <p:extLst>
      <p:ext uri="{BB962C8B-B14F-4D97-AF65-F5344CB8AC3E}">
        <p14:creationId xmlns:p14="http://schemas.microsoft.com/office/powerpoint/2010/main" val="137045021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274638"/>
            <a:ext cx="8229600" cy="715962"/>
          </a:xfrm>
        </p:spPr>
        <p:txBody>
          <a:bodyPr>
            <a:normAutofit fontScale="90000"/>
          </a:bodyPr>
          <a:lstStyle/>
          <a:p>
            <a:br>
              <a:rPr lang="hr-HR" sz="2700" dirty="0"/>
            </a:br>
            <a:br>
              <a:rPr lang="hr-HR" sz="2700" dirty="0"/>
            </a:br>
            <a:br>
              <a:rPr lang="hr-HR" sz="2700" dirty="0"/>
            </a:br>
            <a:r>
              <a:rPr lang="hr-HR" sz="3200" dirty="0"/>
              <a:t>SADRŽAJ OLAKŠICE</a:t>
            </a:r>
            <a:br>
              <a:rPr lang="hr-HR" sz="3200" dirty="0"/>
            </a:br>
            <a:br>
              <a:rPr lang="hr-HR" sz="3600" b="1" dirty="0"/>
            </a:br>
            <a:endParaRPr lang="hr-HR" sz="3600" dirty="0"/>
          </a:p>
        </p:txBody>
      </p:sp>
      <p:sp>
        <p:nvSpPr>
          <p:cNvPr id="33795" name="Content Placeholder 2"/>
          <p:cNvSpPr>
            <a:spLocks noGrp="1"/>
          </p:cNvSpPr>
          <p:nvPr>
            <p:ph idx="1"/>
          </p:nvPr>
        </p:nvSpPr>
        <p:spPr>
          <a:xfrm>
            <a:off x="457200" y="981075"/>
            <a:ext cx="8435975" cy="5876925"/>
          </a:xfrm>
        </p:spPr>
        <p:txBody>
          <a:bodyPr/>
          <a:lstStyle/>
          <a:p>
            <a:pPr marL="0" indent="0">
              <a:buNone/>
            </a:pPr>
            <a:r>
              <a:rPr lang="hr-HR" sz="2400" dirty="0"/>
              <a:t>VRSTE DOPRINOSA </a:t>
            </a:r>
            <a:r>
              <a:rPr lang="hr-HR" dirty="0"/>
              <a:t>Z</a:t>
            </a:r>
            <a:r>
              <a:rPr lang="hr-HR" sz="2400" dirty="0"/>
              <a:t>A KOJE SE MOŽE KORISTITI OSLOBOĐENJE</a:t>
            </a:r>
          </a:p>
          <a:p>
            <a:pPr>
              <a:buFont typeface="Wingdings" pitchFamily="2" charset="2"/>
              <a:buChar char="§"/>
            </a:pPr>
            <a:r>
              <a:rPr lang="hr-HR" sz="2400" dirty="0"/>
              <a:t>oslobođenje od obveze plaćanja sljedećih doprinosa na plaću: </a:t>
            </a:r>
          </a:p>
          <a:p>
            <a:pPr>
              <a:buFontTx/>
              <a:buNone/>
            </a:pPr>
            <a:r>
              <a:rPr lang="hr-HR" sz="2400" dirty="0"/>
              <a:t>     - doprinos za zdravstveno osiguranje –  15%</a:t>
            </a:r>
          </a:p>
          <a:p>
            <a:pPr>
              <a:buFontTx/>
              <a:buNone/>
            </a:pPr>
            <a:r>
              <a:rPr lang="hr-HR" sz="2400" dirty="0"/>
              <a:t>     - doprinos za zaštitu zdrav. na radu – 0,5%</a:t>
            </a:r>
          </a:p>
          <a:p>
            <a:pPr>
              <a:buFontTx/>
              <a:buNone/>
            </a:pPr>
            <a:r>
              <a:rPr lang="hr-HR" sz="2400" dirty="0"/>
              <a:t>     - doprinos za zapošljavanje – 1,7%</a:t>
            </a:r>
          </a:p>
          <a:p>
            <a:pPr marL="0" indent="0">
              <a:buNone/>
            </a:pPr>
            <a:endParaRPr lang="hr-HR" dirty="0"/>
          </a:p>
          <a:p>
            <a:pPr marL="0" indent="0">
              <a:buNone/>
            </a:pPr>
            <a:r>
              <a:rPr lang="hr-HR" dirty="0"/>
              <a:t>DOPRINOSI ZA KOJE SE </a:t>
            </a:r>
            <a:r>
              <a:rPr lang="hr-HR" u="sng" dirty="0"/>
              <a:t>NE KORISTI </a:t>
            </a:r>
            <a:r>
              <a:rPr lang="hr-HR" dirty="0"/>
              <a:t>OSLOBOĐENJE</a:t>
            </a:r>
          </a:p>
          <a:p>
            <a:pPr>
              <a:buFont typeface="Wingdings" panose="05000000000000000000" pitchFamily="2" charset="2"/>
              <a:buChar char="§"/>
            </a:pPr>
            <a:r>
              <a:rPr lang="hr-HR" dirty="0"/>
              <a:t>oslobođenje se ne odnosi na sljedeće doprinose:</a:t>
            </a:r>
          </a:p>
          <a:p>
            <a:pPr marL="696913" indent="-342900">
              <a:buFontTx/>
              <a:buChar char="-"/>
            </a:pPr>
            <a:r>
              <a:rPr lang="hr-HR" dirty="0"/>
              <a:t>dodatni mirovinski doprinos za staž osiguranja s povećanim trajanjem (za prvi i za drugi mirovinski stup)</a:t>
            </a:r>
          </a:p>
          <a:p>
            <a:pPr marL="696913" indent="-342900">
              <a:buFontTx/>
              <a:buChar char="-"/>
            </a:pPr>
            <a:r>
              <a:rPr lang="hr-HR" dirty="0"/>
              <a:t>doprinos za korištenje zdravstvene zaštite u inozemstvu</a:t>
            </a:r>
          </a:p>
        </p:txBody>
      </p:sp>
      <p:sp>
        <p:nvSpPr>
          <p:cNvPr id="7" name="Slide Number Placeholder 6"/>
          <p:cNvSpPr>
            <a:spLocks noGrp="1"/>
          </p:cNvSpPr>
          <p:nvPr>
            <p:ph type="sldNum" sz="quarter" idx="12"/>
          </p:nvPr>
        </p:nvSpPr>
        <p:spPr/>
        <p:txBody>
          <a:bodyPr/>
          <a:lstStyle/>
          <a:p>
            <a:fld id="{31DFBC88-2C67-4AFC-A8CC-C39262087EAF}" type="slidenum">
              <a:rPr lang="hr-HR" smtClean="0"/>
              <a:pPr/>
              <a:t>11</a:t>
            </a:fld>
            <a:endParaRPr lang="hr-HR" dirty="0"/>
          </a:p>
        </p:txBody>
      </p:sp>
    </p:spTree>
    <p:extLst>
      <p:ext uri="{BB962C8B-B14F-4D97-AF65-F5344CB8AC3E}">
        <p14:creationId xmlns:p14="http://schemas.microsoft.com/office/powerpoint/2010/main" val="1141375561"/>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274638"/>
            <a:ext cx="8229600" cy="715962"/>
          </a:xfrm>
        </p:spPr>
        <p:txBody>
          <a:bodyPr>
            <a:normAutofit fontScale="90000"/>
          </a:bodyPr>
          <a:lstStyle/>
          <a:p>
            <a:br>
              <a:rPr lang="hr-HR" sz="2700" dirty="0"/>
            </a:br>
            <a:br>
              <a:rPr lang="hr-HR" sz="2700" dirty="0"/>
            </a:br>
            <a:br>
              <a:rPr lang="hr-HR" sz="2700" dirty="0"/>
            </a:br>
            <a:r>
              <a:rPr lang="hr-HR" sz="3200" dirty="0"/>
              <a:t>SADRŽAJ OLAKŠICE</a:t>
            </a:r>
            <a:br>
              <a:rPr lang="hr-HR" sz="3200" dirty="0"/>
            </a:br>
            <a:br>
              <a:rPr lang="hr-HR" sz="3600" b="1" dirty="0"/>
            </a:br>
            <a:endParaRPr lang="hr-HR" sz="3600" dirty="0"/>
          </a:p>
        </p:txBody>
      </p:sp>
      <p:sp>
        <p:nvSpPr>
          <p:cNvPr id="33795" name="Content Placeholder 2"/>
          <p:cNvSpPr>
            <a:spLocks noGrp="1"/>
          </p:cNvSpPr>
          <p:nvPr>
            <p:ph idx="1"/>
          </p:nvPr>
        </p:nvSpPr>
        <p:spPr>
          <a:xfrm>
            <a:off x="457200" y="981075"/>
            <a:ext cx="8435975" cy="5876925"/>
          </a:xfrm>
        </p:spPr>
        <p:txBody>
          <a:bodyPr/>
          <a:lstStyle/>
          <a:p>
            <a:pPr algn="ctr">
              <a:buFontTx/>
              <a:buNone/>
            </a:pPr>
            <a:endParaRPr lang="hr-HR" b="1" dirty="0"/>
          </a:p>
          <a:p>
            <a:pPr marL="0" indent="0">
              <a:buNone/>
            </a:pPr>
            <a:r>
              <a:rPr lang="hr-HR" sz="2400" dirty="0"/>
              <a:t>PRIMICI ZA KOJE SE MOŽE KORISTITI OSLOBOĐENJE:</a:t>
            </a:r>
          </a:p>
          <a:p>
            <a:r>
              <a:rPr lang="hr-HR" dirty="0"/>
              <a:t>O</a:t>
            </a:r>
            <a:r>
              <a:rPr lang="hr-HR" sz="2400" dirty="0"/>
              <a:t>slobođenje se može koristiti </a:t>
            </a:r>
            <a:r>
              <a:rPr lang="hr-HR" sz="2400" b="1" dirty="0"/>
              <a:t>samo pri isplati mjesečne plaće</a:t>
            </a:r>
          </a:p>
          <a:p>
            <a:pPr marL="452438" indent="-452438">
              <a:buFont typeface="Wingdings" panose="05000000000000000000" pitchFamily="2" charset="2"/>
              <a:buChar char="ü"/>
            </a:pPr>
            <a:r>
              <a:rPr lang="hr-HR" dirty="0"/>
              <a:t>u slučaju kad se u obrascu JOPPD pod 10.1. i 10.2. za razdoblje od-do navode podaci:</a:t>
            </a:r>
          </a:p>
          <a:p>
            <a:pPr marL="0" indent="0">
              <a:buNone/>
            </a:pPr>
            <a:r>
              <a:rPr lang="hr-HR" dirty="0"/>
              <a:t>       - za cijeli mjesec, ili</a:t>
            </a:r>
          </a:p>
          <a:p>
            <a:pPr marL="0" indent="0">
              <a:buNone/>
            </a:pPr>
            <a:r>
              <a:rPr lang="hr-HR" dirty="0"/>
              <a:t>       - za dio određenog mjeseca </a:t>
            </a:r>
          </a:p>
          <a:p>
            <a:r>
              <a:rPr lang="hr-HR" sz="2400" dirty="0"/>
              <a:t>Oslobođenje se </a:t>
            </a:r>
            <a:r>
              <a:rPr lang="hr-HR" sz="2400" dirty="0">
                <a:solidFill>
                  <a:srgbClr val="FF0000"/>
                </a:solidFill>
              </a:rPr>
              <a:t>ne može </a:t>
            </a:r>
            <a:r>
              <a:rPr lang="hr-HR" sz="2400" dirty="0"/>
              <a:t>se koristiti pri isplati tzv. ostalih primitaka uz plaću </a:t>
            </a:r>
          </a:p>
          <a:p>
            <a:pPr marL="452438" indent="-452438">
              <a:buFont typeface="Wingdings" panose="05000000000000000000" pitchFamily="2" charset="2"/>
              <a:buChar char="ü"/>
            </a:pPr>
            <a:r>
              <a:rPr lang="hr-HR" dirty="0"/>
              <a:t>u slučaju kad se u obrascu JOPPD pod 10.1. i 10.2. za razdoblje od-do navode podaci za godinu (npr. od 01.01. 2016. do 31.12.2016.)</a:t>
            </a:r>
          </a:p>
          <a:p>
            <a:pPr>
              <a:buFont typeface="Wingdings" panose="05000000000000000000" pitchFamily="2" charset="2"/>
              <a:buChar char="ü"/>
            </a:pPr>
            <a:endParaRPr lang="hr-HR" sz="2400" b="1" dirty="0"/>
          </a:p>
          <a:p>
            <a:endParaRPr lang="hr-HR" dirty="0"/>
          </a:p>
        </p:txBody>
      </p:sp>
      <p:sp>
        <p:nvSpPr>
          <p:cNvPr id="7" name="Slide Number Placeholder 6"/>
          <p:cNvSpPr>
            <a:spLocks noGrp="1"/>
          </p:cNvSpPr>
          <p:nvPr>
            <p:ph type="sldNum" sz="quarter" idx="12"/>
          </p:nvPr>
        </p:nvSpPr>
        <p:spPr/>
        <p:txBody>
          <a:bodyPr/>
          <a:lstStyle/>
          <a:p>
            <a:fld id="{31DFBC88-2C67-4AFC-A8CC-C39262087EAF}" type="slidenum">
              <a:rPr lang="hr-HR" smtClean="0"/>
              <a:pPr/>
              <a:t>12</a:t>
            </a:fld>
            <a:endParaRPr lang="hr-HR" dirty="0"/>
          </a:p>
        </p:txBody>
      </p:sp>
    </p:spTree>
    <p:extLst>
      <p:ext uri="{BB962C8B-B14F-4D97-AF65-F5344CB8AC3E}">
        <p14:creationId xmlns:p14="http://schemas.microsoft.com/office/powerpoint/2010/main" val="358565699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dirty="0"/>
              <a:t>MJESEČNA PLAĆA </a:t>
            </a:r>
            <a:r>
              <a:rPr lang="hr-HR" sz="2700" dirty="0"/>
              <a:t>(čl. 21. Zakona o doprinosima)</a:t>
            </a:r>
          </a:p>
        </p:txBody>
      </p:sp>
      <p:sp>
        <p:nvSpPr>
          <p:cNvPr id="3" name="Content Placeholder 2"/>
          <p:cNvSpPr>
            <a:spLocks noGrp="1"/>
          </p:cNvSpPr>
          <p:nvPr>
            <p:ph idx="1"/>
          </p:nvPr>
        </p:nvSpPr>
        <p:spPr/>
        <p:txBody>
          <a:bodyPr>
            <a:normAutofit fontScale="92500" lnSpcReduction="10000"/>
          </a:bodyPr>
          <a:lstStyle/>
          <a:p>
            <a:pPr marL="0" indent="0">
              <a:buNone/>
            </a:pPr>
            <a:r>
              <a:rPr lang="hr-HR" dirty="0"/>
              <a:t>MJESEČNA PLAĆA I NAKNADA PLAĆE:</a:t>
            </a:r>
          </a:p>
          <a:p>
            <a:r>
              <a:rPr lang="hr-HR" dirty="0"/>
              <a:t>U poreznom smislu uključuje doprinose iz plaće, porez na dohodak i neto iznos plaće, a doprinosi na plaću su obveza poslodavca</a:t>
            </a:r>
          </a:p>
          <a:p>
            <a:r>
              <a:rPr lang="hr-HR" dirty="0"/>
              <a:t>Obuhvaća:</a:t>
            </a:r>
          </a:p>
          <a:p>
            <a:pPr marL="609600" indent="-250825">
              <a:buFont typeface="Courier New" panose="02070309020205020404" pitchFamily="49" charset="0"/>
              <a:buChar char="o"/>
            </a:pPr>
            <a:r>
              <a:rPr lang="hr-HR" dirty="0"/>
              <a:t>plaću za izvršeni rad (vezano uz sate rada)</a:t>
            </a:r>
          </a:p>
          <a:p>
            <a:pPr marL="609600" indent="-250825">
              <a:buFont typeface="Courier New" panose="02070309020205020404" pitchFamily="49" charset="0"/>
              <a:buChar char="o"/>
            </a:pPr>
            <a:r>
              <a:rPr lang="hr-HR" dirty="0"/>
              <a:t>naknadu plaće koju poslodavac isplaćuje na svoj teret (vezano uz sate opravdanog izostanka s rada) -  u poreznom je smislu izjednačena s plaćom, npr. naknada plaće za godišnji odmor, za dane blagdana, za bolovanje u prvih 42 dana spriječenosti za rad, za razdoblja plaćenog dopusta i dr.</a:t>
            </a:r>
          </a:p>
          <a:p>
            <a:pPr marL="0" indent="0">
              <a:buNone/>
            </a:pPr>
            <a:r>
              <a:rPr lang="hr-HR" sz="2200" i="1" u="sng" dirty="0"/>
              <a:t>Napomena:</a:t>
            </a:r>
          </a:p>
          <a:p>
            <a:pPr marL="0" indent="0">
              <a:buNone/>
            </a:pPr>
            <a:r>
              <a:rPr lang="hr-HR" sz="2200" dirty="0"/>
              <a:t>Naknada plaće koje poslodavac isplaćuje na teret državnih institucija, a zatim od njih refundira isplaćene iznose – nije oporezivi dohodak, isplaćuje se u neto iznosu i kod poslodavca ne podliježe plaćanju ni doprinosa, ni poreza na dohodak </a:t>
            </a:r>
          </a:p>
        </p:txBody>
      </p:sp>
    </p:spTree>
    <p:extLst>
      <p:ext uri="{BB962C8B-B14F-4D97-AF65-F5344CB8AC3E}">
        <p14:creationId xmlns:p14="http://schemas.microsoft.com/office/powerpoint/2010/main" val="3281277230"/>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dirty="0"/>
              <a:t>OSTALI PRIMICI UZ PLAĆU </a:t>
            </a:r>
            <a:r>
              <a:rPr lang="hr-HR" sz="2700" dirty="0"/>
              <a:t>(čl. 22. Zakona o doprinosima )</a:t>
            </a:r>
          </a:p>
        </p:txBody>
      </p:sp>
      <p:sp>
        <p:nvSpPr>
          <p:cNvPr id="3" name="Content Placeholder 2"/>
          <p:cNvSpPr>
            <a:spLocks noGrp="1"/>
          </p:cNvSpPr>
          <p:nvPr>
            <p:ph idx="1"/>
          </p:nvPr>
        </p:nvSpPr>
        <p:spPr/>
        <p:txBody>
          <a:bodyPr>
            <a:normAutofit fontScale="85000" lnSpcReduction="20000"/>
          </a:bodyPr>
          <a:lstStyle/>
          <a:p>
            <a:pPr lvl="0"/>
            <a:r>
              <a:rPr lang="hr-HR" dirty="0"/>
              <a:t>Prema definiciji iz Zakona o porezu na dohodak – </a:t>
            </a:r>
            <a:r>
              <a:rPr lang="hr-HR" u="sng" dirty="0"/>
              <a:t>plaća</a:t>
            </a:r>
            <a:r>
              <a:rPr lang="hr-HR" dirty="0"/>
              <a:t>, a prema definiciji iz Zakonu o doprinosima – </a:t>
            </a:r>
            <a:r>
              <a:rPr lang="hr-HR" u="sng" dirty="0"/>
              <a:t>ostali primici uz plaću</a:t>
            </a:r>
          </a:p>
          <a:p>
            <a:pPr lvl="0"/>
            <a:r>
              <a:rPr lang="hr-HR" dirty="0"/>
              <a:t>Obuhvat:</a:t>
            </a:r>
          </a:p>
          <a:p>
            <a:pPr marL="358775" lvl="0" indent="-176213">
              <a:buFont typeface="Courier New" panose="02070309020205020404" pitchFamily="49" charset="0"/>
              <a:buChar char="o"/>
            </a:pPr>
            <a:r>
              <a:rPr lang="hr-HR" dirty="0"/>
              <a:t>primici po osnovi naknada, potpora, nagrada, darova, dnevnica, terenskog dodatka, pomorskog dodatka i otpremnine isplaćeni iznad neoporezivih iznosa, sukladno propisima o porezu na dohodak </a:t>
            </a:r>
          </a:p>
          <a:p>
            <a:pPr marL="358775" lvl="0" indent="-176213">
              <a:buFont typeface="Courier New" panose="02070309020205020404" pitchFamily="49" charset="0"/>
              <a:buChar char="o"/>
            </a:pPr>
            <a:r>
              <a:rPr lang="hr-HR" dirty="0"/>
              <a:t>primici koji se isplaćuju radi prekida radnog odnosa (npr. naknada zbog sudskog raskida radnog odnosa,  odšteta radniku i dr.)</a:t>
            </a:r>
          </a:p>
          <a:p>
            <a:pPr marL="358775" lvl="0" indent="-176213">
              <a:buFont typeface="Courier New" panose="02070309020205020404" pitchFamily="49" charset="0"/>
              <a:buChar char="o"/>
            </a:pPr>
            <a:r>
              <a:rPr lang="hr-HR" dirty="0"/>
              <a:t>premije osiguranja što ih poslodavac na teret svojih sredstava a u korist radnika plaća za životno osiguranje s obilježjem štednje te za dopunsko i privatno zdravstveno osiguranje, dobrovoljno mirovinsko osiguranje ili za osiguranje imovine radnika</a:t>
            </a:r>
          </a:p>
          <a:p>
            <a:pPr marL="358775" indent="-176213">
              <a:buFont typeface="Courier New" panose="02070309020205020404" pitchFamily="49" charset="0"/>
              <a:buChar char="o"/>
            </a:pPr>
            <a:r>
              <a:rPr lang="hr-HR" dirty="0"/>
              <a:t>ostali primici što ih poslodavac isplaćuje ili daje radniku za obavljeni rad sukladno ugovoru o radu, pravilniku o radu, kolektivnom ugovoru ili posebnom propisu a ti se primici ne odnose na naknadu za rad u određenom mjesecu, kao što su: dodatna plaća (izvan redovitih mjesečnih plaća), bonus za postignute rezultate i slično</a:t>
            </a:r>
          </a:p>
        </p:txBody>
      </p:sp>
    </p:spTree>
    <p:extLst>
      <p:ext uri="{BB962C8B-B14F-4D97-AF65-F5344CB8AC3E}">
        <p14:creationId xmlns:p14="http://schemas.microsoft.com/office/powerpoint/2010/main" val="251106204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5192" y="0"/>
            <a:ext cx="8229600" cy="980728"/>
          </a:xfrm>
        </p:spPr>
        <p:txBody>
          <a:bodyPr>
            <a:noAutofit/>
          </a:bodyPr>
          <a:lstStyle/>
          <a:p>
            <a:pPr algn="ctr"/>
            <a:br>
              <a:rPr lang="hr-HR" sz="2800" dirty="0"/>
            </a:br>
            <a:r>
              <a:rPr lang="hr-HR" sz="2800" dirty="0"/>
              <a:t>RAZLIKE PRI ISKAZIVANJU MJESEČNE PLAĆE I OSTALIH PRIMITAKA UZ PLAĆU U OBRASCU JOPPD </a:t>
            </a:r>
            <a:br>
              <a:rPr lang="hr-HR" sz="2800" dirty="0"/>
            </a:br>
            <a:endParaRPr lang="hr-HR"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30402036"/>
              </p:ext>
            </p:extLst>
          </p:nvPr>
        </p:nvGraphicFramePr>
        <p:xfrm>
          <a:off x="107504" y="980727"/>
          <a:ext cx="8784976" cy="5815745"/>
        </p:xfrm>
        <a:graphic>
          <a:graphicData uri="http://schemas.openxmlformats.org/drawingml/2006/table">
            <a:tbl>
              <a:tblPr firstRow="1" bandRow="1">
                <a:tableStyleId>{5940675A-B579-460E-94D1-54222C63F5DA}</a:tableStyleId>
              </a:tblPr>
              <a:tblGrid>
                <a:gridCol w="3085741">
                  <a:extLst>
                    <a:ext uri="{9D8B030D-6E8A-4147-A177-3AD203B41FA5}">
                      <a16:colId xmlns:a16="http://schemas.microsoft.com/office/drawing/2014/main" val="20000"/>
                    </a:ext>
                  </a:extLst>
                </a:gridCol>
                <a:gridCol w="3459036">
                  <a:extLst>
                    <a:ext uri="{9D8B030D-6E8A-4147-A177-3AD203B41FA5}">
                      <a16:colId xmlns:a16="http://schemas.microsoft.com/office/drawing/2014/main" val="20001"/>
                    </a:ext>
                  </a:extLst>
                </a:gridCol>
                <a:gridCol w="2240199">
                  <a:extLst>
                    <a:ext uri="{9D8B030D-6E8A-4147-A177-3AD203B41FA5}">
                      <a16:colId xmlns:a16="http://schemas.microsoft.com/office/drawing/2014/main" val="20002"/>
                    </a:ext>
                  </a:extLst>
                </a:gridCol>
              </a:tblGrid>
              <a:tr h="565645">
                <a:tc>
                  <a:txBody>
                    <a:bodyPr/>
                    <a:lstStyle/>
                    <a:p>
                      <a:pPr marL="457200" algn="ctr">
                        <a:lnSpc>
                          <a:spcPct val="107000"/>
                        </a:lnSpc>
                        <a:spcAft>
                          <a:spcPts val="0"/>
                        </a:spcAft>
                      </a:pPr>
                      <a:r>
                        <a:rPr lang="hr-HR" sz="1800" dirty="0">
                          <a:effectLst/>
                          <a:latin typeface="+mn-lt"/>
                          <a:ea typeface="Times New Roman" panose="02020603050405020304" pitchFamily="18" charset="0"/>
                          <a:cs typeface="Times New Roman" panose="02020603050405020304" pitchFamily="18" charset="0"/>
                        </a:rPr>
                        <a:t>PLAĆA U NARAVI</a:t>
                      </a:r>
                      <a:endParaRPr lang="hr-HR" sz="1800" dirty="0">
                        <a:effectLst/>
                        <a:latin typeface="+mn-lt"/>
                        <a:ea typeface="Calibri" panose="020F0502020204030204" pitchFamily="34" charset="0"/>
                        <a:cs typeface="Times New Roman" panose="02020603050405020304" pitchFamily="18" charset="0"/>
                      </a:endParaRPr>
                    </a:p>
                    <a:p>
                      <a:pPr marL="457200" algn="ctr">
                        <a:lnSpc>
                          <a:spcPct val="107000"/>
                        </a:lnSpc>
                        <a:spcAft>
                          <a:spcPts val="0"/>
                        </a:spcAft>
                      </a:pPr>
                      <a:r>
                        <a:rPr lang="hr-HR" sz="1800" dirty="0">
                          <a:effectLst/>
                          <a:latin typeface="+mn-lt"/>
                          <a:ea typeface="Times New Roman" panose="02020603050405020304" pitchFamily="18" charset="0"/>
                          <a:cs typeface="Times New Roman" panose="02020603050405020304" pitchFamily="18" charset="0"/>
                        </a:rPr>
                        <a:t> </a:t>
                      </a:r>
                      <a:endParaRPr lang="hr-HR"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84138" indent="0" algn="ctr">
                        <a:lnSpc>
                          <a:spcPct val="107000"/>
                        </a:lnSpc>
                        <a:spcAft>
                          <a:spcPts val="0"/>
                        </a:spcAft>
                      </a:pPr>
                      <a:r>
                        <a:rPr lang="hr-HR" sz="1800" b="1" dirty="0">
                          <a:effectLst/>
                          <a:latin typeface="+mn-lt"/>
                          <a:ea typeface="Times New Roman" panose="02020603050405020304" pitchFamily="18" charset="0"/>
                          <a:cs typeface="Times New Roman" panose="02020603050405020304" pitchFamily="18" charset="0"/>
                        </a:rPr>
                        <a:t>Mjesečna plaća</a:t>
                      </a:r>
                      <a:endParaRPr lang="hr-HR" sz="1800" dirty="0">
                        <a:effectLst/>
                        <a:latin typeface="+mn-lt"/>
                        <a:ea typeface="Calibri" panose="020F0502020204030204" pitchFamily="34" charset="0"/>
                        <a:cs typeface="Times New Roman" panose="02020603050405020304" pitchFamily="18" charset="0"/>
                      </a:endParaRPr>
                    </a:p>
                    <a:p>
                      <a:pPr marL="457200" algn="ctr">
                        <a:lnSpc>
                          <a:spcPct val="107000"/>
                        </a:lnSpc>
                        <a:spcAft>
                          <a:spcPts val="0"/>
                        </a:spcAft>
                      </a:pPr>
                      <a:r>
                        <a:rPr lang="hr-HR" sz="1800" dirty="0">
                          <a:effectLst/>
                          <a:latin typeface="+mn-lt"/>
                          <a:ea typeface="Times New Roman" panose="02020603050405020304" pitchFamily="18" charset="0"/>
                          <a:cs typeface="Times New Roman" panose="02020603050405020304" pitchFamily="18" charset="0"/>
                        </a:rPr>
                        <a:t> </a:t>
                      </a:r>
                      <a:endParaRPr lang="hr-HR"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92075" indent="0" algn="ctr">
                        <a:lnSpc>
                          <a:spcPct val="107000"/>
                        </a:lnSpc>
                        <a:spcAft>
                          <a:spcPts val="0"/>
                        </a:spcAft>
                      </a:pPr>
                      <a:r>
                        <a:rPr lang="hr-HR" sz="1800" b="1" dirty="0">
                          <a:effectLst/>
                          <a:latin typeface="+mn-lt"/>
                          <a:ea typeface="Times New Roman" panose="02020603050405020304" pitchFamily="18" charset="0"/>
                          <a:cs typeface="Times New Roman" panose="02020603050405020304" pitchFamily="18" charset="0"/>
                        </a:rPr>
                        <a:t>Ostali primitak uz plaću </a:t>
                      </a:r>
                      <a:endParaRPr lang="hr-HR"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383517">
                <a:tc>
                  <a:txBody>
                    <a:bodyPr/>
                    <a:lstStyle/>
                    <a:p>
                      <a:pPr marL="179388" indent="0" algn="l">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Oznaka vrste primitka (B-6.2.)</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84138" indent="0" algn="ctr">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šifre 0001 – 0019</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457200" indent="-365125" algn="ctr">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šifre 0021-0039</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1157054">
                <a:tc>
                  <a:txBody>
                    <a:bodyPr/>
                    <a:lstStyle/>
                    <a:p>
                      <a:pPr marL="179388" indent="0" algn="l">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Sati rada (B-10. i 10.0)</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84138" indent="0" algn="ctr">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podatak se upisuje na prvom obrascu koji se podnosi za odnosni mjesec, ali može se upisati i na sljedećem, važno je da se sati ne dupliraju</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457200" indent="-365125" algn="ctr">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ne iskazuje se (0)</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578527">
                <a:tc>
                  <a:txBody>
                    <a:bodyPr/>
                    <a:lstStyle/>
                    <a:p>
                      <a:pPr marL="179388" indent="0" algn="l">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Razdoblje obračuna (B-10.1. i 10.2.)</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84138" indent="0" algn="ctr">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u pravilu puni mjesec, iznimno kraće</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457200" indent="-274638" algn="ctr">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cijela godina</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578527">
                <a:tc>
                  <a:txBody>
                    <a:bodyPr/>
                    <a:lstStyle/>
                    <a:p>
                      <a:pPr marL="179388" indent="0" algn="l">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Korištenje najviše mjesečne osnovice za obračun doprinosa</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84138" indent="0" algn="ctr">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da</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457200" indent="-365125" algn="ctr">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ne</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578527">
                <a:tc>
                  <a:txBody>
                    <a:bodyPr/>
                    <a:lstStyle/>
                    <a:p>
                      <a:pPr marL="179388" indent="0" algn="l">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Oslobođenje od obveze doprinosa na plaću</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84138" indent="0" algn="ctr">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da</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457200" indent="-365125" algn="ctr">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ne</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578527">
                <a:tc>
                  <a:txBody>
                    <a:bodyPr/>
                    <a:lstStyle/>
                    <a:p>
                      <a:pPr marL="179388" indent="0" algn="l">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Korištenje najviše godišnje osnovice za obračun doprinosa</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84138" indent="0" algn="ctr">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da</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457200" indent="-365125" algn="ctr">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da</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764253">
                <a:tc>
                  <a:txBody>
                    <a:bodyPr/>
                    <a:lstStyle/>
                    <a:p>
                      <a:pPr marL="179388" indent="0" algn="l">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Obračun dodatnog doprinosa za staž osiguranja s povećanim trajanjem</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84138" indent="0" algn="ctr">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da</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457200" indent="-365125" algn="ctr">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ne</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591307">
                <a:tc>
                  <a:txBody>
                    <a:bodyPr/>
                    <a:lstStyle/>
                    <a:p>
                      <a:pPr marL="179388" indent="0" algn="l">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Podatak o obračunanom primitku/plaći (B-17.) </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84138" indent="0" algn="ctr">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da, iskazuje</a:t>
                      </a:r>
                      <a:r>
                        <a:rPr lang="hr-HR" sz="1600" baseline="0" dirty="0">
                          <a:effectLst/>
                          <a:latin typeface="+mn-lt"/>
                          <a:ea typeface="Times New Roman" panose="02020603050405020304" pitchFamily="18" charset="0"/>
                          <a:cs typeface="Times New Roman" panose="02020603050405020304" pitchFamily="18" charset="0"/>
                        </a:rPr>
                        <a:t> se</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457200" indent="-365125" algn="ctr">
                        <a:lnSpc>
                          <a:spcPct val="107000"/>
                        </a:lnSpc>
                        <a:spcAft>
                          <a:spcPts val="0"/>
                        </a:spcAft>
                      </a:pPr>
                      <a:r>
                        <a:rPr lang="hr-HR" sz="1600" dirty="0">
                          <a:effectLst/>
                          <a:latin typeface="+mn-lt"/>
                          <a:ea typeface="Times New Roman" panose="02020603050405020304" pitchFamily="18" charset="0"/>
                          <a:cs typeface="Times New Roman" panose="02020603050405020304" pitchFamily="18" charset="0"/>
                        </a:rPr>
                        <a:t>ne iskazuje se (0,00)</a:t>
                      </a:r>
                      <a:endParaRPr lang="hr-HR"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141281963"/>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392"/>
            <a:ext cx="8229600" cy="1152128"/>
          </a:xfrm>
        </p:spPr>
        <p:txBody>
          <a:bodyPr>
            <a:noAutofit/>
          </a:bodyPr>
          <a:lstStyle/>
          <a:p>
            <a:r>
              <a:rPr lang="hr-HR" sz="3200" dirty="0"/>
              <a:t>PODACI O ISKORIŠTENIM OSLOBOĐENJIMA OD OBVEZE DOPRINOSA U OBRASCU JOPPD</a:t>
            </a:r>
          </a:p>
        </p:txBody>
      </p:sp>
      <p:sp>
        <p:nvSpPr>
          <p:cNvPr id="3" name="Content Placeholder 2"/>
          <p:cNvSpPr>
            <a:spLocks noGrp="1"/>
          </p:cNvSpPr>
          <p:nvPr>
            <p:ph idx="1"/>
          </p:nvPr>
        </p:nvSpPr>
        <p:spPr>
          <a:xfrm>
            <a:off x="457200" y="908720"/>
            <a:ext cx="8229600" cy="5568280"/>
          </a:xfrm>
        </p:spPr>
        <p:txBody>
          <a:bodyPr/>
          <a:lstStyle/>
          <a:p>
            <a:pPr marL="0" indent="0">
              <a:buNone/>
            </a:pPr>
            <a:r>
              <a:rPr lang="hr-HR" sz="2000" dirty="0"/>
              <a:t>U JOPPD obrascu se šifriraju </a:t>
            </a:r>
            <a:r>
              <a:rPr lang="hr-HR" sz="2000" b="1" u="sng" dirty="0"/>
              <a:t>osiguranici</a:t>
            </a:r>
            <a:r>
              <a:rPr lang="hr-HR" sz="2000" dirty="0"/>
              <a:t> za koje se koristi oslobođenje od obveze doprinosa na plaću, tako da se na stranici B pod 6.1. koristi jedna od sljedećih oznaka:</a:t>
            </a:r>
          </a:p>
          <a:p>
            <a:pPr marL="0" indent="0">
              <a:buNone/>
            </a:pPr>
            <a:endParaRPr lang="hr-HR" dirty="0"/>
          </a:p>
        </p:txBody>
      </p:sp>
      <p:graphicFrame>
        <p:nvGraphicFramePr>
          <p:cNvPr id="4" name="Table 3"/>
          <p:cNvGraphicFramePr>
            <a:graphicFrameLocks noGrp="1"/>
          </p:cNvGraphicFramePr>
          <p:nvPr>
            <p:extLst>
              <p:ext uri="{D42A27DB-BD31-4B8C-83A1-F6EECF244321}">
                <p14:modId xmlns:p14="http://schemas.microsoft.com/office/powerpoint/2010/main" val="2797572482"/>
              </p:ext>
            </p:extLst>
          </p:nvPr>
        </p:nvGraphicFramePr>
        <p:xfrm>
          <a:off x="0" y="1844824"/>
          <a:ext cx="9144000" cy="4717152"/>
        </p:xfrm>
        <a:graphic>
          <a:graphicData uri="http://schemas.openxmlformats.org/drawingml/2006/table">
            <a:tbl>
              <a:tblPr firstRow="1" bandRow="1">
                <a:tableStyleId>{5940675A-B579-460E-94D1-54222C63F5DA}</a:tableStyleId>
              </a:tblPr>
              <a:tblGrid>
                <a:gridCol w="1826519">
                  <a:extLst>
                    <a:ext uri="{9D8B030D-6E8A-4147-A177-3AD203B41FA5}">
                      <a16:colId xmlns:a16="http://schemas.microsoft.com/office/drawing/2014/main" val="3067546627"/>
                    </a:ext>
                  </a:extLst>
                </a:gridCol>
                <a:gridCol w="7317481">
                  <a:extLst>
                    <a:ext uri="{9D8B030D-6E8A-4147-A177-3AD203B41FA5}">
                      <a16:colId xmlns:a16="http://schemas.microsoft.com/office/drawing/2014/main" val="2411436135"/>
                    </a:ext>
                  </a:extLst>
                </a:gridCol>
              </a:tblGrid>
              <a:tr h="648072">
                <a:tc>
                  <a:txBody>
                    <a:bodyPr/>
                    <a:lstStyle/>
                    <a:p>
                      <a:pPr algn="ctr"/>
                      <a:r>
                        <a:rPr lang="hr-HR" b="1" dirty="0">
                          <a:effectLst/>
                        </a:rPr>
                        <a:t>0001 – 0019</a:t>
                      </a:r>
                      <a:endParaRPr lang="hr-HR" dirty="0">
                        <a:effectLst/>
                      </a:endParaRPr>
                    </a:p>
                  </a:txBody>
                  <a:tcPr marL="19050" marR="19050" marT="19050" marB="19050" anchor="ctr"/>
                </a:tc>
                <a:tc>
                  <a:txBody>
                    <a:bodyPr/>
                    <a:lstStyle/>
                    <a:p>
                      <a:r>
                        <a:rPr lang="pl-PL" b="1" dirty="0">
                          <a:effectLst/>
                        </a:rPr>
                        <a:t>Radnik/osiguranik po osnovi radnog odnosa</a:t>
                      </a:r>
                      <a:endParaRPr lang="pl-PL" dirty="0">
                        <a:effectLst/>
                      </a:endParaRPr>
                    </a:p>
                  </a:txBody>
                  <a:tcPr marL="19050" marR="19050" marT="19050" marB="19050" anchor="ctr"/>
                </a:tc>
                <a:extLst>
                  <a:ext uri="{0D108BD9-81ED-4DB2-BD59-A6C34878D82A}">
                    <a16:rowId xmlns:a16="http://schemas.microsoft.com/office/drawing/2014/main" val="2568094635"/>
                  </a:ext>
                </a:extLst>
              </a:tr>
              <a:tr h="423047">
                <a:tc>
                  <a:txBody>
                    <a:bodyPr/>
                    <a:lstStyle/>
                    <a:p>
                      <a:pPr algn="ctr"/>
                      <a:r>
                        <a:rPr lang="hr-HR" dirty="0">
                          <a:effectLst/>
                        </a:rPr>
                        <a:t>0002</a:t>
                      </a:r>
                    </a:p>
                  </a:txBody>
                  <a:tcPr marL="19050" marR="19050" marT="19050" marB="19050" anchor="ctr"/>
                </a:tc>
                <a:tc>
                  <a:txBody>
                    <a:bodyPr/>
                    <a:lstStyle/>
                    <a:p>
                      <a:r>
                        <a:rPr lang="hr-HR" dirty="0">
                          <a:effectLst/>
                        </a:rPr>
                        <a:t>Radnik/osiguranik po osnovi radnog odnosa – osoba koja se prvi put zapošljava prema odredbama Zakona o doprinosima</a:t>
                      </a:r>
                    </a:p>
                  </a:txBody>
                  <a:tcPr marL="19050" marR="19050" marT="19050" marB="19050" anchor="ctr"/>
                </a:tc>
                <a:extLst>
                  <a:ext uri="{0D108BD9-81ED-4DB2-BD59-A6C34878D82A}">
                    <a16:rowId xmlns:a16="http://schemas.microsoft.com/office/drawing/2014/main" val="3433762648"/>
                  </a:ext>
                </a:extLst>
              </a:tr>
              <a:tr h="423047">
                <a:tc>
                  <a:txBody>
                    <a:bodyPr/>
                    <a:lstStyle/>
                    <a:p>
                      <a:pPr algn="ctr"/>
                      <a:r>
                        <a:rPr lang="hr-HR">
                          <a:effectLst/>
                        </a:rPr>
                        <a:t>0003</a:t>
                      </a:r>
                    </a:p>
                  </a:txBody>
                  <a:tcPr marL="19050" marR="19050" marT="19050" marB="19050" anchor="ctr"/>
                </a:tc>
                <a:tc>
                  <a:txBody>
                    <a:bodyPr/>
                    <a:lstStyle/>
                    <a:p>
                      <a:r>
                        <a:rPr lang="hr-HR" dirty="0">
                          <a:effectLst/>
                        </a:rPr>
                        <a:t>Radnik/osiguranik po osnovi radnog odnosa – novozaposlena osoba prema odredbama Zakona o poticanju zapošljavanja</a:t>
                      </a:r>
                    </a:p>
                  </a:txBody>
                  <a:tcPr marL="19050" marR="19050" marT="19050" marB="19050" anchor="ctr"/>
                </a:tc>
                <a:extLst>
                  <a:ext uri="{0D108BD9-81ED-4DB2-BD59-A6C34878D82A}">
                    <a16:rowId xmlns:a16="http://schemas.microsoft.com/office/drawing/2014/main" val="2321173132"/>
                  </a:ext>
                </a:extLst>
              </a:tr>
              <a:tr h="423047">
                <a:tc>
                  <a:txBody>
                    <a:bodyPr/>
                    <a:lstStyle/>
                    <a:p>
                      <a:pPr algn="ctr"/>
                      <a:r>
                        <a:rPr lang="hr-HR" dirty="0">
                          <a:effectLst/>
                        </a:rPr>
                        <a:t>0006</a:t>
                      </a:r>
                    </a:p>
                  </a:txBody>
                  <a:tcPr marL="19050" marR="19050" marT="19050" marB="19050" anchor="ctr"/>
                </a:tc>
                <a:tc>
                  <a:txBody>
                    <a:bodyPr/>
                    <a:lstStyle/>
                    <a:p>
                      <a:r>
                        <a:rPr lang="hr-HR">
                          <a:effectLst/>
                        </a:rPr>
                        <a:t>Radnik/osiguranik koji je temeljem radnog odnosa izaslan na rad u inozemstvo ili drugu državu članicu Europske unije – osoba koja se prvi put zapošljava prema odredbama Zakona o doprinosima</a:t>
                      </a:r>
                    </a:p>
                  </a:txBody>
                  <a:tcPr marL="19050" marR="19050" marT="19050" marB="19050" anchor="ctr"/>
                </a:tc>
                <a:extLst>
                  <a:ext uri="{0D108BD9-81ED-4DB2-BD59-A6C34878D82A}">
                    <a16:rowId xmlns:a16="http://schemas.microsoft.com/office/drawing/2014/main" val="328947686"/>
                  </a:ext>
                </a:extLst>
              </a:tr>
              <a:tr h="423047">
                <a:tc>
                  <a:txBody>
                    <a:bodyPr/>
                    <a:lstStyle/>
                    <a:p>
                      <a:pPr algn="ctr"/>
                      <a:r>
                        <a:rPr lang="hr-HR">
                          <a:effectLst/>
                        </a:rPr>
                        <a:t>0007</a:t>
                      </a:r>
                    </a:p>
                  </a:txBody>
                  <a:tcPr marL="19050" marR="19050" marT="19050" marB="19050" anchor="ctr"/>
                </a:tc>
                <a:tc>
                  <a:txBody>
                    <a:bodyPr/>
                    <a:lstStyle/>
                    <a:p>
                      <a:r>
                        <a:rPr lang="hr-HR" dirty="0">
                          <a:effectLst/>
                        </a:rPr>
                        <a:t>Radnik/osiguranik koji je temeljem radnog odnosa izaslan na rad u inozemstvo ili drugu državu članicu Europske unije – novozaposlena osoba prema odredbama Zakona o poticanju zapošljavanja</a:t>
                      </a:r>
                    </a:p>
                  </a:txBody>
                  <a:tcPr marL="19050" marR="19050" marT="19050" marB="19050" anchor="ctr"/>
                </a:tc>
                <a:extLst>
                  <a:ext uri="{0D108BD9-81ED-4DB2-BD59-A6C34878D82A}">
                    <a16:rowId xmlns:a16="http://schemas.microsoft.com/office/drawing/2014/main" val="494117225"/>
                  </a:ext>
                </a:extLst>
              </a:tr>
              <a:tr h="423047">
                <a:tc>
                  <a:txBody>
                    <a:bodyPr/>
                    <a:lstStyle/>
                    <a:p>
                      <a:pPr algn="ctr"/>
                      <a:r>
                        <a:rPr lang="hr-HR" dirty="0">
                          <a:effectLst/>
                        </a:rPr>
                        <a:t>0010</a:t>
                      </a:r>
                    </a:p>
                  </a:txBody>
                  <a:tcPr marL="19050" marR="19050" marT="19050" marB="19050" anchor="ctr"/>
                </a:tc>
                <a:tc>
                  <a:txBody>
                    <a:bodyPr/>
                    <a:lstStyle/>
                    <a:p>
                      <a:r>
                        <a:rPr lang="pl-PL">
                          <a:effectLst/>
                        </a:rPr>
                        <a:t>Radnik/osiguranik po osnovi radnog odnosa – mlada osoba prema odredbama Zakona o doprinosima</a:t>
                      </a:r>
                    </a:p>
                  </a:txBody>
                  <a:tcPr marL="19050" marR="19050" marT="19050" marB="19050" anchor="ctr"/>
                </a:tc>
                <a:extLst>
                  <a:ext uri="{0D108BD9-81ED-4DB2-BD59-A6C34878D82A}">
                    <a16:rowId xmlns:a16="http://schemas.microsoft.com/office/drawing/2014/main" val="952070750"/>
                  </a:ext>
                </a:extLst>
              </a:tr>
              <a:tr h="423047">
                <a:tc>
                  <a:txBody>
                    <a:bodyPr/>
                    <a:lstStyle/>
                    <a:p>
                      <a:pPr algn="ctr"/>
                      <a:r>
                        <a:rPr lang="hr-HR">
                          <a:effectLst/>
                        </a:rPr>
                        <a:t>0011</a:t>
                      </a:r>
                    </a:p>
                  </a:txBody>
                  <a:tcPr marL="19050" marR="19050" marT="19050" marB="19050" anchor="ctr"/>
                </a:tc>
                <a:tc>
                  <a:txBody>
                    <a:bodyPr/>
                    <a:lstStyle/>
                    <a:p>
                      <a:r>
                        <a:rPr lang="hr-HR" dirty="0">
                          <a:effectLst/>
                        </a:rPr>
                        <a:t>Radnik/osiguranik koji je temeljem radnog odnosa izaslan na rad u inozemstvo – mlada osoba prema odredbama Zakona o doprinosima</a:t>
                      </a:r>
                    </a:p>
                  </a:txBody>
                  <a:tcPr marL="19050" marR="19050" marT="19050" marB="19050" anchor="ctr"/>
                </a:tc>
                <a:extLst>
                  <a:ext uri="{0D108BD9-81ED-4DB2-BD59-A6C34878D82A}">
                    <a16:rowId xmlns:a16="http://schemas.microsoft.com/office/drawing/2014/main" val="4250484254"/>
                  </a:ext>
                </a:extLst>
              </a:tr>
            </a:tbl>
          </a:graphicData>
        </a:graphic>
      </p:graphicFrame>
    </p:spTree>
    <p:extLst>
      <p:ext uri="{BB962C8B-B14F-4D97-AF65-F5344CB8AC3E}">
        <p14:creationId xmlns:p14="http://schemas.microsoft.com/office/powerpoint/2010/main" val="1507787452"/>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116632"/>
            <a:ext cx="8291264" cy="792088"/>
          </a:xfrm>
        </p:spPr>
        <p:txBody>
          <a:bodyPr>
            <a:normAutofit/>
          </a:bodyPr>
          <a:lstStyle/>
          <a:p>
            <a:r>
              <a:rPr lang="hr-HR" sz="2000" b="1" i="1" dirty="0"/>
              <a:t>Primjer: </a:t>
            </a:r>
            <a:r>
              <a:rPr lang="hr-HR" sz="2000" dirty="0"/>
              <a:t>Mjesečna plaća i potpora za bolovanje duže od 90 dana u iznosu 3.326,00 kn</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812182973"/>
              </p:ext>
            </p:extLst>
          </p:nvPr>
        </p:nvGraphicFramePr>
        <p:xfrm>
          <a:off x="35496" y="764704"/>
          <a:ext cx="9073008" cy="523322"/>
        </p:xfrm>
        <a:graphic>
          <a:graphicData uri="http://schemas.openxmlformats.org/drawingml/2006/table">
            <a:tbl>
              <a:tblPr firstRow="1" bandRow="1">
                <a:tableStyleId>{5940675A-B579-460E-94D1-54222C63F5DA}</a:tableStyleId>
              </a:tblPr>
              <a:tblGrid>
                <a:gridCol w="9073008">
                  <a:extLst>
                    <a:ext uri="{9D8B030D-6E8A-4147-A177-3AD203B41FA5}">
                      <a16:colId xmlns:a16="http://schemas.microsoft.com/office/drawing/2014/main" val="20000"/>
                    </a:ext>
                  </a:extLst>
                </a:gridCol>
              </a:tblGrid>
              <a:tr h="523322">
                <a:tc>
                  <a:txBody>
                    <a:bodyPr/>
                    <a:lstStyle/>
                    <a:p>
                      <a:pPr algn="l"/>
                      <a:r>
                        <a:rPr lang="en-US" sz="1000" b="0" kern="1200" dirty="0">
                          <a:solidFill>
                            <a:schemeClr val="tx1"/>
                          </a:solidFill>
                          <a:effectLst/>
                          <a:latin typeface="+mn-lt"/>
                          <a:ea typeface="+mn-ea"/>
                          <a:cs typeface="+mn-cs"/>
                        </a:rPr>
                        <a:t>I. OIB </a:t>
                      </a:r>
                      <a:r>
                        <a:rPr lang="hr-HR" sz="1000" b="0" kern="1200" noProof="0" dirty="0">
                          <a:solidFill>
                            <a:schemeClr val="tx1"/>
                          </a:solidFill>
                          <a:effectLst/>
                          <a:latin typeface="+mn-lt"/>
                          <a:ea typeface="+mn-ea"/>
                          <a:cs typeface="+mn-cs"/>
                        </a:rPr>
                        <a:t>podnositelja izvješća 12312312312    II. Oznaka izvješća </a:t>
                      </a:r>
                      <a:r>
                        <a:rPr lang="hr-HR" sz="1200" b="1" kern="1200" noProof="0" dirty="0">
                          <a:solidFill>
                            <a:schemeClr val="tx1"/>
                          </a:solidFill>
                          <a:effectLst/>
                          <a:latin typeface="+mn-lt"/>
                          <a:ea typeface="+mn-ea"/>
                          <a:cs typeface="+mn-cs"/>
                        </a:rPr>
                        <a:t> 16288    </a:t>
                      </a:r>
                      <a:r>
                        <a:rPr lang="hr-HR" sz="1000" b="0" kern="1200" noProof="0" dirty="0">
                          <a:solidFill>
                            <a:schemeClr val="tx1"/>
                          </a:solidFill>
                          <a:effectLst/>
                          <a:latin typeface="+mn-lt"/>
                          <a:ea typeface="+mn-ea"/>
                          <a:cs typeface="+mn-cs"/>
                        </a:rPr>
                        <a:t>III. Vrsta izvješća  1            IV. Redni broj stranice  </a:t>
                      </a:r>
                      <a:r>
                        <a:rPr lang="hr-HR" sz="1000" b="0" kern="1200" baseline="0" noProof="0" dirty="0">
                          <a:solidFill>
                            <a:schemeClr val="tx1"/>
                          </a:solidFill>
                          <a:effectLst/>
                          <a:latin typeface="+mn-lt"/>
                          <a:ea typeface="+mn-ea"/>
                          <a:cs typeface="+mn-cs"/>
                        </a:rPr>
                        <a:t> 1/1                                          </a:t>
                      </a:r>
                      <a:r>
                        <a:rPr lang="hr-HR" sz="1000" b="0" kern="1200" noProof="0" dirty="0">
                          <a:solidFill>
                            <a:schemeClr val="tx1"/>
                          </a:solidFill>
                          <a:effectLst/>
                          <a:latin typeface="+mn-lt"/>
                          <a:ea typeface="+mn-ea"/>
                          <a:cs typeface="+mn-cs"/>
                        </a:rPr>
                        <a:t>                    - stranica B</a:t>
                      </a:r>
                      <a:endParaRPr lang="hr-HR" sz="1000" b="0" noProof="0" dirty="0"/>
                    </a:p>
                  </a:txBody>
                  <a:tcPr/>
                </a:tc>
                <a:extLst>
                  <a:ext uri="{0D108BD9-81ED-4DB2-BD59-A6C34878D82A}">
                    <a16:rowId xmlns:a16="http://schemas.microsoft.com/office/drawing/2014/main" val="10000"/>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794182471"/>
              </p:ext>
            </p:extLst>
          </p:nvPr>
        </p:nvGraphicFramePr>
        <p:xfrm>
          <a:off x="35497" y="1340768"/>
          <a:ext cx="9073014" cy="3045460"/>
        </p:xfrm>
        <a:graphic>
          <a:graphicData uri="http://schemas.openxmlformats.org/drawingml/2006/table">
            <a:tbl>
              <a:tblPr firstRow="1" bandRow="1">
                <a:tableStyleId>{5940675A-B579-460E-94D1-54222C63F5DA}</a:tableStyleId>
              </a:tblPr>
              <a:tblGrid>
                <a:gridCol w="216023">
                  <a:extLst>
                    <a:ext uri="{9D8B030D-6E8A-4147-A177-3AD203B41FA5}">
                      <a16:colId xmlns:a16="http://schemas.microsoft.com/office/drawing/2014/main" val="20000"/>
                    </a:ext>
                  </a:extLst>
                </a:gridCol>
                <a:gridCol w="534376">
                  <a:extLst>
                    <a:ext uri="{9D8B030D-6E8A-4147-A177-3AD203B41FA5}">
                      <a16:colId xmlns:a16="http://schemas.microsoft.com/office/drawing/2014/main" val="20001"/>
                    </a:ext>
                  </a:extLst>
                </a:gridCol>
                <a:gridCol w="667021">
                  <a:extLst>
                    <a:ext uri="{9D8B030D-6E8A-4147-A177-3AD203B41FA5}">
                      <a16:colId xmlns:a16="http://schemas.microsoft.com/office/drawing/2014/main" val="20002"/>
                    </a:ext>
                  </a:extLst>
                </a:gridCol>
                <a:gridCol w="500266">
                  <a:extLst>
                    <a:ext uri="{9D8B030D-6E8A-4147-A177-3AD203B41FA5}">
                      <a16:colId xmlns:a16="http://schemas.microsoft.com/office/drawing/2014/main" val="20003"/>
                    </a:ext>
                  </a:extLst>
                </a:gridCol>
                <a:gridCol w="583644">
                  <a:extLst>
                    <a:ext uri="{9D8B030D-6E8A-4147-A177-3AD203B41FA5}">
                      <a16:colId xmlns:a16="http://schemas.microsoft.com/office/drawing/2014/main" val="20004"/>
                    </a:ext>
                  </a:extLst>
                </a:gridCol>
                <a:gridCol w="500266">
                  <a:extLst>
                    <a:ext uri="{9D8B030D-6E8A-4147-A177-3AD203B41FA5}">
                      <a16:colId xmlns:a16="http://schemas.microsoft.com/office/drawing/2014/main" val="20005"/>
                    </a:ext>
                  </a:extLst>
                </a:gridCol>
                <a:gridCol w="454783">
                  <a:extLst>
                    <a:ext uri="{9D8B030D-6E8A-4147-A177-3AD203B41FA5}">
                      <a16:colId xmlns:a16="http://schemas.microsoft.com/office/drawing/2014/main" val="20006"/>
                    </a:ext>
                  </a:extLst>
                </a:gridCol>
                <a:gridCol w="432049">
                  <a:extLst>
                    <a:ext uri="{9D8B030D-6E8A-4147-A177-3AD203B41FA5}">
                      <a16:colId xmlns:a16="http://schemas.microsoft.com/office/drawing/2014/main" val="20007"/>
                    </a:ext>
                  </a:extLst>
                </a:gridCol>
                <a:gridCol w="432049">
                  <a:extLst>
                    <a:ext uri="{9D8B030D-6E8A-4147-A177-3AD203B41FA5}">
                      <a16:colId xmlns:a16="http://schemas.microsoft.com/office/drawing/2014/main" val="20008"/>
                    </a:ext>
                  </a:extLst>
                </a:gridCol>
                <a:gridCol w="432052">
                  <a:extLst>
                    <a:ext uri="{9D8B030D-6E8A-4147-A177-3AD203B41FA5}">
                      <a16:colId xmlns:a16="http://schemas.microsoft.com/office/drawing/2014/main" val="20009"/>
                    </a:ext>
                  </a:extLst>
                </a:gridCol>
                <a:gridCol w="432044">
                  <a:extLst>
                    <a:ext uri="{9D8B030D-6E8A-4147-A177-3AD203B41FA5}">
                      <a16:colId xmlns:a16="http://schemas.microsoft.com/office/drawing/2014/main" val="20010"/>
                    </a:ext>
                  </a:extLst>
                </a:gridCol>
                <a:gridCol w="432049">
                  <a:extLst>
                    <a:ext uri="{9D8B030D-6E8A-4147-A177-3AD203B41FA5}">
                      <a16:colId xmlns:a16="http://schemas.microsoft.com/office/drawing/2014/main" val="20011"/>
                    </a:ext>
                  </a:extLst>
                </a:gridCol>
                <a:gridCol w="432049">
                  <a:extLst>
                    <a:ext uri="{9D8B030D-6E8A-4147-A177-3AD203B41FA5}">
                      <a16:colId xmlns:a16="http://schemas.microsoft.com/office/drawing/2014/main" val="20012"/>
                    </a:ext>
                  </a:extLst>
                </a:gridCol>
                <a:gridCol w="432049">
                  <a:extLst>
                    <a:ext uri="{9D8B030D-6E8A-4147-A177-3AD203B41FA5}">
                      <a16:colId xmlns:a16="http://schemas.microsoft.com/office/drawing/2014/main" val="20013"/>
                    </a:ext>
                  </a:extLst>
                </a:gridCol>
                <a:gridCol w="432049">
                  <a:extLst>
                    <a:ext uri="{9D8B030D-6E8A-4147-A177-3AD203B41FA5}">
                      <a16:colId xmlns:a16="http://schemas.microsoft.com/office/drawing/2014/main" val="20014"/>
                    </a:ext>
                  </a:extLst>
                </a:gridCol>
                <a:gridCol w="432049">
                  <a:extLst>
                    <a:ext uri="{9D8B030D-6E8A-4147-A177-3AD203B41FA5}">
                      <a16:colId xmlns:a16="http://schemas.microsoft.com/office/drawing/2014/main" val="20015"/>
                    </a:ext>
                  </a:extLst>
                </a:gridCol>
                <a:gridCol w="432049">
                  <a:extLst>
                    <a:ext uri="{9D8B030D-6E8A-4147-A177-3AD203B41FA5}">
                      <a16:colId xmlns:a16="http://schemas.microsoft.com/office/drawing/2014/main" val="20016"/>
                    </a:ext>
                  </a:extLst>
                </a:gridCol>
                <a:gridCol w="432049">
                  <a:extLst>
                    <a:ext uri="{9D8B030D-6E8A-4147-A177-3AD203B41FA5}">
                      <a16:colId xmlns:a16="http://schemas.microsoft.com/office/drawing/2014/main" val="20017"/>
                    </a:ext>
                  </a:extLst>
                </a:gridCol>
                <a:gridCol w="432049">
                  <a:extLst>
                    <a:ext uri="{9D8B030D-6E8A-4147-A177-3AD203B41FA5}">
                      <a16:colId xmlns:a16="http://schemas.microsoft.com/office/drawing/2014/main" val="20018"/>
                    </a:ext>
                  </a:extLst>
                </a:gridCol>
                <a:gridCol w="432049">
                  <a:extLst>
                    <a:ext uri="{9D8B030D-6E8A-4147-A177-3AD203B41FA5}">
                      <a16:colId xmlns:a16="http://schemas.microsoft.com/office/drawing/2014/main" val="20019"/>
                    </a:ext>
                  </a:extLst>
                </a:gridCol>
              </a:tblGrid>
              <a:tr h="1598930">
                <a:tc>
                  <a:txBody>
                    <a:bodyPr/>
                    <a:lstStyle/>
                    <a:p>
                      <a:pPr algn="l"/>
                      <a:r>
                        <a:rPr lang="hr-HR" sz="800" dirty="0"/>
                        <a:t>1.</a:t>
                      </a:r>
                      <a:r>
                        <a:rPr lang="hr-HR" sz="800" baseline="0" dirty="0"/>
                        <a:t>Redni broj</a:t>
                      </a:r>
                      <a:endParaRPr lang="hr-HR" sz="800" dirty="0"/>
                    </a:p>
                  </a:txBody>
                  <a:tcPr vert="vert270" anchor="ctr" anchorCtr="1">
                    <a:lnB w="12700" cap="flat" cmpd="sng" algn="ctr">
                      <a:noFill/>
                      <a:prstDash val="solid"/>
                      <a:round/>
                      <a:headEnd type="none" w="med" len="med"/>
                      <a:tailEnd type="none" w="med" len="med"/>
                    </a:lnB>
                  </a:tcPr>
                </a:tc>
                <a:tc>
                  <a:txBody>
                    <a:bodyPr/>
                    <a:lstStyle/>
                    <a:p>
                      <a:pPr algn="ctr"/>
                      <a:r>
                        <a:rPr lang="hr-HR" sz="800" kern="1200" dirty="0">
                          <a:solidFill>
                            <a:schemeClr val="tx1"/>
                          </a:solidFill>
                          <a:effectLst/>
                          <a:latin typeface="+mn-lt"/>
                          <a:ea typeface="+mn-ea"/>
                          <a:cs typeface="+mn-cs"/>
                        </a:rPr>
                        <a:t>2. </a:t>
                      </a:r>
                    </a:p>
                    <a:p>
                      <a:pPr algn="ctr"/>
                      <a:r>
                        <a:rPr lang="en-US" sz="800" kern="1200" dirty="0" err="1">
                          <a:solidFill>
                            <a:schemeClr val="tx1"/>
                          </a:solidFill>
                          <a:effectLst/>
                          <a:latin typeface="+mn-lt"/>
                          <a:ea typeface="+mn-ea"/>
                          <a:cs typeface="+mn-cs"/>
                        </a:rPr>
                        <a:t>Šifra</a:t>
                      </a:r>
                      <a:r>
                        <a:rPr lang="en-US" sz="800" kern="1200" dirty="0">
                          <a:solidFill>
                            <a:schemeClr val="tx1"/>
                          </a:solidFill>
                          <a:effectLst/>
                          <a:latin typeface="+mn-lt"/>
                          <a:ea typeface="+mn-ea"/>
                          <a:cs typeface="+mn-cs"/>
                        </a:rPr>
                        <a:t> </a:t>
                      </a:r>
                      <a:r>
                        <a:rPr lang="en-US" sz="800" kern="1200" dirty="0" err="1">
                          <a:solidFill>
                            <a:schemeClr val="tx1"/>
                          </a:solidFill>
                          <a:effectLst/>
                          <a:latin typeface="+mn-lt"/>
                          <a:ea typeface="+mn-ea"/>
                          <a:cs typeface="+mn-cs"/>
                        </a:rPr>
                        <a:t>općine</a:t>
                      </a:r>
                      <a:r>
                        <a:rPr lang="en-US" sz="800" kern="1200" dirty="0">
                          <a:solidFill>
                            <a:schemeClr val="tx1"/>
                          </a:solidFill>
                          <a:effectLst/>
                          <a:latin typeface="+mn-lt"/>
                          <a:ea typeface="+mn-ea"/>
                          <a:cs typeface="+mn-cs"/>
                        </a:rPr>
                        <a:t>/</a:t>
                      </a:r>
                      <a:r>
                        <a:rPr lang="en-US" sz="800" kern="1200" dirty="0" err="1">
                          <a:solidFill>
                            <a:schemeClr val="tx1"/>
                          </a:solidFill>
                          <a:effectLst/>
                          <a:latin typeface="+mn-lt"/>
                          <a:ea typeface="+mn-ea"/>
                          <a:cs typeface="+mn-cs"/>
                        </a:rPr>
                        <a:t>grada</a:t>
                      </a:r>
                      <a:r>
                        <a:rPr lang="en-US" sz="800" kern="1200" dirty="0">
                          <a:solidFill>
                            <a:schemeClr val="tx1"/>
                          </a:solidFill>
                          <a:effectLst/>
                          <a:latin typeface="+mn-lt"/>
                          <a:ea typeface="+mn-ea"/>
                          <a:cs typeface="+mn-cs"/>
                        </a:rPr>
                        <a:t> </a:t>
                      </a:r>
                      <a:r>
                        <a:rPr lang="en-US" sz="800" kern="1200" dirty="0" err="1">
                          <a:solidFill>
                            <a:schemeClr val="tx1"/>
                          </a:solidFill>
                          <a:effectLst/>
                          <a:latin typeface="+mn-lt"/>
                          <a:ea typeface="+mn-ea"/>
                          <a:cs typeface="+mn-cs"/>
                        </a:rPr>
                        <a:t>prebivališta</a:t>
                      </a:r>
                      <a:r>
                        <a:rPr lang="en-US" sz="800" kern="1200" dirty="0">
                          <a:solidFill>
                            <a:schemeClr val="tx1"/>
                          </a:solidFill>
                          <a:effectLst/>
                          <a:latin typeface="+mn-lt"/>
                          <a:ea typeface="+mn-ea"/>
                          <a:cs typeface="+mn-cs"/>
                        </a:rPr>
                        <a:t> </a:t>
                      </a:r>
                      <a:endParaRPr lang="hr-HR" sz="800" dirty="0"/>
                    </a:p>
                  </a:txBody>
                  <a:tcPr/>
                </a:tc>
                <a:tc>
                  <a:txBody>
                    <a:bodyPr/>
                    <a:lstStyle/>
                    <a:p>
                      <a:pPr algn="ctr"/>
                      <a:r>
                        <a:rPr lang="hr-HR" sz="800" kern="1200" dirty="0">
                          <a:solidFill>
                            <a:schemeClr val="tx1"/>
                          </a:solidFill>
                          <a:effectLst/>
                          <a:latin typeface="+mn-lt"/>
                          <a:ea typeface="+mn-ea"/>
                          <a:cs typeface="+mn-cs"/>
                        </a:rPr>
                        <a:t>4.</a:t>
                      </a:r>
                    </a:p>
                    <a:p>
                      <a:pPr algn="ctr"/>
                      <a:r>
                        <a:rPr lang="en-US" sz="800" kern="1200" dirty="0">
                          <a:solidFill>
                            <a:schemeClr val="tx1"/>
                          </a:solidFill>
                          <a:effectLst/>
                          <a:latin typeface="+mn-lt"/>
                          <a:ea typeface="+mn-ea"/>
                          <a:cs typeface="+mn-cs"/>
                        </a:rPr>
                        <a:t>OIB </a:t>
                      </a:r>
                      <a:r>
                        <a:rPr lang="en-US" sz="800" kern="1200" dirty="0" err="1">
                          <a:solidFill>
                            <a:schemeClr val="tx1"/>
                          </a:solidFill>
                          <a:effectLst/>
                          <a:latin typeface="+mn-lt"/>
                          <a:ea typeface="+mn-ea"/>
                          <a:cs typeface="+mn-cs"/>
                        </a:rPr>
                        <a:t>stjecatelja</a:t>
                      </a:r>
                      <a:endParaRPr lang="hr-HR" sz="800" dirty="0"/>
                    </a:p>
                  </a:txBody>
                  <a:tcPr/>
                </a:tc>
                <a:tc>
                  <a:txBody>
                    <a:bodyPr/>
                    <a:lstStyle/>
                    <a:p>
                      <a:pPr algn="ctr"/>
                      <a:r>
                        <a:rPr lang="en-US" sz="800" kern="1200" dirty="0">
                          <a:solidFill>
                            <a:schemeClr val="tx1"/>
                          </a:solidFill>
                          <a:effectLst/>
                          <a:latin typeface="+mn-lt"/>
                          <a:ea typeface="+mn-ea"/>
                          <a:cs typeface="+mn-cs"/>
                        </a:rPr>
                        <a:t>6.1. </a:t>
                      </a:r>
                      <a:r>
                        <a:rPr lang="en-US" sz="800" kern="1200" dirty="0" err="1">
                          <a:solidFill>
                            <a:schemeClr val="tx1"/>
                          </a:solidFill>
                          <a:effectLst/>
                          <a:latin typeface="+mn-lt"/>
                          <a:ea typeface="+mn-ea"/>
                          <a:cs typeface="+mn-cs"/>
                        </a:rPr>
                        <a:t>Oznaka</a:t>
                      </a:r>
                      <a:r>
                        <a:rPr lang="en-US" sz="800" kern="1200" dirty="0">
                          <a:solidFill>
                            <a:schemeClr val="tx1"/>
                          </a:solidFill>
                          <a:effectLst/>
                          <a:latin typeface="+mn-lt"/>
                          <a:ea typeface="+mn-ea"/>
                          <a:cs typeface="+mn-cs"/>
                        </a:rPr>
                        <a:t> </a:t>
                      </a:r>
                      <a:r>
                        <a:rPr lang="en-US" sz="800" kern="1200" dirty="0" err="1">
                          <a:solidFill>
                            <a:schemeClr val="tx1"/>
                          </a:solidFill>
                          <a:effectLst/>
                          <a:latin typeface="+mn-lt"/>
                          <a:ea typeface="+mn-ea"/>
                          <a:cs typeface="+mn-cs"/>
                        </a:rPr>
                        <a:t>stjecatelja</a:t>
                      </a:r>
                      <a:endParaRPr lang="hr-HR" sz="800" dirty="0"/>
                    </a:p>
                  </a:txBody>
                  <a:tcPr/>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7.1. Obveza doprinosa za MO za staž s povećanim trajanjem </a:t>
                      </a:r>
                      <a:endParaRPr lang="hr-HR" sz="1000" dirty="0">
                        <a:solidFill>
                          <a:srgbClr val="000000"/>
                        </a:solidFill>
                        <a:effectLst/>
                        <a:latin typeface="Arial-BoldMT"/>
                        <a:ea typeface="Cambria"/>
                        <a:cs typeface="Times New Roman"/>
                      </a:endParaRPr>
                    </a:p>
                    <a:p>
                      <a:pPr indent="179705" algn="ctr">
                        <a:lnSpc>
                          <a:spcPts val="1200"/>
                        </a:lnSpc>
                        <a:spcAft>
                          <a:spcPts val="0"/>
                        </a:spcAft>
                      </a:pPr>
                      <a:r>
                        <a:rPr lang="hr-HR" sz="1000" dirty="0">
                          <a:solidFill>
                            <a:srgbClr val="000000"/>
                          </a:solidFill>
                          <a:effectLst/>
                          <a:latin typeface="Arial-BoldMT"/>
                          <a:ea typeface="Calibri"/>
                          <a:cs typeface="Times New Roman"/>
                        </a:rPr>
                        <a:t> </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8. Oznaka prvog/zadnjeg mjeseca u osiguranju po istoj osnovi</a:t>
                      </a:r>
                      <a:endParaRPr lang="hr-HR" sz="1000" dirty="0">
                        <a:solidFill>
                          <a:srgbClr val="000000"/>
                        </a:solidFill>
                        <a:effectLst/>
                        <a:latin typeface="Arial-BoldMT"/>
                        <a:ea typeface="Cambria"/>
                        <a:cs typeface="Times New Roman"/>
                      </a:endParaRPr>
                    </a:p>
                    <a:p>
                      <a:pPr indent="179705" algn="ctr">
                        <a:lnSpc>
                          <a:spcPts val="1200"/>
                        </a:lnSpc>
                        <a:spcAft>
                          <a:spcPts val="0"/>
                        </a:spcAft>
                      </a:pPr>
                      <a:r>
                        <a:rPr lang="hr-HR" sz="1000" dirty="0">
                          <a:solidFill>
                            <a:srgbClr val="000000"/>
                          </a:solidFill>
                          <a:effectLst/>
                          <a:latin typeface="Arial-BoldMT"/>
                          <a:ea typeface="Calibri"/>
                          <a:cs typeface="Times New Roman"/>
                        </a:rPr>
                        <a:t> </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10. Ukupni sati rada</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10.0 </a:t>
                      </a:r>
                    </a:p>
                    <a:p>
                      <a:pPr marL="0" indent="0" algn="ctr">
                        <a:lnSpc>
                          <a:spcPts val="1200"/>
                        </a:lnSpc>
                        <a:spcAft>
                          <a:spcPts val="0"/>
                        </a:spcAft>
                      </a:pPr>
                      <a:r>
                        <a:rPr lang="hr-HR" sz="750" dirty="0">
                          <a:solidFill>
                            <a:srgbClr val="000000"/>
                          </a:solidFill>
                          <a:effectLst/>
                          <a:latin typeface="ArialMT"/>
                          <a:ea typeface="Calibri"/>
                          <a:cs typeface="ArialMT"/>
                        </a:rPr>
                        <a:t>Od toga neodrađeni sati</a:t>
                      </a:r>
                      <a:endParaRPr lang="hr-HR" sz="1000" dirty="0">
                        <a:solidFill>
                          <a:srgbClr val="000000"/>
                        </a:solidFill>
                        <a:effectLst/>
                        <a:latin typeface="Arial-BoldMT"/>
                        <a:ea typeface="Cambria"/>
                        <a:cs typeface="Times New Roman"/>
                      </a:endParaRPr>
                    </a:p>
                  </a:txBody>
                  <a:tcPr marL="0" marR="0" marT="0" marB="0"/>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11.</a:t>
                      </a:r>
                      <a:endParaRPr lang="hr-HR" sz="1000" dirty="0">
                        <a:solidFill>
                          <a:srgbClr val="000000"/>
                        </a:solidFill>
                        <a:effectLst/>
                        <a:latin typeface="Arial-BoldMT"/>
                        <a:ea typeface="Cambria"/>
                        <a:cs typeface="Times New Roman"/>
                      </a:endParaRPr>
                    </a:p>
                    <a:p>
                      <a:pPr marL="0" indent="0" algn="ctr">
                        <a:lnSpc>
                          <a:spcPts val="1200"/>
                        </a:lnSpc>
                        <a:spcAft>
                          <a:spcPts val="0"/>
                        </a:spcAft>
                      </a:pPr>
                      <a:r>
                        <a:rPr lang="hr-HR" sz="750" dirty="0">
                          <a:solidFill>
                            <a:srgbClr val="000000"/>
                          </a:solidFill>
                          <a:effectLst/>
                          <a:latin typeface="ArialMT"/>
                          <a:ea typeface="Calibri"/>
                          <a:cs typeface="ArialMT"/>
                        </a:rPr>
                        <a:t>Iznos primitka (oporezivi)</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12.1. Doprinos za mirovinsko osiguranje</a:t>
                      </a:r>
                      <a:endParaRPr lang="hr-HR" sz="1000" dirty="0">
                        <a:solidFill>
                          <a:srgbClr val="000000"/>
                        </a:solidFill>
                        <a:effectLst/>
                        <a:latin typeface="Arial-BoldMT"/>
                        <a:ea typeface="Cambria"/>
                        <a:cs typeface="Times New Roman"/>
                      </a:endParaRPr>
                    </a:p>
                    <a:p>
                      <a:pPr indent="179705" algn="ctr">
                        <a:lnSpc>
                          <a:spcPts val="1200"/>
                        </a:lnSpc>
                        <a:spcAft>
                          <a:spcPts val="0"/>
                        </a:spcAft>
                      </a:pPr>
                      <a:r>
                        <a:rPr lang="hr-HR" sz="1000" dirty="0">
                          <a:solidFill>
                            <a:srgbClr val="000000"/>
                          </a:solidFill>
                          <a:effectLst/>
                          <a:latin typeface="Arial-BoldMT"/>
                          <a:ea typeface="Calibri"/>
                          <a:cs typeface="Times New Roman"/>
                        </a:rPr>
                        <a:t> </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12.3. Doprinos za zdravstveno osiguranje</a:t>
                      </a:r>
                      <a:endParaRPr lang="hr-HR" sz="1000" dirty="0">
                        <a:solidFill>
                          <a:srgbClr val="000000"/>
                        </a:solidFill>
                        <a:effectLst/>
                        <a:latin typeface="Arial-BoldMT"/>
                        <a:ea typeface="Cambria"/>
                        <a:cs typeface="Times New Roman"/>
                      </a:endParaRPr>
                    </a:p>
                    <a:p>
                      <a:pPr indent="179705" algn="ctr">
                        <a:lnSpc>
                          <a:spcPts val="1200"/>
                        </a:lnSpc>
                        <a:spcAft>
                          <a:spcPts val="0"/>
                        </a:spcAft>
                      </a:pPr>
                      <a:r>
                        <a:rPr lang="hr-HR" sz="1000" dirty="0">
                          <a:solidFill>
                            <a:srgbClr val="000000"/>
                          </a:solidFill>
                          <a:effectLst/>
                          <a:latin typeface="Arial-BoldMT"/>
                          <a:ea typeface="Calibri"/>
                          <a:cs typeface="Times New Roman"/>
                        </a:rPr>
                        <a:t> </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12.5. </a:t>
                      </a:r>
                      <a:endParaRPr lang="hr-HR" sz="1000" dirty="0">
                        <a:solidFill>
                          <a:srgbClr val="000000"/>
                        </a:solidFill>
                        <a:effectLst/>
                        <a:latin typeface="Arial-BoldMT"/>
                        <a:ea typeface="Cambria"/>
                        <a:cs typeface="Times New Roman"/>
                      </a:endParaRPr>
                    </a:p>
                    <a:p>
                      <a:pPr indent="179705" algn="ctr">
                        <a:lnSpc>
                          <a:spcPts val="1200"/>
                        </a:lnSpc>
                        <a:spcAft>
                          <a:spcPts val="0"/>
                        </a:spcAft>
                      </a:pPr>
                      <a:r>
                        <a:rPr lang="hr-HR" sz="750" dirty="0">
                          <a:solidFill>
                            <a:srgbClr val="000000"/>
                          </a:solidFill>
                          <a:effectLst/>
                          <a:latin typeface="ArialMT"/>
                          <a:ea typeface="Calibri"/>
                          <a:cs typeface="ArialMT"/>
                        </a:rPr>
                        <a:t>Doprinos za zapošljavanje  </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12.7. Dodatni doprinos za staž </a:t>
                      </a:r>
                      <a:r>
                        <a:rPr lang="hr-HR" sz="750" dirty="0" err="1">
                          <a:solidFill>
                            <a:srgbClr val="000000"/>
                          </a:solidFill>
                          <a:effectLst/>
                          <a:latin typeface="ArialMT"/>
                          <a:ea typeface="Calibri"/>
                          <a:cs typeface="ArialMT"/>
                        </a:rPr>
                        <a:t>osigurans</a:t>
                      </a:r>
                      <a:r>
                        <a:rPr lang="hr-HR" sz="750" baseline="0" dirty="0">
                          <a:solidFill>
                            <a:srgbClr val="000000"/>
                          </a:solidFill>
                          <a:effectLst/>
                          <a:latin typeface="ArialMT"/>
                          <a:ea typeface="Calibri"/>
                          <a:cs typeface="ArialMT"/>
                        </a:rPr>
                        <a:t> </a:t>
                      </a:r>
                      <a:r>
                        <a:rPr lang="hr-HR" sz="750" dirty="0">
                          <a:solidFill>
                            <a:srgbClr val="000000"/>
                          </a:solidFill>
                          <a:effectLst/>
                          <a:latin typeface="ArialMT"/>
                          <a:ea typeface="Calibri"/>
                          <a:cs typeface="ArialMT"/>
                        </a:rPr>
                        <a:t>računa s </a:t>
                      </a:r>
                      <a:r>
                        <a:rPr lang="hr-HR" sz="750" dirty="0" err="1">
                          <a:solidFill>
                            <a:srgbClr val="000000"/>
                          </a:solidFill>
                          <a:effectLst/>
                          <a:latin typeface="ArialMT"/>
                          <a:ea typeface="Calibri"/>
                          <a:cs typeface="ArialMT"/>
                        </a:rPr>
                        <a:t>poveć</a:t>
                      </a:r>
                      <a:r>
                        <a:rPr lang="hr-HR" sz="750" dirty="0">
                          <a:solidFill>
                            <a:srgbClr val="000000"/>
                          </a:solidFill>
                          <a:effectLst/>
                          <a:latin typeface="ArialMT"/>
                          <a:ea typeface="Calibri"/>
                          <a:cs typeface="ArialMT"/>
                        </a:rPr>
                        <a:t>. </a:t>
                      </a:r>
                      <a:endParaRPr lang="hr-HR" sz="1000" dirty="0">
                        <a:solidFill>
                          <a:srgbClr val="000000"/>
                        </a:solidFill>
                        <a:effectLst/>
                        <a:latin typeface="Arial-BoldMT"/>
                        <a:ea typeface="Cambria"/>
                        <a:cs typeface="Times New Roman"/>
                      </a:endParaRPr>
                    </a:p>
                    <a:p>
                      <a:pPr indent="179705" algn="ctr">
                        <a:lnSpc>
                          <a:spcPts val="1200"/>
                        </a:lnSpc>
                        <a:spcAft>
                          <a:spcPts val="0"/>
                        </a:spcAft>
                      </a:pPr>
                      <a:r>
                        <a:rPr lang="hr-HR" sz="750" dirty="0">
                          <a:solidFill>
                            <a:srgbClr val="000000"/>
                          </a:solidFill>
                          <a:effectLst/>
                          <a:latin typeface="ArialMT"/>
                          <a:ea typeface="Calibri"/>
                          <a:cs typeface="ArialMT"/>
                        </a:rPr>
                        <a:t>II STUP</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12.9. Poseban doprinos za zapošljavanje osoba s invaliditetom</a:t>
                      </a:r>
                      <a:endParaRPr lang="hr-HR" sz="1000" dirty="0">
                        <a:solidFill>
                          <a:srgbClr val="000000"/>
                        </a:solidFill>
                        <a:effectLst/>
                        <a:latin typeface="Arial-BoldMT"/>
                        <a:ea typeface="Cambria"/>
                        <a:cs typeface="Times New Roman"/>
                      </a:endParaRPr>
                    </a:p>
                    <a:p>
                      <a:pPr indent="179705" algn="ctr">
                        <a:lnSpc>
                          <a:spcPts val="1200"/>
                        </a:lnSpc>
                        <a:spcAft>
                          <a:spcPts val="0"/>
                        </a:spcAft>
                      </a:pPr>
                      <a:r>
                        <a:rPr lang="hr-HR" sz="1000" dirty="0">
                          <a:solidFill>
                            <a:srgbClr val="000000"/>
                          </a:solidFill>
                          <a:effectLst/>
                          <a:latin typeface="Arial-BoldMT"/>
                          <a:ea typeface="Calibri"/>
                          <a:cs typeface="Times New Roman"/>
                        </a:rPr>
                        <a:t> </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13.2. </a:t>
                      </a:r>
                      <a:endParaRPr lang="hr-HR" sz="1000" dirty="0">
                        <a:solidFill>
                          <a:srgbClr val="000000"/>
                        </a:solidFill>
                        <a:effectLst/>
                        <a:latin typeface="Arial-BoldMT"/>
                        <a:ea typeface="Cambria"/>
                        <a:cs typeface="Times New Roman"/>
                      </a:endParaRPr>
                    </a:p>
                    <a:p>
                      <a:pPr marL="0" indent="0" algn="ctr">
                        <a:lnSpc>
                          <a:spcPts val="1200"/>
                        </a:lnSpc>
                        <a:spcAft>
                          <a:spcPts val="0"/>
                        </a:spcAft>
                      </a:pPr>
                      <a:r>
                        <a:rPr lang="hr-HR" sz="750" dirty="0">
                          <a:solidFill>
                            <a:srgbClr val="000000"/>
                          </a:solidFill>
                          <a:effectLst/>
                          <a:latin typeface="ArialMT"/>
                          <a:ea typeface="Calibri"/>
                          <a:cs typeface="ArialMT"/>
                        </a:rPr>
                        <a:t>Izdatak - uplaćeni doprinos za mirovinsko osiguranje</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13.4. Osobni odbitak</a:t>
                      </a:r>
                      <a:endParaRPr lang="hr-HR" sz="1000" dirty="0">
                        <a:solidFill>
                          <a:srgbClr val="000000"/>
                        </a:solidFill>
                        <a:effectLst/>
                        <a:latin typeface="Arial-BoldMT"/>
                        <a:ea typeface="Cambria"/>
                        <a:cs typeface="Times New Roman"/>
                      </a:endParaRPr>
                    </a:p>
                    <a:p>
                      <a:pPr indent="179705" algn="ctr">
                        <a:lnSpc>
                          <a:spcPts val="1200"/>
                        </a:lnSpc>
                        <a:spcAft>
                          <a:spcPts val="0"/>
                        </a:spcAft>
                      </a:pPr>
                      <a:r>
                        <a:rPr lang="hr-HR" sz="1000" dirty="0">
                          <a:solidFill>
                            <a:srgbClr val="000000"/>
                          </a:solidFill>
                          <a:effectLst/>
                          <a:latin typeface="Arial-BoldMT"/>
                          <a:ea typeface="Calibri"/>
                          <a:cs typeface="Times New Roman"/>
                        </a:rPr>
                        <a:t> </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14.1. </a:t>
                      </a:r>
                      <a:endParaRPr lang="hr-HR" sz="1000" dirty="0">
                        <a:solidFill>
                          <a:srgbClr val="000000"/>
                        </a:solidFill>
                        <a:effectLst/>
                        <a:latin typeface="Arial-BoldMT"/>
                        <a:ea typeface="Cambria"/>
                        <a:cs typeface="Times New Roman"/>
                      </a:endParaRPr>
                    </a:p>
                    <a:p>
                      <a:pPr marL="0" indent="0" algn="ctr">
                        <a:lnSpc>
                          <a:spcPts val="1200"/>
                        </a:lnSpc>
                        <a:spcAft>
                          <a:spcPts val="0"/>
                        </a:spcAft>
                      </a:pPr>
                      <a:r>
                        <a:rPr lang="hr-HR" sz="750" dirty="0">
                          <a:solidFill>
                            <a:srgbClr val="000000"/>
                          </a:solidFill>
                          <a:effectLst/>
                          <a:latin typeface="ArialMT"/>
                          <a:ea typeface="Calibri"/>
                          <a:cs typeface="ArialMT"/>
                        </a:rPr>
                        <a:t>Iznos obračunanog poreza na dohodak</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15.1. Oznaka neoporezivog primitka</a:t>
                      </a:r>
                      <a:endParaRPr lang="hr-HR" sz="1000" dirty="0">
                        <a:solidFill>
                          <a:srgbClr val="000000"/>
                        </a:solidFill>
                        <a:effectLst/>
                        <a:latin typeface="Arial-BoldMT"/>
                        <a:ea typeface="Cambria"/>
                        <a:cs typeface="Times New Roman"/>
                      </a:endParaRPr>
                    </a:p>
                    <a:p>
                      <a:pPr indent="179705" algn="ctr">
                        <a:lnSpc>
                          <a:spcPts val="1200"/>
                        </a:lnSpc>
                        <a:spcAft>
                          <a:spcPts val="0"/>
                        </a:spcAft>
                      </a:pPr>
                      <a:r>
                        <a:rPr lang="hr-HR" sz="1000" dirty="0">
                          <a:solidFill>
                            <a:srgbClr val="000000"/>
                          </a:solidFill>
                          <a:effectLst/>
                          <a:latin typeface="Arial-BoldMT"/>
                          <a:ea typeface="Calibri"/>
                          <a:cs typeface="Times New Roman"/>
                        </a:rPr>
                        <a:t> </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16.1. Oznaka načina isplate</a:t>
                      </a:r>
                      <a:endParaRPr lang="hr-HR" sz="1000" dirty="0">
                        <a:solidFill>
                          <a:srgbClr val="000000"/>
                        </a:solidFill>
                        <a:effectLst/>
                        <a:latin typeface="Arial-BoldMT"/>
                        <a:ea typeface="Cambria"/>
                        <a:cs typeface="Times New Roman"/>
                      </a:endParaRPr>
                    </a:p>
                    <a:p>
                      <a:pPr indent="179705" algn="ctr">
                        <a:lnSpc>
                          <a:spcPts val="1200"/>
                        </a:lnSpc>
                        <a:spcAft>
                          <a:spcPts val="0"/>
                        </a:spcAft>
                      </a:pPr>
                      <a:r>
                        <a:rPr lang="hr-HR" sz="1000" dirty="0">
                          <a:solidFill>
                            <a:srgbClr val="000000"/>
                          </a:solidFill>
                          <a:effectLst/>
                          <a:latin typeface="Arial-BoldMT"/>
                          <a:ea typeface="Calibri"/>
                          <a:cs typeface="Times New Roman"/>
                        </a:rPr>
                        <a:t> </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17. Obračunani primitak od </a:t>
                      </a:r>
                      <a:r>
                        <a:rPr lang="hr-HR" sz="750" dirty="0" err="1">
                          <a:solidFill>
                            <a:srgbClr val="000000"/>
                          </a:solidFill>
                          <a:effectLst/>
                          <a:latin typeface="ArialMT"/>
                          <a:ea typeface="Calibri"/>
                          <a:cs typeface="ArialMT"/>
                        </a:rPr>
                        <a:t>nesam</a:t>
                      </a:r>
                      <a:r>
                        <a:rPr lang="hr-HR" sz="750" dirty="0">
                          <a:solidFill>
                            <a:srgbClr val="000000"/>
                          </a:solidFill>
                          <a:effectLst/>
                          <a:latin typeface="ArialMT"/>
                          <a:ea typeface="Calibri"/>
                          <a:cs typeface="ArialMT"/>
                        </a:rPr>
                        <a:t>. rada (plaća)</a:t>
                      </a:r>
                      <a:endParaRPr lang="hr-HR" sz="1000" dirty="0">
                        <a:solidFill>
                          <a:srgbClr val="000000"/>
                        </a:solidFill>
                        <a:effectLst/>
                        <a:latin typeface="Arial-BoldMT"/>
                        <a:ea typeface="Cambria"/>
                        <a:cs typeface="Times New Roman"/>
                      </a:endParaRPr>
                    </a:p>
                    <a:p>
                      <a:pPr indent="179705" algn="ctr">
                        <a:lnSpc>
                          <a:spcPts val="1200"/>
                        </a:lnSpc>
                        <a:spcAft>
                          <a:spcPts val="0"/>
                        </a:spcAft>
                      </a:pPr>
                      <a:r>
                        <a:rPr lang="hr-HR" sz="1000" dirty="0">
                          <a:solidFill>
                            <a:srgbClr val="000000"/>
                          </a:solidFill>
                          <a:effectLst/>
                          <a:latin typeface="Arial-BoldMT"/>
                          <a:ea typeface="Calibri"/>
                          <a:cs typeface="Times New Roman"/>
                        </a:rPr>
                        <a:t> </a:t>
                      </a:r>
                      <a:endParaRPr lang="hr-HR" sz="1000" dirty="0">
                        <a:solidFill>
                          <a:srgbClr val="000000"/>
                        </a:solidFill>
                        <a:effectLst/>
                        <a:latin typeface="Arial-BoldMT"/>
                        <a:ea typeface="Cambria"/>
                        <a:cs typeface="Times New Roman"/>
                      </a:endParaRPr>
                    </a:p>
                  </a:txBody>
                  <a:tcPr marL="24130" marR="24130" marT="37465" marB="37465"/>
                </a:tc>
                <a:extLst>
                  <a:ext uri="{0D108BD9-81ED-4DB2-BD59-A6C34878D82A}">
                    <a16:rowId xmlns:a16="http://schemas.microsoft.com/office/drawing/2014/main" val="10000"/>
                  </a:ext>
                </a:extLst>
              </a:tr>
              <a:tr h="777687">
                <a:tc>
                  <a:txBody>
                    <a:bodyPr/>
                    <a:lstStyle/>
                    <a:p>
                      <a:endParaRPr lang="hr-HR" dirty="0"/>
                    </a:p>
                  </a:txBody>
                  <a:tcPr>
                    <a:lnT w="12700" cap="flat" cmpd="sng" algn="ctr">
                      <a:noFill/>
                      <a:prstDash val="solid"/>
                      <a:round/>
                      <a:headEnd type="none" w="med" len="med"/>
                      <a:tailEnd type="none" w="med" len="med"/>
                    </a:lnT>
                  </a:tcPr>
                </a:tc>
                <a:tc>
                  <a:txBody>
                    <a:bodyPr/>
                    <a:lstStyle/>
                    <a:p>
                      <a:pPr algn="ctr"/>
                      <a:r>
                        <a:rPr lang="hr-HR" sz="800" kern="1200" dirty="0">
                          <a:solidFill>
                            <a:schemeClr val="tx1"/>
                          </a:solidFill>
                          <a:effectLst/>
                          <a:latin typeface="+mn-lt"/>
                          <a:ea typeface="+mn-ea"/>
                          <a:cs typeface="+mn-cs"/>
                        </a:rPr>
                        <a:t>3. </a:t>
                      </a:r>
                    </a:p>
                    <a:p>
                      <a:pPr algn="ctr"/>
                      <a:r>
                        <a:rPr lang="en-US" sz="800" kern="1200" dirty="0" err="1">
                          <a:solidFill>
                            <a:schemeClr val="tx1"/>
                          </a:solidFill>
                          <a:effectLst/>
                          <a:latin typeface="+mn-lt"/>
                          <a:ea typeface="+mn-ea"/>
                          <a:cs typeface="+mn-cs"/>
                        </a:rPr>
                        <a:t>Šifra</a:t>
                      </a:r>
                      <a:r>
                        <a:rPr lang="en-US" sz="800" kern="1200" dirty="0">
                          <a:solidFill>
                            <a:schemeClr val="tx1"/>
                          </a:solidFill>
                          <a:effectLst/>
                          <a:latin typeface="+mn-lt"/>
                          <a:ea typeface="+mn-ea"/>
                          <a:cs typeface="+mn-cs"/>
                        </a:rPr>
                        <a:t> </a:t>
                      </a:r>
                      <a:r>
                        <a:rPr lang="en-US" sz="800" kern="1200" dirty="0" err="1">
                          <a:solidFill>
                            <a:schemeClr val="tx1"/>
                          </a:solidFill>
                          <a:effectLst/>
                          <a:latin typeface="+mn-lt"/>
                          <a:ea typeface="+mn-ea"/>
                          <a:cs typeface="+mn-cs"/>
                        </a:rPr>
                        <a:t>općine</a:t>
                      </a:r>
                      <a:r>
                        <a:rPr lang="en-US" sz="800" kern="1200" dirty="0">
                          <a:solidFill>
                            <a:schemeClr val="tx1"/>
                          </a:solidFill>
                          <a:effectLst/>
                          <a:latin typeface="+mn-lt"/>
                          <a:ea typeface="+mn-ea"/>
                          <a:cs typeface="+mn-cs"/>
                        </a:rPr>
                        <a:t>/</a:t>
                      </a:r>
                      <a:r>
                        <a:rPr lang="en-US" sz="800" kern="1200" dirty="0" err="1">
                          <a:solidFill>
                            <a:schemeClr val="tx1"/>
                          </a:solidFill>
                          <a:effectLst/>
                          <a:latin typeface="+mn-lt"/>
                          <a:ea typeface="+mn-ea"/>
                          <a:cs typeface="+mn-cs"/>
                        </a:rPr>
                        <a:t>grada</a:t>
                      </a:r>
                      <a:r>
                        <a:rPr lang="en-US" sz="800" kern="1200" dirty="0">
                          <a:solidFill>
                            <a:schemeClr val="tx1"/>
                          </a:solidFill>
                          <a:effectLst/>
                          <a:latin typeface="+mn-lt"/>
                          <a:ea typeface="+mn-ea"/>
                          <a:cs typeface="+mn-cs"/>
                        </a:rPr>
                        <a:t> </a:t>
                      </a:r>
                      <a:r>
                        <a:rPr lang="en-US" sz="800" kern="1200" dirty="0" err="1">
                          <a:solidFill>
                            <a:schemeClr val="tx1"/>
                          </a:solidFill>
                          <a:effectLst/>
                          <a:latin typeface="+mn-lt"/>
                          <a:ea typeface="+mn-ea"/>
                          <a:cs typeface="+mn-cs"/>
                        </a:rPr>
                        <a:t>rada</a:t>
                      </a:r>
                      <a:endParaRPr lang="hr-HR" sz="800" dirty="0"/>
                    </a:p>
                  </a:txBody>
                  <a:tcPr/>
                </a:tc>
                <a:tc>
                  <a:txBody>
                    <a:bodyPr/>
                    <a:lstStyle/>
                    <a:p>
                      <a:pPr algn="ctr"/>
                      <a:r>
                        <a:rPr lang="hr-HR" sz="800" kern="1200" dirty="0">
                          <a:solidFill>
                            <a:schemeClr val="tx1"/>
                          </a:solidFill>
                          <a:effectLst/>
                          <a:latin typeface="+mn-lt"/>
                          <a:ea typeface="+mn-ea"/>
                          <a:cs typeface="+mn-cs"/>
                        </a:rPr>
                        <a:t>5. </a:t>
                      </a:r>
                    </a:p>
                    <a:p>
                      <a:pPr algn="ctr"/>
                      <a:r>
                        <a:rPr lang="en-US" sz="800" kern="1200" dirty="0" err="1">
                          <a:solidFill>
                            <a:schemeClr val="tx1"/>
                          </a:solidFill>
                          <a:effectLst/>
                          <a:latin typeface="+mn-lt"/>
                          <a:ea typeface="+mn-ea"/>
                          <a:cs typeface="+mn-cs"/>
                        </a:rPr>
                        <a:t>Ime</a:t>
                      </a:r>
                      <a:r>
                        <a:rPr lang="en-US" sz="800" kern="1200" dirty="0">
                          <a:solidFill>
                            <a:schemeClr val="tx1"/>
                          </a:solidFill>
                          <a:effectLst/>
                          <a:latin typeface="+mn-lt"/>
                          <a:ea typeface="+mn-ea"/>
                          <a:cs typeface="+mn-cs"/>
                        </a:rPr>
                        <a:t> </a:t>
                      </a:r>
                      <a:r>
                        <a:rPr lang="en-US" sz="800" kern="1200" dirty="0" err="1">
                          <a:solidFill>
                            <a:schemeClr val="tx1"/>
                          </a:solidFill>
                          <a:effectLst/>
                          <a:latin typeface="+mn-lt"/>
                          <a:ea typeface="+mn-ea"/>
                          <a:cs typeface="+mn-cs"/>
                        </a:rPr>
                        <a:t>i</a:t>
                      </a:r>
                      <a:r>
                        <a:rPr lang="en-US" sz="800" kern="1200" dirty="0">
                          <a:solidFill>
                            <a:schemeClr val="tx1"/>
                          </a:solidFill>
                          <a:effectLst/>
                          <a:latin typeface="+mn-lt"/>
                          <a:ea typeface="+mn-ea"/>
                          <a:cs typeface="+mn-cs"/>
                        </a:rPr>
                        <a:t> </a:t>
                      </a:r>
                      <a:r>
                        <a:rPr lang="en-US" sz="800" kern="1200" dirty="0" err="1">
                          <a:solidFill>
                            <a:schemeClr val="tx1"/>
                          </a:solidFill>
                          <a:effectLst/>
                          <a:latin typeface="+mn-lt"/>
                          <a:ea typeface="+mn-ea"/>
                          <a:cs typeface="+mn-cs"/>
                        </a:rPr>
                        <a:t>prezime</a:t>
                      </a:r>
                      <a:r>
                        <a:rPr lang="en-US" sz="800" kern="1200" dirty="0">
                          <a:solidFill>
                            <a:schemeClr val="tx1"/>
                          </a:solidFill>
                          <a:effectLst/>
                          <a:latin typeface="+mn-lt"/>
                          <a:ea typeface="+mn-ea"/>
                          <a:cs typeface="+mn-cs"/>
                        </a:rPr>
                        <a:t> </a:t>
                      </a:r>
                      <a:r>
                        <a:rPr lang="en-US" sz="800" kern="1200" dirty="0" err="1">
                          <a:solidFill>
                            <a:schemeClr val="tx1"/>
                          </a:solidFill>
                          <a:effectLst/>
                          <a:latin typeface="+mn-lt"/>
                          <a:ea typeface="+mn-ea"/>
                          <a:cs typeface="+mn-cs"/>
                        </a:rPr>
                        <a:t>stjecatelja</a:t>
                      </a:r>
                      <a:endParaRPr lang="hr-HR" sz="800" dirty="0"/>
                    </a:p>
                  </a:txBody>
                  <a:tcPr/>
                </a:tc>
                <a:tc>
                  <a:txBody>
                    <a:bodyPr/>
                    <a:lstStyle/>
                    <a:p>
                      <a:pPr algn="ctr"/>
                      <a:r>
                        <a:rPr lang="hr-HR" sz="800" kern="1200" dirty="0">
                          <a:solidFill>
                            <a:schemeClr val="tx1"/>
                          </a:solidFill>
                          <a:effectLst/>
                          <a:latin typeface="+mn-lt"/>
                          <a:ea typeface="+mn-ea"/>
                          <a:cs typeface="+mn-cs"/>
                        </a:rPr>
                        <a:t>6.2. Oznaka primitka/</a:t>
                      </a:r>
                    </a:p>
                    <a:p>
                      <a:pPr algn="ctr"/>
                      <a:r>
                        <a:rPr lang="hr-HR" sz="800" kern="1200" dirty="0">
                          <a:solidFill>
                            <a:schemeClr val="tx1"/>
                          </a:solidFill>
                          <a:effectLst/>
                          <a:latin typeface="+mn-lt"/>
                          <a:ea typeface="+mn-ea"/>
                          <a:cs typeface="+mn-cs"/>
                        </a:rPr>
                        <a:t>obveze doprinosa</a:t>
                      </a:r>
                    </a:p>
                    <a:p>
                      <a:pPr algn="ctr"/>
                      <a:endParaRPr lang="hr-HR" dirty="0"/>
                    </a:p>
                  </a:txBody>
                  <a:tcPr/>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7.2. Obveza doprinosa za poticanje zapošljavanja osoba s invaliditet</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9. Oznaka radnog vremena</a:t>
                      </a:r>
                      <a:endParaRPr lang="hr-HR" sz="1000" dirty="0">
                        <a:solidFill>
                          <a:srgbClr val="000000"/>
                        </a:solidFill>
                        <a:effectLst/>
                        <a:latin typeface="Arial-BoldMT"/>
                        <a:ea typeface="Cambria"/>
                        <a:cs typeface="Times New Roman"/>
                      </a:endParaRPr>
                    </a:p>
                    <a:p>
                      <a:pPr indent="179705" algn="ctr">
                        <a:lnSpc>
                          <a:spcPts val="1200"/>
                        </a:lnSpc>
                        <a:spcAft>
                          <a:spcPts val="0"/>
                        </a:spcAft>
                      </a:pPr>
                      <a:r>
                        <a:rPr lang="hr-HR" sz="1000" dirty="0">
                          <a:solidFill>
                            <a:srgbClr val="000000"/>
                          </a:solidFill>
                          <a:effectLst/>
                          <a:latin typeface="Arial-BoldMT"/>
                          <a:ea typeface="Calibri"/>
                          <a:cs typeface="Times New Roman"/>
                        </a:rPr>
                        <a:t> </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10.1. </a:t>
                      </a:r>
                      <a:endParaRPr lang="hr-HR" sz="1000" dirty="0">
                        <a:solidFill>
                          <a:srgbClr val="000000"/>
                        </a:solidFill>
                        <a:effectLst/>
                        <a:latin typeface="Arial-BoldMT"/>
                        <a:ea typeface="Cambria"/>
                        <a:cs typeface="Times New Roman"/>
                      </a:endParaRPr>
                    </a:p>
                    <a:p>
                      <a:pPr marL="0" indent="0" algn="ctr">
                        <a:lnSpc>
                          <a:spcPts val="1200"/>
                        </a:lnSpc>
                        <a:spcAft>
                          <a:spcPts val="0"/>
                        </a:spcAft>
                      </a:pPr>
                      <a:r>
                        <a:rPr lang="hr-HR" sz="750" dirty="0" err="1">
                          <a:solidFill>
                            <a:srgbClr val="000000"/>
                          </a:solidFill>
                          <a:effectLst/>
                          <a:latin typeface="ArialMT"/>
                          <a:ea typeface="Calibri"/>
                          <a:cs typeface="ArialMT"/>
                        </a:rPr>
                        <a:t>Razdobljobračuna</a:t>
                      </a:r>
                      <a:r>
                        <a:rPr lang="hr-HR" sz="750" dirty="0">
                          <a:solidFill>
                            <a:srgbClr val="000000"/>
                          </a:solidFill>
                          <a:effectLst/>
                          <a:latin typeface="ArialMT"/>
                          <a:ea typeface="Calibri"/>
                          <a:cs typeface="ArialMT"/>
                        </a:rPr>
                        <a:t>                                                                                            od</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10.2. </a:t>
                      </a:r>
                      <a:endParaRPr lang="hr-HR" sz="1000" dirty="0">
                        <a:solidFill>
                          <a:srgbClr val="000000"/>
                        </a:solidFill>
                        <a:effectLst/>
                        <a:latin typeface="Arial-BoldMT"/>
                        <a:ea typeface="Cambria"/>
                        <a:cs typeface="Times New Roman"/>
                      </a:endParaRPr>
                    </a:p>
                    <a:p>
                      <a:pPr marL="0" indent="0" algn="ctr">
                        <a:lnSpc>
                          <a:spcPts val="1200"/>
                        </a:lnSpc>
                        <a:spcAft>
                          <a:spcPts val="0"/>
                        </a:spcAft>
                      </a:pPr>
                      <a:r>
                        <a:rPr lang="hr-HR" sz="750" dirty="0" err="1">
                          <a:solidFill>
                            <a:srgbClr val="000000"/>
                          </a:solidFill>
                          <a:effectLst/>
                          <a:latin typeface="ArialMT"/>
                          <a:ea typeface="Calibri"/>
                          <a:cs typeface="ArialMT"/>
                        </a:rPr>
                        <a:t>Razdobljobračuna</a:t>
                      </a:r>
                      <a:r>
                        <a:rPr lang="hr-HR" sz="750" dirty="0">
                          <a:solidFill>
                            <a:srgbClr val="000000"/>
                          </a:solidFill>
                          <a:effectLst/>
                          <a:latin typeface="ArialMT"/>
                          <a:ea typeface="Calibri"/>
                          <a:cs typeface="ArialMT"/>
                        </a:rPr>
                        <a:t>                                            do</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12. Osnovica za obračun doprinosa</a:t>
                      </a:r>
                      <a:endParaRPr lang="hr-HR" sz="1000" dirty="0">
                        <a:solidFill>
                          <a:srgbClr val="000000"/>
                        </a:solidFill>
                        <a:effectLst/>
                        <a:latin typeface="Arial-BoldMT"/>
                        <a:ea typeface="Cambria"/>
                        <a:cs typeface="Times New Roman"/>
                      </a:endParaRPr>
                    </a:p>
                    <a:p>
                      <a:pPr indent="179705" algn="ctr">
                        <a:lnSpc>
                          <a:spcPts val="1200"/>
                        </a:lnSpc>
                        <a:spcAft>
                          <a:spcPts val="0"/>
                        </a:spcAft>
                      </a:pPr>
                      <a:r>
                        <a:rPr lang="hr-HR" sz="1000" dirty="0">
                          <a:solidFill>
                            <a:srgbClr val="000000"/>
                          </a:solidFill>
                          <a:effectLst/>
                          <a:latin typeface="Arial-BoldMT"/>
                          <a:ea typeface="Calibri"/>
                          <a:cs typeface="Times New Roman"/>
                        </a:rPr>
                        <a:t> </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12.2. Doprinos za mirovinsko osiguranje - II STUP</a:t>
                      </a:r>
                      <a:endParaRPr lang="hr-HR" sz="1000" dirty="0">
                        <a:solidFill>
                          <a:srgbClr val="000000"/>
                        </a:solidFill>
                        <a:effectLst/>
                        <a:latin typeface="Arial-BoldMT"/>
                        <a:ea typeface="Cambria"/>
                        <a:cs typeface="Times New Roman"/>
                      </a:endParaRPr>
                    </a:p>
                    <a:p>
                      <a:pPr indent="179705" algn="ctr">
                        <a:lnSpc>
                          <a:spcPts val="1200"/>
                        </a:lnSpc>
                        <a:spcAft>
                          <a:spcPts val="0"/>
                        </a:spcAft>
                      </a:pPr>
                      <a:r>
                        <a:rPr lang="hr-HR" sz="1000" dirty="0">
                          <a:solidFill>
                            <a:srgbClr val="000000"/>
                          </a:solidFill>
                          <a:effectLst/>
                          <a:latin typeface="Arial-BoldMT"/>
                          <a:ea typeface="Calibri"/>
                          <a:cs typeface="Times New Roman"/>
                        </a:rPr>
                        <a:t> </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12.4. Doprinos za zaštitu zdravlja na radu</a:t>
                      </a:r>
                      <a:endParaRPr lang="hr-HR" sz="1000" dirty="0">
                        <a:solidFill>
                          <a:srgbClr val="000000"/>
                        </a:solidFill>
                        <a:effectLst/>
                        <a:latin typeface="Arial-BoldMT"/>
                        <a:ea typeface="Cambria"/>
                        <a:cs typeface="Times New Roman"/>
                      </a:endParaRPr>
                    </a:p>
                    <a:p>
                      <a:pPr indent="179705" algn="ctr">
                        <a:lnSpc>
                          <a:spcPts val="1200"/>
                        </a:lnSpc>
                        <a:spcAft>
                          <a:spcPts val="0"/>
                        </a:spcAft>
                      </a:pPr>
                      <a:r>
                        <a:rPr lang="hr-HR" sz="1000" dirty="0">
                          <a:solidFill>
                            <a:srgbClr val="000000"/>
                          </a:solidFill>
                          <a:effectLst/>
                          <a:latin typeface="Arial-BoldMT"/>
                          <a:ea typeface="Calibri"/>
                          <a:cs typeface="Times New Roman"/>
                        </a:rPr>
                        <a:t> </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12.6. </a:t>
                      </a:r>
                      <a:endParaRPr lang="hr-HR" sz="1000" dirty="0">
                        <a:solidFill>
                          <a:srgbClr val="000000"/>
                        </a:solidFill>
                        <a:effectLst/>
                        <a:latin typeface="Arial-BoldMT"/>
                        <a:ea typeface="Cambria"/>
                        <a:cs typeface="Times New Roman"/>
                      </a:endParaRPr>
                    </a:p>
                    <a:p>
                      <a:pPr marL="0" indent="0" algn="ctr">
                        <a:lnSpc>
                          <a:spcPts val="1200"/>
                        </a:lnSpc>
                        <a:spcAft>
                          <a:spcPts val="0"/>
                        </a:spcAft>
                      </a:pPr>
                      <a:r>
                        <a:rPr lang="hr-HR" sz="750" dirty="0">
                          <a:solidFill>
                            <a:srgbClr val="000000"/>
                          </a:solidFill>
                          <a:effectLst/>
                          <a:latin typeface="ArialMT"/>
                          <a:ea typeface="Calibri"/>
                          <a:cs typeface="ArialMT"/>
                        </a:rPr>
                        <a:t>Dodatni doprinos za  za staž  s </a:t>
                      </a:r>
                      <a:r>
                        <a:rPr lang="hr-HR" sz="750" dirty="0" err="1">
                          <a:solidFill>
                            <a:srgbClr val="000000"/>
                          </a:solidFill>
                          <a:effectLst/>
                          <a:latin typeface="ArialMT"/>
                          <a:ea typeface="Calibri"/>
                          <a:cs typeface="ArialMT"/>
                        </a:rPr>
                        <a:t>poveć</a:t>
                      </a:r>
                      <a:r>
                        <a:rPr lang="hr-HR" sz="750" dirty="0">
                          <a:solidFill>
                            <a:srgbClr val="000000"/>
                          </a:solidFill>
                          <a:effectLst/>
                          <a:latin typeface="ArialMT"/>
                          <a:ea typeface="Calibri"/>
                          <a:cs typeface="ArialMT"/>
                        </a:rPr>
                        <a:t>. tra.</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12.8</a:t>
                      </a:r>
                      <a:endParaRPr lang="hr-HR" sz="1000" dirty="0">
                        <a:solidFill>
                          <a:srgbClr val="000000"/>
                        </a:solidFill>
                        <a:effectLst/>
                        <a:latin typeface="Arial-BoldMT"/>
                        <a:ea typeface="Cambria"/>
                        <a:cs typeface="Times New Roman"/>
                      </a:endParaRPr>
                    </a:p>
                    <a:p>
                      <a:pPr marL="0" indent="0" algn="ctr">
                        <a:lnSpc>
                          <a:spcPts val="1200"/>
                        </a:lnSpc>
                        <a:spcAft>
                          <a:spcPts val="0"/>
                        </a:spcAft>
                      </a:pPr>
                      <a:r>
                        <a:rPr lang="hr-HR" sz="750" dirty="0">
                          <a:solidFill>
                            <a:srgbClr val="000000"/>
                          </a:solidFill>
                          <a:effectLst/>
                          <a:latin typeface="ArialMT"/>
                          <a:ea typeface="Calibri"/>
                          <a:cs typeface="ArialMT"/>
                        </a:rPr>
                        <a:t>Poseban doprinos za </a:t>
                      </a:r>
                      <a:r>
                        <a:rPr lang="hr-HR" sz="750" dirty="0" err="1">
                          <a:solidFill>
                            <a:srgbClr val="000000"/>
                          </a:solidFill>
                          <a:effectLst/>
                          <a:latin typeface="ArialMT"/>
                          <a:ea typeface="Calibri"/>
                          <a:cs typeface="ArialMT"/>
                        </a:rPr>
                        <a:t>korištenj</a:t>
                      </a:r>
                      <a:r>
                        <a:rPr lang="hr-HR" sz="750" dirty="0">
                          <a:solidFill>
                            <a:srgbClr val="000000"/>
                          </a:solidFill>
                          <a:effectLst/>
                          <a:latin typeface="ArialMT"/>
                          <a:ea typeface="Calibri"/>
                          <a:cs typeface="ArialMT"/>
                        </a:rPr>
                        <a:t> </a:t>
                      </a:r>
                      <a:r>
                        <a:rPr lang="hr-HR" sz="750" dirty="0" err="1">
                          <a:solidFill>
                            <a:srgbClr val="000000"/>
                          </a:solidFill>
                          <a:effectLst/>
                          <a:latin typeface="ArialMT"/>
                          <a:ea typeface="Calibri"/>
                          <a:cs typeface="ArialMT"/>
                        </a:rPr>
                        <a:t>zdrtvene</a:t>
                      </a:r>
                      <a:r>
                        <a:rPr lang="hr-HR" sz="750" dirty="0">
                          <a:solidFill>
                            <a:srgbClr val="000000"/>
                          </a:solidFill>
                          <a:effectLst/>
                          <a:latin typeface="ArialMT"/>
                          <a:ea typeface="Calibri"/>
                          <a:cs typeface="ArialMT"/>
                        </a:rPr>
                        <a:t> zaštite u </a:t>
                      </a:r>
                      <a:r>
                        <a:rPr lang="hr-HR" sz="750" dirty="0" err="1">
                          <a:solidFill>
                            <a:srgbClr val="000000"/>
                          </a:solidFill>
                          <a:effectLst/>
                          <a:latin typeface="ArialMT"/>
                          <a:ea typeface="Calibri"/>
                          <a:cs typeface="ArialMT"/>
                        </a:rPr>
                        <a:t>inozem</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13.1. </a:t>
                      </a:r>
                      <a:endParaRPr lang="hr-HR" sz="1000" dirty="0">
                        <a:solidFill>
                          <a:srgbClr val="000000"/>
                        </a:solidFill>
                        <a:effectLst/>
                        <a:latin typeface="Arial-BoldMT"/>
                        <a:ea typeface="Cambria"/>
                        <a:cs typeface="Times New Roman"/>
                      </a:endParaRPr>
                    </a:p>
                    <a:p>
                      <a:pPr marL="0" indent="0" algn="ctr">
                        <a:lnSpc>
                          <a:spcPts val="1200"/>
                        </a:lnSpc>
                        <a:spcAft>
                          <a:spcPts val="0"/>
                        </a:spcAft>
                      </a:pPr>
                      <a:r>
                        <a:rPr lang="hr-HR" sz="750" dirty="0">
                          <a:solidFill>
                            <a:srgbClr val="000000"/>
                          </a:solidFill>
                          <a:effectLst/>
                          <a:latin typeface="ArialMT"/>
                          <a:ea typeface="Calibri"/>
                          <a:cs typeface="ArialMT"/>
                        </a:rPr>
                        <a:t>Izdatak </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13.3. Dohodak</a:t>
                      </a:r>
                      <a:endParaRPr lang="hr-HR" sz="1000" dirty="0">
                        <a:solidFill>
                          <a:srgbClr val="000000"/>
                        </a:solidFill>
                        <a:effectLst/>
                        <a:latin typeface="Arial-BoldMT"/>
                        <a:ea typeface="Cambria"/>
                        <a:cs typeface="Times New Roman"/>
                      </a:endParaRPr>
                    </a:p>
                    <a:p>
                      <a:pPr indent="179705" algn="ctr">
                        <a:lnSpc>
                          <a:spcPts val="1200"/>
                        </a:lnSpc>
                        <a:spcAft>
                          <a:spcPts val="0"/>
                        </a:spcAft>
                      </a:pPr>
                      <a:r>
                        <a:rPr lang="hr-HR" sz="1000" dirty="0">
                          <a:solidFill>
                            <a:srgbClr val="000000"/>
                          </a:solidFill>
                          <a:effectLst/>
                          <a:latin typeface="Arial-BoldMT"/>
                          <a:ea typeface="Calibri"/>
                          <a:cs typeface="Times New Roman"/>
                        </a:rPr>
                        <a:t> </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13.5. Porezna osnovica</a:t>
                      </a:r>
                      <a:endParaRPr lang="hr-HR" sz="1000" dirty="0">
                        <a:solidFill>
                          <a:srgbClr val="000000"/>
                        </a:solidFill>
                        <a:effectLst/>
                        <a:latin typeface="Arial-BoldMT"/>
                        <a:ea typeface="Cambria"/>
                        <a:cs typeface="Times New Roman"/>
                      </a:endParaRPr>
                    </a:p>
                    <a:p>
                      <a:pPr indent="179705" algn="ctr">
                        <a:lnSpc>
                          <a:spcPts val="1200"/>
                        </a:lnSpc>
                        <a:spcAft>
                          <a:spcPts val="0"/>
                        </a:spcAft>
                      </a:pPr>
                      <a:r>
                        <a:rPr lang="hr-HR" sz="1000" dirty="0">
                          <a:solidFill>
                            <a:srgbClr val="000000"/>
                          </a:solidFill>
                          <a:effectLst/>
                          <a:latin typeface="Arial-BoldMT"/>
                          <a:ea typeface="Calibri"/>
                          <a:cs typeface="Times New Roman"/>
                        </a:rPr>
                        <a:t> </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14.2. </a:t>
                      </a:r>
                      <a:endParaRPr lang="hr-HR" sz="1000" dirty="0">
                        <a:solidFill>
                          <a:srgbClr val="000000"/>
                        </a:solidFill>
                        <a:effectLst/>
                        <a:latin typeface="Arial-BoldMT"/>
                        <a:ea typeface="Cambria"/>
                        <a:cs typeface="Times New Roman"/>
                      </a:endParaRPr>
                    </a:p>
                    <a:p>
                      <a:pPr marL="0" indent="0" algn="ctr">
                        <a:lnSpc>
                          <a:spcPts val="1200"/>
                        </a:lnSpc>
                        <a:spcAft>
                          <a:spcPts val="0"/>
                        </a:spcAft>
                      </a:pPr>
                      <a:r>
                        <a:rPr lang="hr-HR" sz="750" dirty="0">
                          <a:solidFill>
                            <a:srgbClr val="000000"/>
                          </a:solidFill>
                          <a:effectLst/>
                          <a:latin typeface="ArialMT"/>
                          <a:ea typeface="Calibri"/>
                          <a:cs typeface="ArialMT"/>
                        </a:rPr>
                        <a:t>Iznos obračunanog prireza porezu na dohodak</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15.2. Iznos neoporezivog primitka</a:t>
                      </a:r>
                      <a:endParaRPr lang="hr-HR" sz="1000" dirty="0">
                        <a:solidFill>
                          <a:srgbClr val="000000"/>
                        </a:solidFill>
                        <a:effectLst/>
                        <a:latin typeface="Arial-BoldMT"/>
                        <a:ea typeface="Cambria"/>
                        <a:cs typeface="Times New Roman"/>
                      </a:endParaRPr>
                    </a:p>
                  </a:txBody>
                  <a:tcPr marL="24130" marR="24130" marT="37465" marB="37465"/>
                </a:tc>
                <a:tc>
                  <a:txBody>
                    <a:bodyPr/>
                    <a:lstStyle/>
                    <a:p>
                      <a:pPr marL="0" indent="0" algn="ctr">
                        <a:lnSpc>
                          <a:spcPts val="1200"/>
                        </a:lnSpc>
                        <a:spcAft>
                          <a:spcPts val="0"/>
                        </a:spcAft>
                      </a:pPr>
                      <a:r>
                        <a:rPr lang="hr-HR" sz="750" dirty="0">
                          <a:solidFill>
                            <a:srgbClr val="000000"/>
                          </a:solidFill>
                          <a:effectLst/>
                          <a:latin typeface="ArialMT"/>
                          <a:ea typeface="Calibri"/>
                          <a:cs typeface="ArialMT"/>
                        </a:rPr>
                        <a:t>16.2. </a:t>
                      </a:r>
                      <a:endParaRPr lang="hr-HR" sz="1000" dirty="0">
                        <a:solidFill>
                          <a:srgbClr val="000000"/>
                        </a:solidFill>
                        <a:effectLst/>
                        <a:latin typeface="Arial-BoldMT"/>
                        <a:ea typeface="Cambria"/>
                        <a:cs typeface="Times New Roman"/>
                      </a:endParaRPr>
                    </a:p>
                    <a:p>
                      <a:pPr marL="0" indent="0" algn="ctr">
                        <a:lnSpc>
                          <a:spcPts val="1200"/>
                        </a:lnSpc>
                        <a:spcAft>
                          <a:spcPts val="0"/>
                        </a:spcAft>
                      </a:pPr>
                      <a:r>
                        <a:rPr lang="hr-HR" sz="750" dirty="0">
                          <a:solidFill>
                            <a:srgbClr val="000000"/>
                          </a:solidFill>
                          <a:effectLst/>
                          <a:latin typeface="ArialMT"/>
                          <a:ea typeface="Calibri"/>
                          <a:cs typeface="ArialMT"/>
                        </a:rPr>
                        <a:t>Iznos za isplatu</a:t>
                      </a:r>
                      <a:endParaRPr lang="hr-HR" sz="1000" dirty="0">
                        <a:solidFill>
                          <a:srgbClr val="000000"/>
                        </a:solidFill>
                        <a:effectLst/>
                        <a:latin typeface="Arial-BoldMT"/>
                        <a:ea typeface="Cambria"/>
                        <a:cs typeface="Times New Roman"/>
                      </a:endParaRPr>
                    </a:p>
                  </a:txBody>
                  <a:tcPr marL="24130" marR="24130" marT="37465" marB="37465"/>
                </a:tc>
                <a:tc>
                  <a:txBody>
                    <a:bodyPr/>
                    <a:lstStyle/>
                    <a:p>
                      <a:pPr algn="ctr" fontAlgn="auto">
                        <a:lnSpc>
                          <a:spcPct val="120000"/>
                        </a:lnSpc>
                        <a:spcAft>
                          <a:spcPts val="0"/>
                        </a:spcAft>
                      </a:pPr>
                      <a:r>
                        <a:rPr lang="en-US" sz="1200" dirty="0">
                          <a:solidFill>
                            <a:srgbClr val="000000"/>
                          </a:solidFill>
                          <a:effectLst/>
                          <a:latin typeface="Arial-BoldMT"/>
                          <a:ea typeface="Calibri"/>
                          <a:cs typeface="Times New Roman"/>
                        </a:rPr>
                        <a:t> </a:t>
                      </a:r>
                      <a:endParaRPr lang="hr-HR" sz="1200" dirty="0">
                        <a:solidFill>
                          <a:srgbClr val="000000"/>
                        </a:solidFill>
                        <a:effectLst/>
                        <a:latin typeface="Arial-BoldMT"/>
                        <a:ea typeface="Cambria"/>
                        <a:cs typeface="Times New Roman"/>
                      </a:endParaRPr>
                    </a:p>
                  </a:txBody>
                  <a:tcPr marL="24130" marR="24130" marT="37465" marB="37465"/>
                </a:tc>
                <a:extLst>
                  <a:ext uri="{0D108BD9-81ED-4DB2-BD59-A6C34878D82A}">
                    <a16:rowId xmlns:a16="http://schemas.microsoft.com/office/drawing/2014/main" val="10001"/>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730749430"/>
              </p:ext>
            </p:extLst>
          </p:nvPr>
        </p:nvGraphicFramePr>
        <p:xfrm>
          <a:off x="35495" y="4382342"/>
          <a:ext cx="9108504" cy="1675741"/>
        </p:xfrm>
        <a:graphic>
          <a:graphicData uri="http://schemas.openxmlformats.org/drawingml/2006/table">
            <a:tbl>
              <a:tblPr firstRow="1" bandRow="1">
                <a:tableStyleId>{5940675A-B579-460E-94D1-54222C63F5DA}</a:tableStyleId>
              </a:tblPr>
              <a:tblGrid>
                <a:gridCol w="216410">
                  <a:extLst>
                    <a:ext uri="{9D8B030D-6E8A-4147-A177-3AD203B41FA5}">
                      <a16:colId xmlns:a16="http://schemas.microsoft.com/office/drawing/2014/main" val="20000"/>
                    </a:ext>
                  </a:extLst>
                </a:gridCol>
                <a:gridCol w="524235">
                  <a:extLst>
                    <a:ext uri="{9D8B030D-6E8A-4147-A177-3AD203B41FA5}">
                      <a16:colId xmlns:a16="http://schemas.microsoft.com/office/drawing/2014/main" val="20001"/>
                    </a:ext>
                  </a:extLst>
                </a:gridCol>
                <a:gridCol w="699516">
                  <a:extLst>
                    <a:ext uri="{9D8B030D-6E8A-4147-A177-3AD203B41FA5}">
                      <a16:colId xmlns:a16="http://schemas.microsoft.com/office/drawing/2014/main" val="20002"/>
                    </a:ext>
                  </a:extLst>
                </a:gridCol>
                <a:gridCol w="504056">
                  <a:extLst>
                    <a:ext uri="{9D8B030D-6E8A-4147-A177-3AD203B41FA5}">
                      <a16:colId xmlns:a16="http://schemas.microsoft.com/office/drawing/2014/main" val="20003"/>
                    </a:ext>
                  </a:extLst>
                </a:gridCol>
                <a:gridCol w="576064">
                  <a:extLst>
                    <a:ext uri="{9D8B030D-6E8A-4147-A177-3AD203B41FA5}">
                      <a16:colId xmlns:a16="http://schemas.microsoft.com/office/drawing/2014/main" val="20004"/>
                    </a:ext>
                  </a:extLst>
                </a:gridCol>
                <a:gridCol w="432048">
                  <a:extLst>
                    <a:ext uri="{9D8B030D-6E8A-4147-A177-3AD203B41FA5}">
                      <a16:colId xmlns:a16="http://schemas.microsoft.com/office/drawing/2014/main" val="20005"/>
                    </a:ext>
                  </a:extLst>
                </a:gridCol>
                <a:gridCol w="529512">
                  <a:extLst>
                    <a:ext uri="{9D8B030D-6E8A-4147-A177-3AD203B41FA5}">
                      <a16:colId xmlns:a16="http://schemas.microsoft.com/office/drawing/2014/main" val="20006"/>
                    </a:ext>
                  </a:extLst>
                </a:gridCol>
                <a:gridCol w="449612">
                  <a:extLst>
                    <a:ext uri="{9D8B030D-6E8A-4147-A177-3AD203B41FA5}">
                      <a16:colId xmlns:a16="http://schemas.microsoft.com/office/drawing/2014/main" val="20007"/>
                    </a:ext>
                  </a:extLst>
                </a:gridCol>
                <a:gridCol w="432134">
                  <a:extLst>
                    <a:ext uri="{9D8B030D-6E8A-4147-A177-3AD203B41FA5}">
                      <a16:colId xmlns:a16="http://schemas.microsoft.com/office/drawing/2014/main" val="20008"/>
                    </a:ext>
                  </a:extLst>
                </a:gridCol>
                <a:gridCol w="432134">
                  <a:extLst>
                    <a:ext uri="{9D8B030D-6E8A-4147-A177-3AD203B41FA5}">
                      <a16:colId xmlns:a16="http://schemas.microsoft.com/office/drawing/2014/main" val="20009"/>
                    </a:ext>
                  </a:extLst>
                </a:gridCol>
                <a:gridCol w="388856">
                  <a:extLst>
                    <a:ext uri="{9D8B030D-6E8A-4147-A177-3AD203B41FA5}">
                      <a16:colId xmlns:a16="http://schemas.microsoft.com/office/drawing/2014/main" val="20010"/>
                    </a:ext>
                  </a:extLst>
                </a:gridCol>
                <a:gridCol w="475411">
                  <a:extLst>
                    <a:ext uri="{9D8B030D-6E8A-4147-A177-3AD203B41FA5}">
                      <a16:colId xmlns:a16="http://schemas.microsoft.com/office/drawing/2014/main" val="20011"/>
                    </a:ext>
                  </a:extLst>
                </a:gridCol>
                <a:gridCol w="435365">
                  <a:extLst>
                    <a:ext uri="{9D8B030D-6E8A-4147-A177-3AD203B41FA5}">
                      <a16:colId xmlns:a16="http://schemas.microsoft.com/office/drawing/2014/main" val="20012"/>
                    </a:ext>
                  </a:extLst>
                </a:gridCol>
                <a:gridCol w="430450">
                  <a:extLst>
                    <a:ext uri="{9D8B030D-6E8A-4147-A177-3AD203B41FA5}">
                      <a16:colId xmlns:a16="http://schemas.microsoft.com/office/drawing/2014/main" val="20013"/>
                    </a:ext>
                  </a:extLst>
                </a:gridCol>
                <a:gridCol w="386966">
                  <a:extLst>
                    <a:ext uri="{9D8B030D-6E8A-4147-A177-3AD203B41FA5}">
                      <a16:colId xmlns:a16="http://schemas.microsoft.com/office/drawing/2014/main" val="20014"/>
                    </a:ext>
                  </a:extLst>
                </a:gridCol>
                <a:gridCol w="473934">
                  <a:extLst>
                    <a:ext uri="{9D8B030D-6E8A-4147-A177-3AD203B41FA5}">
                      <a16:colId xmlns:a16="http://schemas.microsoft.com/office/drawing/2014/main" val="20015"/>
                    </a:ext>
                  </a:extLst>
                </a:gridCol>
                <a:gridCol w="430450">
                  <a:extLst>
                    <a:ext uri="{9D8B030D-6E8A-4147-A177-3AD203B41FA5}">
                      <a16:colId xmlns:a16="http://schemas.microsoft.com/office/drawing/2014/main" val="20016"/>
                    </a:ext>
                  </a:extLst>
                </a:gridCol>
                <a:gridCol w="391760">
                  <a:extLst>
                    <a:ext uri="{9D8B030D-6E8A-4147-A177-3AD203B41FA5}">
                      <a16:colId xmlns:a16="http://schemas.microsoft.com/office/drawing/2014/main" val="20017"/>
                    </a:ext>
                  </a:extLst>
                </a:gridCol>
                <a:gridCol w="432048">
                  <a:extLst>
                    <a:ext uri="{9D8B030D-6E8A-4147-A177-3AD203B41FA5}">
                      <a16:colId xmlns:a16="http://schemas.microsoft.com/office/drawing/2014/main" val="20018"/>
                    </a:ext>
                  </a:extLst>
                </a:gridCol>
                <a:gridCol w="467543">
                  <a:extLst>
                    <a:ext uri="{9D8B030D-6E8A-4147-A177-3AD203B41FA5}">
                      <a16:colId xmlns:a16="http://schemas.microsoft.com/office/drawing/2014/main" val="20019"/>
                    </a:ext>
                  </a:extLst>
                </a:gridCol>
              </a:tblGrid>
              <a:tr h="494548">
                <a:tc>
                  <a:txBody>
                    <a:bodyPr/>
                    <a:lstStyle/>
                    <a:p>
                      <a:r>
                        <a:rPr lang="hr-HR" sz="1000" dirty="0"/>
                        <a:t>1</a:t>
                      </a:r>
                    </a:p>
                  </a:txBody>
                  <a:tcPr>
                    <a:lnB w="12700" cap="flat" cmpd="sng" algn="ctr">
                      <a:noFill/>
                      <a:prstDash val="solid"/>
                      <a:round/>
                      <a:headEnd type="none" w="med" len="med"/>
                      <a:tailEnd type="none" w="med" len="med"/>
                    </a:lnB>
                  </a:tcPr>
                </a:tc>
                <a:tc>
                  <a:txBody>
                    <a:bodyPr/>
                    <a:lstStyle/>
                    <a:p>
                      <a:pPr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01333</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89999</a:t>
                      </a:r>
                      <a:r>
                        <a:rPr lang="hr-HR" sz="1000" b="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22</a:t>
                      </a:r>
                      <a:endParaRPr lang="hr-HR" sz="1000" b="0"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0010</a:t>
                      </a: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176</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0</a:t>
                      </a:r>
                    </a:p>
                  </a:txBody>
                  <a:tcPr marL="0" marR="0" marT="0" marB="0" anchor="ctr"/>
                </a:tc>
                <a:tc>
                  <a:txBody>
                    <a:bodyPr/>
                    <a:lstStyle/>
                    <a:p>
                      <a:pPr indent="-24130" fontAlgn="auto">
                        <a:lnSpc>
                          <a:spcPct val="120000"/>
                        </a:lnSpc>
                        <a:spcAft>
                          <a:spcPts val="0"/>
                        </a:spcAft>
                      </a:pPr>
                      <a:r>
                        <a:rPr lang="hr-HR"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7</a:t>
                      </a: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t>
                      </a:r>
                      <a:r>
                        <a:rPr lang="hr-HR"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a:t>
                      </a: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BoldMT"/>
                          <a:ea typeface="Calibri" panose="020F0502020204030204" pitchFamily="34" charset="0"/>
                          <a:cs typeface="Times New Roman" panose="02020603050405020304" pitchFamily="18" charset="0"/>
                        </a:rPr>
                        <a:t>1.080,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BoldMT"/>
                          <a:ea typeface="Calibri" panose="020F0502020204030204" pitchFamily="34" charset="0"/>
                          <a:cs typeface="Times New Roman" panose="02020603050405020304" pitchFamily="18" charset="0"/>
                        </a:rPr>
                        <a:t>0,</a:t>
                      </a:r>
                      <a:r>
                        <a:rPr lang="hr-HR" sz="1000" b="1" dirty="0">
                          <a:solidFill>
                            <a:srgbClr val="000000"/>
                          </a:solidFill>
                          <a:effectLst/>
                          <a:latin typeface="Arial-BoldMT"/>
                          <a:ea typeface="Calibri" panose="020F0502020204030204" pitchFamily="34" charset="0"/>
                          <a:cs typeface="Times New Roman" panose="02020603050405020304" pitchFamily="18" charset="0"/>
                        </a:rPr>
                        <a:t>00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0,00</a:t>
                      </a: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0,00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BoldMT"/>
                          <a:ea typeface="Calibri" panose="020F0502020204030204" pitchFamily="34" charset="0"/>
                          <a:cs typeface="Times New Roman" panose="02020603050405020304" pitchFamily="18" charset="0"/>
                        </a:rPr>
                        <a:t>0,00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BoldMT"/>
                          <a:ea typeface="Calibri" panose="020F0502020204030204" pitchFamily="34" charset="0"/>
                          <a:cs typeface="Times New Roman" panose="02020603050405020304" pitchFamily="18" charset="0"/>
                        </a:rPr>
                        <a:t>1.440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BoldMT"/>
                          <a:ea typeface="Calibri" panose="020F0502020204030204" pitchFamily="34" charset="0"/>
                          <a:cs typeface="Times New Roman" panose="02020603050405020304" pitchFamily="18" charset="0"/>
                        </a:rPr>
                        <a:t>2.600,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504,0</a:t>
                      </a: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BoldMT"/>
                          <a:ea typeface="Calibri" panose="020F0502020204030204" pitchFamily="34" charset="0"/>
                          <a:cs typeface="Times New Roman" panose="02020603050405020304" pitchFamily="18" charset="0"/>
                        </a:rPr>
                        <a:t>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BoldMT"/>
                          <a:ea typeface="Calibri" panose="020F0502020204030204" pitchFamily="34" charset="0"/>
                          <a:cs typeface="Times New Roman" panose="02020603050405020304" pitchFamily="18" charset="0"/>
                        </a:rPr>
                        <a:t>1</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indent="-113665" algn="ctr" fontAlgn="auto">
                        <a:lnSpc>
                          <a:spcPct val="120000"/>
                        </a:lnSpc>
                        <a:spcAft>
                          <a:spcPts val="0"/>
                        </a:spcAft>
                      </a:pPr>
                      <a:r>
                        <a:rPr lang="hr-HR" sz="1000" b="1" dirty="0">
                          <a:solidFill>
                            <a:srgbClr val="000000"/>
                          </a:solidFill>
                          <a:effectLst/>
                          <a:latin typeface="Arial-BoldMT"/>
                          <a:ea typeface="Calibri" panose="020F0502020204030204" pitchFamily="34" charset="0"/>
                          <a:cs typeface="Times New Roman" panose="02020603050405020304" pitchFamily="18" charset="0"/>
                        </a:rPr>
                        <a:t>7</a:t>
                      </a:r>
                      <a:r>
                        <a:rPr lang="en-US" sz="1000" b="1" dirty="0">
                          <a:solidFill>
                            <a:srgbClr val="000000"/>
                          </a:solidFill>
                          <a:effectLst/>
                          <a:latin typeface="Arial-BoldMT"/>
                          <a:ea typeface="Calibri" panose="020F0502020204030204" pitchFamily="34" charset="0"/>
                          <a:cs typeface="Times New Roman" panose="02020603050405020304" pitchFamily="18" charset="0"/>
                        </a:rPr>
                        <a:t>.</a:t>
                      </a:r>
                      <a:r>
                        <a:rPr lang="hr-HR" sz="1000" b="1" dirty="0">
                          <a:solidFill>
                            <a:srgbClr val="000000"/>
                          </a:solidFill>
                          <a:effectLst/>
                          <a:latin typeface="Arial-BoldMT"/>
                          <a:ea typeface="Calibri" panose="020F0502020204030204" pitchFamily="34" charset="0"/>
                          <a:cs typeface="Times New Roman" panose="02020603050405020304" pitchFamily="18" charset="0"/>
                        </a:rPr>
                        <a:t>2</a:t>
                      </a:r>
                      <a:r>
                        <a:rPr lang="en-US" sz="1000" b="1" dirty="0">
                          <a:solidFill>
                            <a:srgbClr val="000000"/>
                          </a:solidFill>
                          <a:effectLst/>
                          <a:latin typeface="Arial-BoldMT"/>
                          <a:ea typeface="Calibri" panose="020F0502020204030204" pitchFamily="34" charset="0"/>
                          <a:cs typeface="Times New Roman" panose="02020603050405020304" pitchFamily="18" charset="0"/>
                        </a:rPr>
                        <a:t>00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extLst>
                  <a:ext uri="{0D108BD9-81ED-4DB2-BD59-A6C34878D82A}">
                    <a16:rowId xmlns:a16="http://schemas.microsoft.com/office/drawing/2014/main" val="10000"/>
                  </a:ext>
                </a:extLst>
              </a:tr>
              <a:tr h="312306">
                <a:tc>
                  <a:txBody>
                    <a:bodyPr/>
                    <a:lstStyle/>
                    <a:p>
                      <a:endParaRPr lang="hr-HR" sz="600" dirty="0"/>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ct val="120000"/>
                        </a:lnSpc>
                        <a:spcAft>
                          <a:spcPts val="0"/>
                        </a:spcAft>
                      </a:pPr>
                      <a:r>
                        <a:rPr lang="hr-HR" sz="1000" b="1" dirty="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01333</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hr-HR" sz="1000" b="0" dirty="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Marko</a:t>
                      </a:r>
                      <a:r>
                        <a:rPr lang="hr-HR" sz="1000" b="0" baseline="0" dirty="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 </a:t>
                      </a:r>
                    </a:p>
                    <a:p>
                      <a:pPr algn="ctr" fontAlgn="auto">
                        <a:lnSpc>
                          <a:spcPct val="120000"/>
                        </a:lnSpc>
                        <a:spcAft>
                          <a:spcPts val="0"/>
                        </a:spcAft>
                      </a:pPr>
                      <a:r>
                        <a:rPr lang="hr-HR" sz="1000" b="0" baseline="0" dirty="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Radić</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0001</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a:t>
                      </a:r>
                      <a:endParaRPr lang="hr-HR" sz="1000" b="1">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indent="-24130"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01</a:t>
                      </a:r>
                      <a:r>
                        <a:rPr lang="hr-HR"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.09.</a:t>
                      </a:r>
                    </a:p>
                    <a:p>
                      <a:pPr indent="-24130" algn="ctr" fontAlgn="auto">
                        <a:lnSpc>
                          <a:spcPct val="120000"/>
                        </a:lnSpc>
                        <a:spcAft>
                          <a:spcPts val="0"/>
                        </a:spcAft>
                      </a:pPr>
                      <a:r>
                        <a:rPr lang="hr-HR"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2016</a:t>
                      </a: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indent="-24130"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a:t>
                      </a:r>
                      <a:r>
                        <a:rPr lang="hr-HR"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a:t>
                      </a: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a:t>
                      </a:r>
                      <a:r>
                        <a:rPr lang="hr-HR"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9</a:t>
                      </a: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t>
                      </a:r>
                      <a:endParaRPr lang="hr-HR"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indent="-24130"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2016.</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7.200</a:t>
                      </a: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BoldMT"/>
                          <a:ea typeface="Calibri" panose="020F0502020204030204" pitchFamily="34" charset="0"/>
                          <a:cs typeface="Times New Roman" panose="02020603050405020304" pitchFamily="18" charset="0"/>
                        </a:rPr>
                        <a:t>360,0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BoldMT"/>
                          <a:ea typeface="Calibri" panose="020F0502020204030204" pitchFamily="34" charset="0"/>
                          <a:cs typeface="Times New Roman" panose="02020603050405020304" pitchFamily="18" charset="0"/>
                        </a:rPr>
                        <a:t>0</a:t>
                      </a:r>
                      <a:r>
                        <a:rPr lang="en-US" sz="1000" b="1" dirty="0">
                          <a:solidFill>
                            <a:srgbClr val="000000"/>
                          </a:solidFill>
                          <a:effectLst/>
                          <a:latin typeface="Arial-BoldMT"/>
                          <a:ea typeface="Calibri" panose="020F0502020204030204" pitchFamily="34" charset="0"/>
                          <a:cs typeface="Times New Roman" panose="02020603050405020304" pitchFamily="18" charset="0"/>
                        </a:rPr>
                        <a:t>,00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BoldMT"/>
                          <a:ea typeface="Calibri" panose="020F0502020204030204" pitchFamily="34" charset="0"/>
                          <a:cs typeface="Times New Roman" panose="02020603050405020304" pitchFamily="18" charset="0"/>
                        </a:rPr>
                        <a:t>0,00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0,00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BoldMT"/>
                          <a:ea typeface="Calibri" panose="020F0502020204030204" pitchFamily="34" charset="0"/>
                          <a:cs typeface="Times New Roman" panose="02020603050405020304" pitchFamily="18" charset="0"/>
                        </a:rPr>
                        <a:t>0,00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5.760</a:t>
                      </a:r>
                    </a:p>
                    <a:p>
                      <a:pPr algn="ctr" fontAlgn="auto">
                        <a:lnSpc>
                          <a:spcPct val="120000"/>
                        </a:lnSpc>
                        <a:spcAft>
                          <a:spcPts val="0"/>
                        </a:spcAft>
                      </a:pP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3.160,</a:t>
                      </a: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90,72</a:t>
                      </a: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BoldMT"/>
                          <a:ea typeface="Calibri" panose="020F0502020204030204" pitchFamily="34" charset="0"/>
                          <a:cs typeface="Times New Roman" panose="02020603050405020304" pitchFamily="18" charset="0"/>
                        </a:rPr>
                        <a:t>0,00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indent="-90170"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5.165,</a:t>
                      </a:r>
                    </a:p>
                  </a:txBody>
                  <a:tcPr marL="24130" marR="24130" marT="37465" marB="37465" anchor="ctr"/>
                </a:tc>
                <a:tc>
                  <a:txBody>
                    <a:bodyPr/>
                    <a:lstStyle/>
                    <a:p>
                      <a:endParaRPr lang="hr-HR" dirty="0"/>
                    </a:p>
                  </a:txBody>
                  <a:tcPr/>
                </a:tc>
                <a:extLst>
                  <a:ext uri="{0D108BD9-81ED-4DB2-BD59-A6C34878D82A}">
                    <a16:rowId xmlns:a16="http://schemas.microsoft.com/office/drawing/2014/main" val="10001"/>
                  </a:ext>
                </a:extLst>
              </a:tr>
              <a:tr h="299813">
                <a:tc>
                  <a:txBody>
                    <a:bodyPr/>
                    <a:lstStyle/>
                    <a:p>
                      <a:r>
                        <a:rPr lang="hr-HR" sz="1000" dirty="0"/>
                        <a:t>2</a:t>
                      </a:r>
                    </a:p>
                  </a:txBody>
                  <a:tcPr>
                    <a:lnT w="12700" cap="flat" cmpd="sng" algn="ctr">
                      <a:solidFill>
                        <a:schemeClr val="tx1"/>
                      </a:solidFill>
                      <a:prstDash val="solid"/>
                      <a:round/>
                      <a:headEnd type="none" w="med" len="med"/>
                      <a:tailEnd type="none" w="med" len="med"/>
                    </a:lnT>
                    <a:lnB w="12700" cmpd="sng">
                      <a:noFill/>
                    </a:lnB>
                  </a:tcPr>
                </a:tc>
                <a:tc>
                  <a:txBody>
                    <a:bodyPr/>
                    <a:lstStyle/>
                    <a:p>
                      <a:pPr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01333</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89999</a:t>
                      </a:r>
                      <a:r>
                        <a:rPr lang="hr-HR" sz="1000" b="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22</a:t>
                      </a:r>
                      <a:endParaRPr lang="hr-HR" sz="1000" b="0"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0010</a:t>
                      </a: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0" marR="0" marT="0" marB="0" anchor="ctr"/>
                </a:tc>
                <a:tc>
                  <a:txBody>
                    <a:bodyPr/>
                    <a:lstStyle/>
                    <a:p>
                      <a:pPr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1.464,</a:t>
                      </a: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219,6</a:t>
                      </a: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219,6</a:t>
                      </a: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BoldMT"/>
                          <a:ea typeface="Calibri" panose="020F0502020204030204" pitchFamily="34" charset="0"/>
                          <a:cs typeface="Times New Roman" panose="02020603050405020304" pitchFamily="18" charset="0"/>
                        </a:rPr>
                        <a:t>24,9</a:t>
                      </a:r>
                      <a:r>
                        <a:rPr lang="en-US" sz="1000" b="1" dirty="0">
                          <a:solidFill>
                            <a:srgbClr val="000000"/>
                          </a:solidFill>
                          <a:effectLst/>
                          <a:latin typeface="Arial-BoldMT"/>
                          <a:ea typeface="Calibri" panose="020F0502020204030204" pitchFamily="34" charset="0"/>
                          <a:cs typeface="Times New Roman" panose="02020603050405020304" pitchFamily="18" charset="0"/>
                        </a:rPr>
                        <a:t>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0,00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BoldMT"/>
                          <a:ea typeface="Calibri" panose="020F0502020204030204" pitchFamily="34" charset="0"/>
                          <a:cs typeface="Times New Roman" panose="02020603050405020304" pitchFamily="18" charset="0"/>
                        </a:rPr>
                        <a:t>0,00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292,9</a:t>
                      </a: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BoldMT"/>
                          <a:ea typeface="Calibri" panose="020F0502020204030204" pitchFamily="34" charset="0"/>
                          <a:cs typeface="Times New Roman" panose="02020603050405020304" pitchFamily="18" charset="0"/>
                        </a:rPr>
                        <a:t>0,00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292,9</a:t>
                      </a:r>
                    </a:p>
                  </a:txBody>
                  <a:tcPr marL="24130" marR="24130" marT="37465" marB="37465" anchor="ctr"/>
                </a:tc>
                <a:tc>
                  <a:txBody>
                    <a:bodyPr/>
                    <a:lstStyle/>
                    <a:p>
                      <a:pPr indent="-114300"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20</a:t>
                      </a: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BoldMT"/>
                          <a:ea typeface="Calibri" panose="020F0502020204030204" pitchFamily="34" charset="0"/>
                          <a:cs typeface="Times New Roman" panose="02020603050405020304" pitchFamily="18" charset="0"/>
                        </a:rPr>
                        <a:t>1</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indent="-113665"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0,00</a:t>
                      </a:r>
                    </a:p>
                  </a:txBody>
                  <a:tcPr marL="24130" marR="24130" marT="37465" marB="37465" anchor="ctr"/>
                </a:tc>
                <a:extLst>
                  <a:ext uri="{0D108BD9-81ED-4DB2-BD59-A6C34878D82A}">
                    <a16:rowId xmlns:a16="http://schemas.microsoft.com/office/drawing/2014/main" val="10002"/>
                  </a:ext>
                </a:extLst>
              </a:tr>
              <a:tr h="281969">
                <a:tc>
                  <a:txBody>
                    <a:bodyPr/>
                    <a:lstStyle/>
                    <a:p>
                      <a:endParaRPr lang="hr-HR" dirty="0"/>
                    </a:p>
                  </a:txBody>
                  <a:tcPr>
                    <a:lnT w="12700" cap="flat" cmpd="sng" algn="ctr">
                      <a:noFill/>
                      <a:prstDash val="solid"/>
                      <a:round/>
                      <a:headEnd type="none" w="med" len="med"/>
                      <a:tailEnd type="none" w="med" len="med"/>
                    </a:lnT>
                  </a:tcPr>
                </a:tc>
                <a:tc>
                  <a:txBody>
                    <a:bodyPr/>
                    <a:lstStyle/>
                    <a:p>
                      <a:pPr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01333</a:t>
                      </a:r>
                    </a:p>
                  </a:txBody>
                  <a:tcPr marL="24130" marR="24130" marT="37465" marB="37465" anchor="ctr"/>
                </a:tc>
                <a:tc>
                  <a:txBody>
                    <a:bodyPr/>
                    <a:lstStyle/>
                    <a:p>
                      <a:pPr algn="ctr" fontAlgn="auto">
                        <a:lnSpc>
                          <a:spcPct val="120000"/>
                        </a:lnSpc>
                        <a:spcAft>
                          <a:spcPts val="0"/>
                        </a:spcAft>
                      </a:pPr>
                      <a:r>
                        <a:rPr lang="hr-HR" sz="1000" b="0" dirty="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Marko</a:t>
                      </a:r>
                      <a:r>
                        <a:rPr lang="hr-HR" sz="1000" b="0" baseline="0" dirty="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 </a:t>
                      </a:r>
                    </a:p>
                    <a:p>
                      <a:pPr algn="ctr" fontAlgn="auto">
                        <a:lnSpc>
                          <a:spcPct val="120000"/>
                        </a:lnSpc>
                        <a:spcAft>
                          <a:spcPts val="0"/>
                        </a:spcAft>
                      </a:pPr>
                      <a:r>
                        <a:rPr lang="hr-HR" sz="1000" b="0" baseline="0" dirty="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Radić</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0021</a:t>
                      </a: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indent="-24130"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01.01.</a:t>
                      </a:r>
                      <a:endParaRPr lang="hr-HR"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indent="-24130" algn="ctr" fontAlgn="auto">
                        <a:lnSpc>
                          <a:spcPct val="120000"/>
                        </a:lnSpc>
                        <a:spcAft>
                          <a:spcPts val="0"/>
                        </a:spcAft>
                      </a:pPr>
                      <a:r>
                        <a:rPr lang="hr-HR" sz="1000" b="1" dirty="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2016.</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indent="-24130"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31.</a:t>
                      </a:r>
                      <a:r>
                        <a:rPr lang="hr-HR"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12.</a:t>
                      </a:r>
                    </a:p>
                    <a:p>
                      <a:pPr indent="-24130"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2016.</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1.464,</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a:r>
                        <a:rPr lang="hr-HR" sz="1000" b="1" dirty="0">
                          <a:latin typeface="Arial" panose="020B0604020202020204" pitchFamily="34" charset="0"/>
                          <a:cs typeface="Arial" panose="020B0604020202020204" pitchFamily="34" charset="0"/>
                        </a:rPr>
                        <a:t>73,23</a:t>
                      </a:r>
                    </a:p>
                  </a:txBody>
                  <a:tcPr marL="24130" marR="24130" marT="37465" marB="37465" anchor="ctr"/>
                </a:tc>
                <a:tc>
                  <a:txBody>
                    <a:bodyPr/>
                    <a:lstStyle/>
                    <a:p>
                      <a:pPr algn="ctr"/>
                      <a:r>
                        <a:rPr lang="hr-HR" sz="1000" b="1" dirty="0">
                          <a:latin typeface="Arial" panose="020B0604020202020204" pitchFamily="34" charset="0"/>
                          <a:cs typeface="Arial" panose="020B0604020202020204" pitchFamily="34" charset="0"/>
                        </a:rPr>
                        <a:t>7,32</a:t>
                      </a: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BoldMT"/>
                          <a:ea typeface="Calibri" panose="020F0502020204030204" pitchFamily="34" charset="0"/>
                          <a:cs typeface="Times New Roman" panose="02020603050405020304" pitchFamily="18" charset="0"/>
                        </a:rPr>
                        <a:t>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0,00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en-US" sz="1000" b="1" dirty="0">
                          <a:solidFill>
                            <a:srgbClr val="000000"/>
                          </a:solidFill>
                          <a:effectLst/>
                          <a:latin typeface="Arial-BoldMT"/>
                          <a:ea typeface="Calibri" panose="020F0502020204030204" pitchFamily="34" charset="0"/>
                          <a:cs typeface="Times New Roman" panose="02020603050405020304" pitchFamily="18" charset="0"/>
                        </a:rPr>
                        <a:t>0,00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1.171</a:t>
                      </a: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1.171,</a:t>
                      </a:r>
                    </a:p>
                  </a:txBody>
                  <a:tcPr marL="24130" marR="24130" marT="37465" marB="37465" anchor="ctr"/>
                </a:tc>
                <a:tc>
                  <a:txBody>
                    <a:bodyPr/>
                    <a:lstStyle/>
                    <a:p>
                      <a:pPr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52,72</a:t>
                      </a:r>
                    </a:p>
                  </a:txBody>
                  <a:tcPr marL="24130" marR="24130" marT="37465" marB="37465" anchor="ctr"/>
                </a:tc>
                <a:tc>
                  <a:txBody>
                    <a:bodyPr/>
                    <a:lstStyle/>
                    <a:p>
                      <a:pPr indent="-114300" algn="ctr" fontAlgn="auto">
                        <a:lnSpc>
                          <a:spcPct val="120000"/>
                        </a:lnSpc>
                        <a:spcAft>
                          <a:spcPts val="0"/>
                        </a:spcAft>
                      </a:pPr>
                      <a:r>
                        <a:rPr lang="hr-HR" sz="1000" b="1" dirty="0">
                          <a:solidFill>
                            <a:srgbClr val="000000"/>
                          </a:solidFill>
                          <a:effectLst/>
                          <a:latin typeface="Arial-BoldMT"/>
                          <a:ea typeface="Calibri" panose="020F0502020204030204" pitchFamily="34" charset="0"/>
                          <a:cs typeface="Times New Roman" panose="02020603050405020304" pitchFamily="18" charset="0"/>
                        </a:rPr>
                        <a:t>2</a:t>
                      </a:r>
                      <a:r>
                        <a:rPr lang="en-US" sz="1000" b="1" dirty="0">
                          <a:solidFill>
                            <a:srgbClr val="000000"/>
                          </a:solidFill>
                          <a:effectLst/>
                          <a:latin typeface="Arial-BoldMT"/>
                          <a:ea typeface="Calibri" panose="020F0502020204030204" pitchFamily="34" charset="0"/>
                          <a:cs typeface="Times New Roman" panose="02020603050405020304" pitchFamily="18" charset="0"/>
                        </a:rPr>
                        <a:t>.</a:t>
                      </a:r>
                      <a:r>
                        <a:rPr lang="hr-HR" sz="1000" b="1" dirty="0">
                          <a:solidFill>
                            <a:srgbClr val="000000"/>
                          </a:solidFill>
                          <a:effectLst/>
                          <a:latin typeface="Arial-BoldMT"/>
                          <a:ea typeface="Calibri" panose="020F0502020204030204" pitchFamily="34" charset="0"/>
                          <a:cs typeface="Times New Roman" panose="02020603050405020304" pitchFamily="18" charset="0"/>
                        </a:rPr>
                        <a:t>5</a:t>
                      </a:r>
                      <a:r>
                        <a:rPr lang="en-US" sz="1000" b="1" dirty="0">
                          <a:solidFill>
                            <a:srgbClr val="000000"/>
                          </a:solidFill>
                          <a:effectLst/>
                          <a:latin typeface="Arial-BoldMT"/>
                          <a:ea typeface="Calibri" panose="020F0502020204030204" pitchFamily="34" charset="0"/>
                          <a:cs typeface="Times New Roman" panose="02020603050405020304" pitchFamily="18" charset="0"/>
                        </a:rPr>
                        <a:t>00</a:t>
                      </a:r>
                      <a:endParaRPr lang="hr-HR" sz="1000" b="1" dirty="0">
                        <a:solidFill>
                          <a:srgbClr val="000000"/>
                        </a:solidFill>
                        <a:effectLst/>
                        <a:latin typeface="Arial-BoldMT"/>
                        <a:ea typeface="Cambria" panose="02040503050406030204" pitchFamily="18" charset="0"/>
                        <a:cs typeface="Times New Roman" panose="02020603050405020304" pitchFamily="18" charset="0"/>
                      </a:endParaRPr>
                    </a:p>
                  </a:txBody>
                  <a:tcPr marL="24130" marR="24130" marT="37465" marB="37465" anchor="ctr"/>
                </a:tc>
                <a:tc>
                  <a:txBody>
                    <a:bodyPr/>
                    <a:lstStyle/>
                    <a:p>
                      <a:pPr indent="-90170" algn="ctr" fontAlgn="auto">
                        <a:lnSpc>
                          <a:spcPct val="120000"/>
                        </a:lnSpc>
                        <a:spcAft>
                          <a:spcPts val="0"/>
                        </a:spcAft>
                      </a:pPr>
                      <a:r>
                        <a:rPr lang="hr-HR" sz="1000" b="1" dirty="0">
                          <a:solidFill>
                            <a:srgbClr val="000000"/>
                          </a:solidFill>
                          <a:effectLst/>
                          <a:latin typeface="Arial-BoldMT"/>
                          <a:ea typeface="Cambria" panose="02040503050406030204" pitchFamily="18" charset="0"/>
                          <a:cs typeface="Times New Roman" panose="02020603050405020304" pitchFamily="18" charset="0"/>
                        </a:rPr>
                        <a:t>3.326,</a:t>
                      </a:r>
                    </a:p>
                  </a:txBody>
                  <a:tcPr marL="24130" marR="24130" marT="37465" marB="37465" anchor="ctr"/>
                </a:tc>
                <a:tc>
                  <a:txBody>
                    <a:bodyPr/>
                    <a:lstStyle/>
                    <a:p>
                      <a:endParaRPr lang="hr-HR"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2888782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hr-HR" sz="3200" dirty="0"/>
              <a:t>ISPRAVAK PODATAKA O (NE)ISKORIŠTENIM OLAKŠICAMA U OBRASCU JOPPD</a:t>
            </a:r>
          </a:p>
        </p:txBody>
      </p:sp>
      <p:sp>
        <p:nvSpPr>
          <p:cNvPr id="3" name="Content Placeholder 2"/>
          <p:cNvSpPr>
            <a:spLocks noGrp="1"/>
          </p:cNvSpPr>
          <p:nvPr>
            <p:ph idx="1"/>
          </p:nvPr>
        </p:nvSpPr>
        <p:spPr/>
        <p:txBody>
          <a:bodyPr/>
          <a:lstStyle/>
          <a:p>
            <a:pPr marL="0" indent="0">
              <a:buNone/>
            </a:pPr>
            <a:r>
              <a:rPr lang="hr-HR" dirty="0"/>
              <a:t>Zbog činjenice da se mijenjaju podaci pod 6.1., ispravak se uvijek provodi u dva koraka:</a:t>
            </a:r>
          </a:p>
          <a:p>
            <a:pPr marL="0" indent="0">
              <a:buNone/>
            </a:pPr>
            <a:r>
              <a:rPr lang="hr-HR" i="1" u="sng" dirty="0"/>
              <a:t>1. korak:</a:t>
            </a:r>
          </a:p>
          <a:p>
            <a:pPr marL="452438" indent="-187325">
              <a:buNone/>
            </a:pPr>
            <a:r>
              <a:rPr lang="hr-HR" dirty="0"/>
              <a:t>- najprije se ispostavljanjem ispravka obrasca (na stranici A se za vrstu izvješća koristi oznaka 2) poništavaju podaci u određenom retku na stranici B</a:t>
            </a:r>
          </a:p>
          <a:p>
            <a:pPr marL="0" indent="0">
              <a:buNone/>
            </a:pPr>
            <a:r>
              <a:rPr lang="hr-HR" i="1" u="sng" dirty="0"/>
              <a:t>2. korak:</a:t>
            </a:r>
          </a:p>
          <a:p>
            <a:pPr marL="452438" indent="-187325">
              <a:buNone/>
            </a:pPr>
            <a:r>
              <a:rPr lang="hr-HR" dirty="0"/>
              <a:t>- ispostavljanjem dopune obrasca (na stranici A se za vrstu izvješća koristi oznaka 3) iskazuju se točni podaci za određenog osiguranika</a:t>
            </a:r>
          </a:p>
        </p:txBody>
      </p:sp>
    </p:spTree>
    <p:extLst>
      <p:ext uri="{BB962C8B-B14F-4D97-AF65-F5344CB8AC3E}">
        <p14:creationId xmlns:p14="http://schemas.microsoft.com/office/powerpoint/2010/main" val="2601530893"/>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200" dirty="0"/>
              <a:t>ISPRAVAK OBRASCA JOPPD – vrsta izvješća </a:t>
            </a:r>
            <a:r>
              <a:rPr lang="hr-HR" sz="3600" dirty="0"/>
              <a:t>2</a:t>
            </a:r>
          </a:p>
        </p:txBody>
      </p:sp>
      <p:sp>
        <p:nvSpPr>
          <p:cNvPr id="3" name="Content Placeholder 2"/>
          <p:cNvSpPr>
            <a:spLocks noGrp="1"/>
          </p:cNvSpPr>
          <p:nvPr>
            <p:ph idx="1"/>
          </p:nvPr>
        </p:nvSpPr>
        <p:spPr>
          <a:xfrm>
            <a:off x="323528" y="1412776"/>
            <a:ext cx="8496944" cy="5064224"/>
          </a:xfrm>
        </p:spPr>
        <p:txBody>
          <a:bodyPr>
            <a:normAutofit fontScale="92500" lnSpcReduction="10000"/>
          </a:bodyPr>
          <a:lstStyle/>
          <a:p>
            <a:r>
              <a:rPr lang="hr-HR" b="1" dirty="0"/>
              <a:t>Ispravlja se samo obrazac koji je prihvaćen </a:t>
            </a:r>
            <a:r>
              <a:rPr lang="hr-HR" dirty="0"/>
              <a:t>(koji je zadovoljio formalne, matematičke i logičke kontrole)</a:t>
            </a:r>
          </a:p>
          <a:p>
            <a:r>
              <a:rPr lang="hr-HR" dirty="0"/>
              <a:t>Kad se naknadno ustanovi da su podaci iskazani na izvornom obrascu netočni ili da se dogodila neka okolnost koja obvezniku ispostavljanja nije bila poznata, a utječe na osnovicu, iznos javnih davanja  i </a:t>
            </a:r>
            <a:r>
              <a:rPr lang="hr-HR" dirty="0" err="1"/>
              <a:t>dr</a:t>
            </a:r>
            <a:r>
              <a:rPr lang="hr-HR" dirty="0"/>
              <a:t>.</a:t>
            </a:r>
          </a:p>
          <a:p>
            <a:r>
              <a:rPr lang="hr-HR" b="1" dirty="0"/>
              <a:t>Ispravak JOPPD – ista oznaka kojom je označen izvorni obrazac</a:t>
            </a:r>
          </a:p>
          <a:p>
            <a:r>
              <a:rPr lang="hr-HR" b="1" u="sng" dirty="0"/>
              <a:t>Stranica A - </a:t>
            </a:r>
            <a:r>
              <a:rPr lang="hr-HR" b="1" dirty="0"/>
              <a:t>financijski podaci se ne ispravljaju </a:t>
            </a:r>
            <a:r>
              <a:rPr lang="hr-HR" dirty="0"/>
              <a:t>(generiraju se sa stranice B)</a:t>
            </a:r>
          </a:p>
          <a:p>
            <a:r>
              <a:rPr lang="hr-HR" b="1" u="sng" dirty="0"/>
              <a:t>Stranica B - kako se poništavaju podaci u određenom retku:</a:t>
            </a:r>
          </a:p>
          <a:p>
            <a:pPr marL="452438" indent="-452438">
              <a:buNone/>
            </a:pPr>
            <a:r>
              <a:rPr lang="hr-HR" b="1" dirty="0"/>
              <a:t>    </a:t>
            </a:r>
            <a:r>
              <a:rPr lang="hr-HR" dirty="0"/>
              <a:t>- prepisuju se podaci od  1. do 9. onako kako su bili pogrešno navedeni u izvornom obrascu</a:t>
            </a:r>
          </a:p>
          <a:p>
            <a:pPr>
              <a:buNone/>
            </a:pPr>
            <a:r>
              <a:rPr lang="hr-HR" dirty="0"/>
              <a:t>    - prepisuje se razdoblje </a:t>
            </a:r>
          </a:p>
          <a:p>
            <a:pPr>
              <a:buNone/>
            </a:pPr>
            <a:r>
              <a:rPr lang="hr-HR" dirty="0"/>
              <a:t>    - sati se iskazuju s nulom</a:t>
            </a:r>
          </a:p>
          <a:p>
            <a:pPr>
              <a:buNone/>
            </a:pPr>
            <a:r>
              <a:rPr lang="hr-HR" dirty="0"/>
              <a:t>    - svi financijski podaci se iskazuju s nulom </a:t>
            </a:r>
          </a:p>
        </p:txBody>
      </p:sp>
    </p:spTree>
    <p:extLst>
      <p:ext uri="{BB962C8B-B14F-4D97-AF65-F5344CB8AC3E}">
        <p14:creationId xmlns:p14="http://schemas.microsoft.com/office/powerpoint/2010/main" val="2966860072"/>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519336"/>
          </a:xfrm>
        </p:spPr>
        <p:txBody>
          <a:bodyPr>
            <a:noAutofit/>
          </a:bodyPr>
          <a:lstStyle/>
          <a:p>
            <a:r>
              <a:rPr lang="hr-HR" sz="3200" dirty="0"/>
              <a:t>SADRŽAJ</a:t>
            </a:r>
          </a:p>
        </p:txBody>
      </p:sp>
      <p:sp>
        <p:nvSpPr>
          <p:cNvPr id="3" name="Content Placeholder 2"/>
          <p:cNvSpPr>
            <a:spLocks noGrp="1"/>
          </p:cNvSpPr>
          <p:nvPr>
            <p:ph idx="1"/>
          </p:nvPr>
        </p:nvSpPr>
        <p:spPr>
          <a:xfrm>
            <a:off x="457200" y="1124744"/>
            <a:ext cx="8229600" cy="5352256"/>
          </a:xfrm>
        </p:spPr>
        <p:txBody>
          <a:bodyPr>
            <a:normAutofit/>
          </a:bodyPr>
          <a:lstStyle/>
          <a:p>
            <a:pPr marL="0" indent="0">
              <a:buNone/>
            </a:pPr>
            <a:r>
              <a:rPr lang="hr-HR" b="1" dirty="0"/>
              <a:t>OLAKŠICE I OSLOBOĐENJA OD OBVEZE PLAĆANJA DOPRINOSA</a:t>
            </a:r>
          </a:p>
          <a:p>
            <a:r>
              <a:rPr lang="hr-HR" dirty="0"/>
              <a:t>olakšice za radnike koji se prvi put zapošljavaju</a:t>
            </a:r>
          </a:p>
          <a:p>
            <a:r>
              <a:rPr lang="hr-HR" dirty="0"/>
              <a:t>oslobođenje od obveze doprinosa za mlade radnike</a:t>
            </a:r>
          </a:p>
          <a:p>
            <a:r>
              <a:rPr lang="hr-HR" dirty="0"/>
              <a:t>kada se za istu osobu mogu koristiti obje mjere</a:t>
            </a:r>
          </a:p>
          <a:p>
            <a:r>
              <a:rPr lang="hr-HR" dirty="0"/>
              <a:t>oslobođenje za dugotrajno nezaposlene osobe</a:t>
            </a:r>
          </a:p>
          <a:p>
            <a:r>
              <a:rPr lang="hr-HR" dirty="0"/>
              <a:t>razlozi koji produžuju trajanje olakšice</a:t>
            </a:r>
          </a:p>
          <a:p>
            <a:r>
              <a:rPr lang="hr-HR" dirty="0"/>
              <a:t>primici za koje se koristi /ne koristi oslobođenje</a:t>
            </a:r>
          </a:p>
          <a:p>
            <a:r>
              <a:rPr lang="hr-HR" dirty="0"/>
              <a:t>za koje doprinose nije dozvoljeno korištenje olakšice</a:t>
            </a:r>
          </a:p>
          <a:p>
            <a:r>
              <a:rPr lang="hr-HR" dirty="0"/>
              <a:t>iskazivanje olakšica u obrascu JOPPD</a:t>
            </a:r>
          </a:p>
          <a:p>
            <a:r>
              <a:rPr lang="hr-HR" dirty="0"/>
              <a:t>ispravak JOPPD obrasca i naknadno korištenje olakšice koja nije bila iskazana u izvornom obrascu</a:t>
            </a:r>
          </a:p>
        </p:txBody>
      </p:sp>
    </p:spTree>
    <p:extLst>
      <p:ext uri="{BB962C8B-B14F-4D97-AF65-F5344CB8AC3E}">
        <p14:creationId xmlns:p14="http://schemas.microsoft.com/office/powerpoint/2010/main" val="96294298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200" dirty="0"/>
              <a:t>DOPUNA OBRASCA JOPPD – vrsta izvješća 3 </a:t>
            </a:r>
          </a:p>
        </p:txBody>
      </p:sp>
      <p:sp>
        <p:nvSpPr>
          <p:cNvPr id="3" name="Content Placeholder 2"/>
          <p:cNvSpPr>
            <a:spLocks noGrp="1"/>
          </p:cNvSpPr>
          <p:nvPr>
            <p:ph idx="1"/>
          </p:nvPr>
        </p:nvSpPr>
        <p:spPr/>
        <p:txBody>
          <a:bodyPr/>
          <a:lstStyle/>
          <a:p>
            <a:r>
              <a:rPr lang="hr-HR" dirty="0"/>
              <a:t>Označava se </a:t>
            </a:r>
            <a:r>
              <a:rPr lang="hr-HR" b="1" dirty="0"/>
              <a:t>istom oznakom </a:t>
            </a:r>
            <a:r>
              <a:rPr lang="hr-HR" dirty="0"/>
              <a:t>kao izvorni obrazac</a:t>
            </a:r>
          </a:p>
          <a:p>
            <a:r>
              <a:rPr lang="hr-HR" b="1" u="sng" dirty="0"/>
              <a:t>Stranica B:</a:t>
            </a:r>
          </a:p>
          <a:p>
            <a:pPr>
              <a:buNone/>
            </a:pPr>
            <a:r>
              <a:rPr lang="hr-HR" b="1" dirty="0"/>
              <a:t> - </a:t>
            </a:r>
            <a:r>
              <a:rPr lang="hr-HR" dirty="0"/>
              <a:t>počinje sljedećim rednim brojem koji slijedi iz zadnjeg rednog broja upisanog u izvornom obrascu (odnosno u zadnjoj dopuni koja je postala dio izvornog obrasca)</a:t>
            </a:r>
          </a:p>
          <a:p>
            <a:pPr>
              <a:buNone/>
            </a:pPr>
            <a:r>
              <a:rPr lang="hr-HR" dirty="0"/>
              <a:t>- iskazuju se točni podaci </a:t>
            </a:r>
          </a:p>
          <a:p>
            <a:r>
              <a:rPr lang="hr-HR" b="1" u="sng" dirty="0"/>
              <a:t>Stranica A:</a:t>
            </a:r>
          </a:p>
          <a:p>
            <a:pPr>
              <a:buNone/>
            </a:pPr>
            <a:r>
              <a:rPr lang="hr-HR" b="1" dirty="0"/>
              <a:t>- </a:t>
            </a:r>
            <a:r>
              <a:rPr lang="hr-HR" dirty="0"/>
              <a:t>financijski podaci – suma sa stranice B dopune obrasca, ali će se u bazi podataka automatski generirati novi, ukupni podaci toga obrasca JOPPD (izvorni + dopune = novi izvorni)</a:t>
            </a:r>
          </a:p>
        </p:txBody>
      </p:sp>
    </p:spTree>
    <p:extLst>
      <p:ext uri="{BB962C8B-B14F-4D97-AF65-F5344CB8AC3E}">
        <p14:creationId xmlns:p14="http://schemas.microsoft.com/office/powerpoint/2010/main" val="1758506144"/>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sz="3200" dirty="0"/>
              <a:t>TRAJANJE OLAKŠICE I KUMULIRANJE RAZDOBLJA KORIŠTENJA</a:t>
            </a:r>
          </a:p>
        </p:txBody>
      </p:sp>
      <p:sp>
        <p:nvSpPr>
          <p:cNvPr id="3" name="Content Placeholder 2"/>
          <p:cNvSpPr>
            <a:spLocks noGrp="1"/>
          </p:cNvSpPr>
          <p:nvPr>
            <p:ph idx="1"/>
          </p:nvPr>
        </p:nvSpPr>
        <p:spPr/>
        <p:txBody>
          <a:bodyPr/>
          <a:lstStyle/>
          <a:p>
            <a:pPr>
              <a:buFontTx/>
              <a:buNone/>
            </a:pPr>
            <a:r>
              <a:rPr lang="hr-HR" dirty="0"/>
              <a:t>Zakon o doprinosima  </a:t>
            </a:r>
            <a:r>
              <a:rPr lang="hr-HR" b="1" dirty="0"/>
              <a:t>- do 1 godine/do 5 godina</a:t>
            </a:r>
          </a:p>
          <a:p>
            <a:pPr>
              <a:buFontTx/>
              <a:buNone/>
            </a:pPr>
            <a:r>
              <a:rPr lang="hr-HR" dirty="0"/>
              <a:t>Zakon o poticanju zapošljavanja</a:t>
            </a:r>
            <a:r>
              <a:rPr lang="hr-HR" b="1" dirty="0"/>
              <a:t> – do 2 godine</a:t>
            </a:r>
          </a:p>
          <a:p>
            <a:pPr marL="0" indent="0">
              <a:buNone/>
            </a:pPr>
            <a:endParaRPr lang="hr-HR" dirty="0"/>
          </a:p>
          <a:p>
            <a:pPr marL="0" indent="0">
              <a:buNone/>
            </a:pPr>
            <a:r>
              <a:rPr lang="hr-HR" dirty="0"/>
              <a:t>KUMULIRANJE KORIŠTENJA razdoblja olakšica prema Zakonu o doprinosima:</a:t>
            </a:r>
          </a:p>
          <a:p>
            <a:pPr>
              <a:buFontTx/>
              <a:buChar char="-"/>
            </a:pPr>
            <a:r>
              <a:rPr lang="hr-HR" dirty="0"/>
              <a:t>DA, dozvoljeno je, ukoliko su za svaku od propisanih olakšica ispunjeni uvjeti</a:t>
            </a:r>
          </a:p>
          <a:p>
            <a:pPr marL="0" indent="0">
              <a:buNone/>
            </a:pPr>
            <a:r>
              <a:rPr lang="hr-HR" dirty="0"/>
              <a:t>KUMULIRANJE KORIŠTENJA Olakšica prema Zakonu o poticanju zapošljavanja i prema Zakonu o doprinosima: </a:t>
            </a:r>
          </a:p>
          <a:p>
            <a:pPr marL="0" indent="0">
              <a:buNone/>
            </a:pPr>
            <a:r>
              <a:rPr lang="hr-HR" dirty="0"/>
              <a:t>- Nije zabranjeno</a:t>
            </a:r>
          </a:p>
        </p:txBody>
      </p:sp>
    </p:spTree>
    <p:extLst>
      <p:ext uri="{BB962C8B-B14F-4D97-AF65-F5344CB8AC3E}">
        <p14:creationId xmlns:p14="http://schemas.microsoft.com/office/powerpoint/2010/main" val="3461877871"/>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35360"/>
          </a:xfrm>
        </p:spPr>
        <p:txBody>
          <a:bodyPr>
            <a:normAutofit fontScale="90000"/>
          </a:bodyPr>
          <a:lstStyle/>
          <a:p>
            <a:r>
              <a:rPr lang="hr-HR" sz="3600" dirty="0"/>
              <a:t>PRODUŽENO TRAJANJE OLAKŠICE</a:t>
            </a:r>
            <a:br>
              <a:rPr lang="hr-HR" b="1" dirty="0"/>
            </a:br>
            <a:endParaRPr lang="hr-HR" dirty="0"/>
          </a:p>
        </p:txBody>
      </p:sp>
      <p:sp>
        <p:nvSpPr>
          <p:cNvPr id="3" name="Content Placeholder 2"/>
          <p:cNvSpPr>
            <a:spLocks noGrp="1"/>
          </p:cNvSpPr>
          <p:nvPr>
            <p:ph idx="1"/>
          </p:nvPr>
        </p:nvSpPr>
        <p:spPr>
          <a:xfrm>
            <a:off x="457200" y="1412776"/>
            <a:ext cx="8229600" cy="5064224"/>
          </a:xfrm>
        </p:spPr>
        <p:txBody>
          <a:bodyPr/>
          <a:lstStyle/>
          <a:p>
            <a:pPr marL="88900" indent="0">
              <a:lnSpc>
                <a:spcPct val="120000"/>
              </a:lnSpc>
              <a:buClr>
                <a:srgbClr val="002060"/>
              </a:buClr>
              <a:buNone/>
              <a:defRPr/>
            </a:pPr>
            <a:r>
              <a:rPr lang="hr-HR" dirty="0"/>
              <a:t>Za radnika koji se prvi put zapošljava i za radnika mladu osobu trajanje olakšice se </a:t>
            </a:r>
            <a:r>
              <a:rPr lang="hr-HR" b="1" u="sng" dirty="0"/>
              <a:t>produžuje</a:t>
            </a:r>
            <a:r>
              <a:rPr lang="hr-HR" dirty="0"/>
              <a:t>:</a:t>
            </a:r>
          </a:p>
          <a:p>
            <a:pPr marL="431800" indent="-342900">
              <a:lnSpc>
                <a:spcPct val="120000"/>
              </a:lnSpc>
              <a:buClr>
                <a:srgbClr val="002060"/>
              </a:buClr>
              <a:defRPr/>
            </a:pPr>
            <a:r>
              <a:rPr lang="hr-HR" dirty="0"/>
              <a:t>razdoblje u kojem je radnik ostvarivao pravo na naknadu plaće na teret državnog proračuna:</a:t>
            </a:r>
          </a:p>
          <a:p>
            <a:pPr marL="88900" indent="0">
              <a:lnSpc>
                <a:spcPct val="120000"/>
              </a:lnSpc>
              <a:buClr>
                <a:srgbClr val="002060"/>
              </a:buClr>
              <a:buNone/>
              <a:defRPr/>
            </a:pPr>
            <a:r>
              <a:rPr lang="hr-HR" dirty="0"/>
              <a:t>     - </a:t>
            </a:r>
            <a:r>
              <a:rPr lang="hr-HR" dirty="0" err="1"/>
              <a:t>rodiljni</a:t>
            </a:r>
            <a:r>
              <a:rPr lang="hr-HR" dirty="0"/>
              <a:t> i roditeljski dopust</a:t>
            </a:r>
          </a:p>
          <a:p>
            <a:pPr marL="717550" indent="-628650">
              <a:lnSpc>
                <a:spcPct val="120000"/>
              </a:lnSpc>
              <a:buClr>
                <a:srgbClr val="002060"/>
              </a:buClr>
              <a:buNone/>
              <a:defRPr/>
            </a:pPr>
            <a:r>
              <a:rPr lang="hr-HR" dirty="0"/>
              <a:t>     -  bolovanje zbog ozljede koja je posljedica sudjelovanja u Domovinskom ratu</a:t>
            </a:r>
          </a:p>
          <a:p>
            <a:pPr marL="431800" indent="-342900">
              <a:lnSpc>
                <a:spcPct val="120000"/>
              </a:lnSpc>
              <a:buClr>
                <a:srgbClr val="002060"/>
              </a:buClr>
              <a:defRPr/>
            </a:pPr>
            <a:r>
              <a:rPr lang="hr-HR" dirty="0"/>
              <a:t>razdoblje u kojem radni odnos miruje radi dragovoljnog služenja vojnog roka </a:t>
            </a:r>
          </a:p>
          <a:p>
            <a:endParaRPr lang="hr-HR" dirty="0"/>
          </a:p>
        </p:txBody>
      </p:sp>
    </p:spTree>
    <p:extLst>
      <p:ext uri="{BB962C8B-B14F-4D97-AF65-F5344CB8AC3E}">
        <p14:creationId xmlns:p14="http://schemas.microsoft.com/office/powerpoint/2010/main" val="846763668"/>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hr-HR" sz="3200" dirty="0"/>
              <a:t>KORIŠTENJE OLAKŠICA U SLUČAJU PRIJENOSA UGOVORA O RADU NA NOVOG POSLODAVCA</a:t>
            </a:r>
          </a:p>
        </p:txBody>
      </p:sp>
      <p:sp>
        <p:nvSpPr>
          <p:cNvPr id="3" name="Content Placeholder 2"/>
          <p:cNvSpPr>
            <a:spLocks noGrp="1"/>
          </p:cNvSpPr>
          <p:nvPr>
            <p:ph idx="1"/>
          </p:nvPr>
        </p:nvSpPr>
        <p:spPr/>
        <p:txBody>
          <a:bodyPr/>
          <a:lstStyle/>
          <a:p>
            <a:r>
              <a:rPr lang="hr-HR" dirty="0"/>
              <a:t>U slučaju kada osoba za koju je poslodavac započeo koristiti pravo na oslobođenje od obveze doprinosa na plaću  bog provedenog spajanja, pripajanja ili dugih oblika reorganizacije dosadašnjeg poslodavca nastavlja raditi kod novog poslodavca, ta osoba zadržava status radnika koji se prvi put zapošljava odnosno status mlade osobe </a:t>
            </a:r>
            <a:r>
              <a:rPr lang="hr-HR" b="1" u="sng" dirty="0"/>
              <a:t>pod uvjetom </a:t>
            </a:r>
            <a:r>
              <a:rPr lang="hr-HR" dirty="0"/>
              <a:t>da je:</a:t>
            </a:r>
          </a:p>
          <a:p>
            <a:pPr marL="806450" indent="-265113">
              <a:buFont typeface="+mj-lt"/>
              <a:buAutoNum type="arabicPeriod"/>
            </a:pPr>
            <a:r>
              <a:rPr lang="hr-HR" dirty="0"/>
              <a:t>novi poslodavac u cijelosti preuzeo sve obveze iz ugovora o radu s dosadašnjim poslodavcem, te</a:t>
            </a:r>
          </a:p>
          <a:p>
            <a:pPr marL="806450" indent="-265113">
              <a:buFont typeface="+mj-lt"/>
              <a:buAutoNum type="arabicPeriod"/>
            </a:pPr>
            <a:r>
              <a:rPr lang="hr-HR" dirty="0"/>
              <a:t>da se razdoblje osiguranja po osnovi rada kod novog poslodavca neposredno nastavlja na razdoblje osiguranja po osnovi rada kod dosadašnjeg poslodavca</a:t>
            </a:r>
            <a:br>
              <a:rPr lang="hr-HR" dirty="0"/>
            </a:br>
            <a:endParaRPr lang="hr-HR" dirty="0"/>
          </a:p>
        </p:txBody>
      </p:sp>
    </p:spTree>
    <p:extLst>
      <p:ext uri="{BB962C8B-B14F-4D97-AF65-F5344CB8AC3E}">
        <p14:creationId xmlns:p14="http://schemas.microsoft.com/office/powerpoint/2010/main" val="1239496258"/>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311424"/>
          </a:xfrm>
        </p:spPr>
        <p:txBody>
          <a:bodyPr>
            <a:noAutofit/>
          </a:bodyPr>
          <a:lstStyle/>
          <a:p>
            <a:r>
              <a:rPr lang="hr-HR" sz="3200" dirty="0"/>
              <a:t>PRESTANAK RADNOG ODNOSA RADNIKA ZA KOJEGA JE POSLODAVAC KORISTIO OSLOBOĐENJE OD OBVEZE DOPRINOSA</a:t>
            </a:r>
          </a:p>
        </p:txBody>
      </p:sp>
      <p:sp>
        <p:nvSpPr>
          <p:cNvPr id="3" name="Content Placeholder 2"/>
          <p:cNvSpPr>
            <a:spLocks noGrp="1"/>
          </p:cNvSpPr>
          <p:nvPr>
            <p:ph idx="1"/>
          </p:nvPr>
        </p:nvSpPr>
        <p:spPr>
          <a:xfrm>
            <a:off x="457200" y="2060848"/>
            <a:ext cx="8229600" cy="4416152"/>
          </a:xfrm>
        </p:spPr>
        <p:txBody>
          <a:bodyPr>
            <a:normAutofit fontScale="92500" lnSpcReduction="10000"/>
          </a:bodyPr>
          <a:lstStyle/>
          <a:p>
            <a:pPr marL="0" indent="0">
              <a:buNone/>
            </a:pPr>
            <a:r>
              <a:rPr lang="hr-HR" dirty="0"/>
              <a:t>Prema Zakonu o doprinosima:</a:t>
            </a:r>
          </a:p>
          <a:p>
            <a:pPr>
              <a:buFont typeface="Wingdings" panose="05000000000000000000" pitchFamily="2" charset="2"/>
              <a:buChar char="Ø"/>
            </a:pPr>
            <a:r>
              <a:rPr lang="hr-HR" dirty="0"/>
              <a:t> Nema nikakvih posljedica za poslodavca, neovisno o razlogu prestanka radnog odnosa</a:t>
            </a:r>
          </a:p>
          <a:p>
            <a:pPr marL="0" indent="0">
              <a:buNone/>
            </a:pPr>
            <a:endParaRPr lang="hr-HR" dirty="0"/>
          </a:p>
          <a:p>
            <a:pPr marL="0" indent="0">
              <a:buNone/>
            </a:pPr>
            <a:r>
              <a:rPr lang="hr-HR" dirty="0"/>
              <a:t>Prema Zakonu o poticanju zapošljavanja:</a:t>
            </a:r>
          </a:p>
          <a:p>
            <a:pPr marL="354013" indent="-354013">
              <a:buFont typeface="Wingdings" panose="05000000000000000000" pitchFamily="2" charset="2"/>
              <a:buChar char="Ø"/>
            </a:pPr>
            <a:r>
              <a:rPr lang="hr-HR" dirty="0"/>
              <a:t>Ukoliko poslodavac nakon 2 godine ne zadrži radnika u radnom odnosu </a:t>
            </a:r>
            <a:r>
              <a:rPr lang="hr-HR" u="sng" dirty="0"/>
              <a:t>još najmanje godinu dana</a:t>
            </a:r>
            <a:r>
              <a:rPr lang="hr-HR" dirty="0"/>
              <a:t>, a do prestanka radnog odnosa toga radnika je došlo</a:t>
            </a:r>
          </a:p>
          <a:p>
            <a:pPr marL="0" indent="0">
              <a:buNone/>
            </a:pPr>
            <a:r>
              <a:rPr lang="hr-HR" dirty="0"/>
              <a:t>     -  iz poslovno uvjetovanih razloga ili</a:t>
            </a:r>
          </a:p>
          <a:p>
            <a:pPr marL="0" indent="0">
              <a:buNone/>
            </a:pPr>
            <a:r>
              <a:rPr lang="hr-HR" dirty="0"/>
              <a:t>     -  istekom ugovora o radu na određeno vrijeme,</a:t>
            </a:r>
          </a:p>
          <a:p>
            <a:pPr marL="354013" indent="0">
              <a:buNone/>
            </a:pPr>
            <a:r>
              <a:rPr lang="hr-HR" dirty="0"/>
              <a:t>idućih godinu dana (od dana prestanka radnog odnosa) poslodavac ne može koristiti olakšicu za novozaposlenu osobu </a:t>
            </a:r>
          </a:p>
        </p:txBody>
      </p:sp>
    </p:spTree>
    <p:extLst>
      <p:ext uri="{BB962C8B-B14F-4D97-AF65-F5344CB8AC3E}">
        <p14:creationId xmlns:p14="http://schemas.microsoft.com/office/powerpoint/2010/main" val="331695244"/>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p:txBody>
          <a:bodyPr>
            <a:normAutofit/>
          </a:bodyPr>
          <a:lstStyle/>
          <a:p>
            <a:pPr marL="0" indent="0" algn="ctr">
              <a:buNone/>
            </a:pPr>
            <a:r>
              <a:rPr lang="hr-HR" sz="3200" dirty="0"/>
              <a:t>KORIŠTENJE OSLOBOĐENJA OD OBVEZE DOPRINOSA ZA OSOBE NA STRUČNOM OSPOSOBLJAVANJU BEZ ZASNIVANJA RADNOG ODNOSA</a:t>
            </a:r>
          </a:p>
        </p:txBody>
      </p:sp>
    </p:spTree>
    <p:extLst>
      <p:ext uri="{BB962C8B-B14F-4D97-AF65-F5344CB8AC3E}">
        <p14:creationId xmlns:p14="http://schemas.microsoft.com/office/powerpoint/2010/main" val="259995503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2800" dirty="0"/>
              <a:t>DOPRINOSI ZA OSOBE NA STRUČNOM OSPOSOBLJAVANJU BEZ ZASNIVANJA RADNOG ODNOSA</a:t>
            </a:r>
          </a:p>
        </p:txBody>
      </p:sp>
      <p:sp>
        <p:nvSpPr>
          <p:cNvPr id="3" name="Content Placeholder 2"/>
          <p:cNvSpPr>
            <a:spLocks noGrp="1"/>
          </p:cNvSpPr>
          <p:nvPr>
            <p:ph idx="1"/>
          </p:nvPr>
        </p:nvSpPr>
        <p:spPr/>
        <p:txBody>
          <a:bodyPr>
            <a:normAutofit lnSpcReduction="10000"/>
          </a:bodyPr>
          <a:lstStyle/>
          <a:p>
            <a:r>
              <a:rPr lang="hr-HR" sz="2000" dirty="0"/>
              <a:t>Obveznik obračunavanja i plaćanja doprinosa: </a:t>
            </a:r>
          </a:p>
          <a:p>
            <a:pPr marL="0" indent="452438">
              <a:buNone/>
            </a:pPr>
            <a:r>
              <a:rPr lang="hr-HR" sz="2000" dirty="0"/>
              <a:t>   - poslodavac koji je osobu primio na stručno osposobljavanje</a:t>
            </a:r>
          </a:p>
          <a:p>
            <a:r>
              <a:rPr lang="hr-HR" sz="2000" dirty="0"/>
              <a:t>Osnovica za obračun doprinosa za 2016. godinu: </a:t>
            </a:r>
          </a:p>
          <a:p>
            <a:pPr marL="452438" indent="0">
              <a:buNone/>
            </a:pPr>
            <a:r>
              <a:rPr lang="hr-HR" sz="2000" dirty="0"/>
              <a:t>   - </a:t>
            </a:r>
            <a:r>
              <a:rPr lang="hr-HR" sz="2000" b="1" dirty="0"/>
              <a:t>2.812,95 kn </a:t>
            </a:r>
            <a:r>
              <a:rPr lang="hr-HR" sz="2000" dirty="0"/>
              <a:t>mjesečno </a:t>
            </a:r>
          </a:p>
          <a:p>
            <a:r>
              <a:rPr lang="hr-HR" sz="2000" dirty="0"/>
              <a:t>Obvezni doprinosi za osobu koja </a:t>
            </a:r>
            <a:r>
              <a:rPr lang="hr-HR" sz="2000" u="sng" dirty="0"/>
              <a:t>ima</a:t>
            </a:r>
            <a:r>
              <a:rPr lang="hr-HR" sz="2000" dirty="0"/>
              <a:t> evidentiranog staža u osiguranju:</a:t>
            </a:r>
          </a:p>
          <a:p>
            <a:pPr marL="0" lvl="0" indent="354013">
              <a:buNone/>
            </a:pPr>
            <a:r>
              <a:rPr lang="hr-HR" sz="2000" dirty="0"/>
              <a:t>  - doprinosi za mirovinsko osiguranje </a:t>
            </a:r>
            <a:r>
              <a:rPr lang="hr-HR" sz="2000" b="1" dirty="0"/>
              <a:t>-</a:t>
            </a:r>
            <a:r>
              <a:rPr lang="hr-HR" sz="2000" dirty="0"/>
              <a:t> 20% (15% + 5%)</a:t>
            </a:r>
          </a:p>
          <a:p>
            <a:pPr marL="0" lvl="0" indent="354013">
              <a:buNone/>
            </a:pPr>
            <a:r>
              <a:rPr lang="hr-HR" sz="2000" dirty="0"/>
              <a:t>  - doprinos za zdravstveno osiguranje - 15% </a:t>
            </a:r>
          </a:p>
          <a:p>
            <a:pPr marL="541338" indent="-187325">
              <a:buNone/>
            </a:pPr>
            <a:r>
              <a:rPr lang="hr-HR" sz="2000" dirty="0"/>
              <a:t>  - doprinos za zaštitu zdravlja na radu - 0,5%</a:t>
            </a:r>
          </a:p>
          <a:p>
            <a:r>
              <a:rPr lang="hr-HR" sz="2000" b="1" dirty="0"/>
              <a:t>Obvezni doprinosi za osobu koja </a:t>
            </a:r>
            <a:r>
              <a:rPr lang="hr-HR" sz="2000" b="1" u="sng" dirty="0"/>
              <a:t>nema </a:t>
            </a:r>
            <a:r>
              <a:rPr lang="hr-HR" sz="2000" b="1" dirty="0"/>
              <a:t>evidentiranog staža u osiguranju:</a:t>
            </a:r>
          </a:p>
          <a:p>
            <a:pPr marL="0" lvl="0" indent="452438">
              <a:buNone/>
            </a:pPr>
            <a:r>
              <a:rPr lang="hr-HR" sz="2000" dirty="0"/>
              <a:t>  - doprinosi za mirovinsko osiguranje </a:t>
            </a:r>
            <a:r>
              <a:rPr lang="hr-HR" sz="2000" b="1" dirty="0"/>
              <a:t>-</a:t>
            </a:r>
            <a:r>
              <a:rPr lang="hr-HR" sz="2000" dirty="0"/>
              <a:t> 20% (15% + 5%)</a:t>
            </a:r>
          </a:p>
          <a:p>
            <a:r>
              <a:rPr lang="hr-HR" sz="2000" dirty="0"/>
              <a:t>Dospijeće i uplata doprinosa: </a:t>
            </a:r>
          </a:p>
          <a:p>
            <a:pPr marL="0" indent="0">
              <a:buNone/>
            </a:pPr>
            <a:r>
              <a:rPr lang="hr-HR" sz="2000" dirty="0"/>
              <a:t>        - do 15-og u mjesecu za prethodni mjesec</a:t>
            </a:r>
          </a:p>
          <a:p>
            <a:pPr marL="628650" indent="-628650">
              <a:buNone/>
            </a:pPr>
            <a:r>
              <a:rPr lang="hr-HR" sz="2000" dirty="0"/>
              <a:t>        - uplaćuju na iste uplatne račune na koje se plaćaju doprinosi za radnike u radnom odnosu</a:t>
            </a:r>
          </a:p>
        </p:txBody>
      </p:sp>
    </p:spTree>
    <p:extLst>
      <p:ext uri="{BB962C8B-B14F-4D97-AF65-F5344CB8AC3E}">
        <p14:creationId xmlns:p14="http://schemas.microsoft.com/office/powerpoint/2010/main" val="2418693412"/>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hr-HR" sz="3200" dirty="0"/>
              <a:t>OBRAČUN DOPRINOSA ZA RAZDOBLJE KRAĆE OD MJESEC DANA</a:t>
            </a:r>
          </a:p>
        </p:txBody>
      </p:sp>
      <p:sp>
        <p:nvSpPr>
          <p:cNvPr id="3" name="Content Placeholder 2"/>
          <p:cNvSpPr>
            <a:spLocks noGrp="1"/>
          </p:cNvSpPr>
          <p:nvPr>
            <p:ph idx="1"/>
          </p:nvPr>
        </p:nvSpPr>
        <p:spPr/>
        <p:txBody>
          <a:bodyPr>
            <a:normAutofit lnSpcReduction="10000"/>
          </a:bodyPr>
          <a:lstStyle/>
          <a:p>
            <a:pPr marL="0" indent="0" algn="ctr">
              <a:buNone/>
            </a:pPr>
            <a:r>
              <a:rPr lang="hr-HR" dirty="0"/>
              <a:t>čl. 202. Zakona o doprinosima:</a:t>
            </a:r>
          </a:p>
          <a:p>
            <a:r>
              <a:rPr lang="hr-HR" dirty="0"/>
              <a:t>Kad se doprinosi obračunavaju za razdoblje kraće od mjesec dana, iznos osnovice za taj mjesec razmjeran je broju dana provedenih u osiguranju u odnosu na ukupan broj dana toga mjeseca.</a:t>
            </a:r>
          </a:p>
          <a:p>
            <a:pPr marL="0" indent="0">
              <a:buNone/>
            </a:pPr>
            <a:r>
              <a:rPr lang="hr-HR" i="1" u="sng" dirty="0"/>
              <a:t>Primjer:</a:t>
            </a:r>
          </a:p>
          <a:p>
            <a:pPr>
              <a:buFontTx/>
              <a:buChar char="-"/>
            </a:pPr>
            <a:r>
              <a:rPr lang="hr-HR" dirty="0"/>
              <a:t>utvrđuje se osnovica za obračun doprinosa za mjesec svibanj za osobu primljenu na osposobljavanje od 9. svibnja 2016.</a:t>
            </a:r>
          </a:p>
          <a:p>
            <a:pPr>
              <a:buFontTx/>
              <a:buChar char="-"/>
            </a:pPr>
            <a:r>
              <a:rPr lang="hr-HR" dirty="0"/>
              <a:t>2.812,95 : 31 (jer svibanj ima 31 dan) = 90,740</a:t>
            </a:r>
          </a:p>
          <a:p>
            <a:pPr>
              <a:buFontTx/>
              <a:buChar char="-"/>
            </a:pPr>
            <a:r>
              <a:rPr lang="hr-HR" dirty="0"/>
              <a:t>90,740 x 23 dana provedena u osiguranju = 2.087,02</a:t>
            </a:r>
          </a:p>
          <a:p>
            <a:pPr>
              <a:buFontTx/>
              <a:buChar char="-"/>
            </a:pPr>
            <a:r>
              <a:rPr lang="hr-HR" dirty="0"/>
              <a:t>za razdoblje od 9. do 31. svibnja 2016. doprinose treba obračunati na osnovicu u iznosu 2.087,02</a:t>
            </a:r>
          </a:p>
          <a:p>
            <a:endParaRPr lang="hr-HR" dirty="0"/>
          </a:p>
        </p:txBody>
      </p:sp>
    </p:spTree>
    <p:extLst>
      <p:ext uri="{BB962C8B-B14F-4D97-AF65-F5344CB8AC3E}">
        <p14:creationId xmlns:p14="http://schemas.microsoft.com/office/powerpoint/2010/main" val="1296291596"/>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hr-HR" sz="3200" dirty="0"/>
              <a:t>DOPRINOSI ZA OSOBE NA STRUČNOM OSPOSOBLJAVANJU U OBRASCU JOPPD</a:t>
            </a:r>
          </a:p>
        </p:txBody>
      </p:sp>
      <p:sp>
        <p:nvSpPr>
          <p:cNvPr id="3" name="Content Placeholder 2"/>
          <p:cNvSpPr>
            <a:spLocks noGrp="1"/>
          </p:cNvSpPr>
          <p:nvPr>
            <p:ph idx="1"/>
          </p:nvPr>
        </p:nvSpPr>
        <p:spPr/>
        <p:txBody>
          <a:bodyPr>
            <a:normAutofit fontScale="92500"/>
          </a:bodyPr>
          <a:lstStyle/>
          <a:p>
            <a:pPr marL="0" indent="0">
              <a:buNone/>
            </a:pPr>
            <a:r>
              <a:rPr lang="hr-HR" dirty="0"/>
              <a:t>Oznaka stjecatelja primitka/osiguranika (podaci pod B-6.1.):</a:t>
            </a:r>
          </a:p>
          <a:p>
            <a:pPr marL="717550" lvl="0" indent="-363538"/>
            <a:r>
              <a:rPr lang="hr-HR" sz="2200" b="1" dirty="0"/>
              <a:t>5701</a:t>
            </a:r>
            <a:r>
              <a:rPr lang="hr-HR" sz="2200" dirty="0"/>
              <a:t> - osiguranik po osnovi stručnog osposobljavanja za rad bez zasnivanja radnog odnosa prema Zakonu o radu, i</a:t>
            </a:r>
          </a:p>
          <a:p>
            <a:pPr marL="717550" indent="-363538"/>
            <a:r>
              <a:rPr lang="hr-HR" sz="2200" b="1" dirty="0"/>
              <a:t>5702</a:t>
            </a:r>
            <a:r>
              <a:rPr lang="hr-HR" sz="2200" dirty="0"/>
              <a:t> - osiguranik po osnovi stručnog osposobljavanja za rad bez zasnivanja radnog odnosa prema Zakonu o poticanju zapošljavanja</a:t>
            </a:r>
          </a:p>
          <a:p>
            <a:pPr marL="0" indent="0">
              <a:buNone/>
            </a:pPr>
            <a:r>
              <a:rPr lang="hr-HR" dirty="0"/>
              <a:t>Oznaka vrste primitka/obveze doprinosa (pod B-6.2.): </a:t>
            </a:r>
          </a:p>
          <a:p>
            <a:pPr marL="541338" lvl="0" indent="-187325"/>
            <a:r>
              <a:rPr lang="hr-HR" sz="2200" b="1" dirty="0"/>
              <a:t>5701</a:t>
            </a:r>
            <a:r>
              <a:rPr lang="hr-HR" sz="2200" dirty="0"/>
              <a:t> – u slučaju kad se za osobu primljenu na stručno osposobljavanje obračunavaju i plaćaju svi propisani doprinosi,</a:t>
            </a:r>
          </a:p>
          <a:p>
            <a:pPr marL="541338" lvl="0" indent="-187325"/>
            <a:r>
              <a:rPr lang="hr-HR" sz="2200" b="1" dirty="0"/>
              <a:t>5702</a:t>
            </a:r>
            <a:r>
              <a:rPr lang="hr-HR" sz="2200" dirty="0"/>
              <a:t> – kad se radi o osobi koja prvi put stječe status mirovinskog osiguranika i za koju se prema Zakonu o doprinosima ne plaćaju doprinosi na osnovicu  (do 12 mjeseci)</a:t>
            </a:r>
          </a:p>
          <a:p>
            <a:pPr marL="541338" indent="-187325"/>
            <a:r>
              <a:rPr lang="hr-HR" sz="2200" b="1" dirty="0"/>
              <a:t>5703</a:t>
            </a:r>
            <a:r>
              <a:rPr lang="hr-HR" sz="2200" dirty="0"/>
              <a:t> - kad se za radi o osobi koja prvi put stječe status mirovinskog osiguranika i za koju se ne plaćaju doprinosi na osnovicu, ali se olakšica koristi prema Zakonu o poticanju zapošljavanja (do 36 mjeseci)</a:t>
            </a:r>
          </a:p>
        </p:txBody>
      </p:sp>
    </p:spTree>
    <p:extLst>
      <p:ext uri="{BB962C8B-B14F-4D97-AF65-F5344CB8AC3E}">
        <p14:creationId xmlns:p14="http://schemas.microsoft.com/office/powerpoint/2010/main" val="1208016442"/>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57200" y="274638"/>
            <a:ext cx="8229600" cy="1210146"/>
          </a:xfrm>
        </p:spPr>
        <p:txBody>
          <a:bodyPr>
            <a:normAutofit fontScale="90000"/>
          </a:bodyPr>
          <a:lstStyle/>
          <a:p>
            <a:br>
              <a:rPr lang="hr-HR" sz="3600" dirty="0"/>
            </a:br>
            <a:r>
              <a:rPr lang="hr-HR" sz="3600" dirty="0"/>
              <a:t>KORIŠTENJE OSLOBOĐENJA OD OBVEZE DOPRINOSA NA PLAĆU – 2 propisa</a:t>
            </a:r>
            <a:br>
              <a:rPr lang="hr-HR" sz="3600" b="1" dirty="0"/>
            </a:br>
            <a:endParaRPr lang="hr-HR" sz="3600" dirty="0"/>
          </a:p>
        </p:txBody>
      </p:sp>
      <p:sp>
        <p:nvSpPr>
          <p:cNvPr id="32771" name="Content Placeholder 2"/>
          <p:cNvSpPr>
            <a:spLocks noGrp="1"/>
          </p:cNvSpPr>
          <p:nvPr>
            <p:ph idx="1"/>
          </p:nvPr>
        </p:nvSpPr>
        <p:spPr>
          <a:xfrm>
            <a:off x="457200" y="1268760"/>
            <a:ext cx="8229600" cy="5589240"/>
          </a:xfrm>
        </p:spPr>
        <p:txBody>
          <a:bodyPr>
            <a:normAutofit/>
          </a:bodyPr>
          <a:lstStyle/>
          <a:p>
            <a:pPr>
              <a:buFontTx/>
              <a:buNone/>
            </a:pPr>
            <a:endParaRPr lang="hr-HR" sz="2000" u="sng" dirty="0"/>
          </a:p>
          <a:p>
            <a:pPr>
              <a:buFontTx/>
              <a:buNone/>
            </a:pPr>
            <a:r>
              <a:rPr lang="hr-HR" sz="2000" u="sng" dirty="0"/>
              <a:t>Zakon o doprinosima</a:t>
            </a:r>
            <a:r>
              <a:rPr lang="hr-HR" sz="2000" dirty="0"/>
              <a:t> (Nar. nov, br. </a:t>
            </a:r>
            <a:r>
              <a:rPr lang="nn-NO" sz="2000" dirty="0"/>
              <a:t>84/08., 152/08., 94/09., 18/11., 22/12., 144/12., 148/13.</a:t>
            </a:r>
            <a:r>
              <a:rPr lang="hr-HR" sz="2000" dirty="0"/>
              <a:t>, </a:t>
            </a:r>
            <a:r>
              <a:rPr lang="nn-NO" sz="2000" dirty="0"/>
              <a:t>41/14.</a:t>
            </a:r>
            <a:r>
              <a:rPr lang="hr-HR" sz="2000" dirty="0"/>
              <a:t> i 143714.</a:t>
            </a:r>
            <a:r>
              <a:rPr lang="nn-NO" sz="2000" dirty="0"/>
              <a:t>) </a:t>
            </a:r>
            <a:endParaRPr lang="hr-HR" sz="2000" dirty="0"/>
          </a:p>
          <a:p>
            <a:r>
              <a:rPr lang="hr-HR" sz="2000" b="1" dirty="0"/>
              <a:t>osoba koja nema evidentiranog mirovinskog staža </a:t>
            </a:r>
            <a:r>
              <a:rPr lang="hr-HR" sz="2000" dirty="0"/>
              <a:t>(osim staža po osnovi roditeljstva do godinu dana)</a:t>
            </a:r>
          </a:p>
          <a:p>
            <a:r>
              <a:rPr lang="hr-HR" sz="2000" b="1" dirty="0"/>
              <a:t>mlada osoba </a:t>
            </a:r>
            <a:r>
              <a:rPr lang="hr-HR" sz="2000" dirty="0"/>
              <a:t>(mlađa od 30 g) koja se zapošljava na neodređeno vrijeme</a:t>
            </a:r>
          </a:p>
          <a:p>
            <a:pPr marL="0" indent="0">
              <a:buNone/>
            </a:pPr>
            <a:endParaRPr lang="hr-HR" sz="2000" dirty="0"/>
          </a:p>
          <a:p>
            <a:pPr>
              <a:buFontTx/>
              <a:buNone/>
            </a:pPr>
            <a:r>
              <a:rPr lang="hr-HR" sz="2000" u="sng" dirty="0"/>
              <a:t>Zakon o poticanju zapošljavanja </a:t>
            </a:r>
            <a:r>
              <a:rPr lang="hr-HR" sz="2000" dirty="0"/>
              <a:t>(Nar. nov, br. 57/12. i 120/12.)</a:t>
            </a:r>
            <a:endParaRPr lang="hr-HR" sz="2000" u="sng" dirty="0"/>
          </a:p>
          <a:p>
            <a:pPr algn="just"/>
            <a:r>
              <a:rPr lang="vi-VN" sz="2000" b="1" dirty="0">
                <a:latin typeface="Calibri" pitchFamily="34" charset="0"/>
              </a:rPr>
              <a:t>nezaposlena osoba bez radnog iskustva u zvanju za koje se obrazovala</a:t>
            </a:r>
            <a:r>
              <a:rPr lang="hr-HR" sz="2000" b="1" dirty="0">
                <a:latin typeface="Calibri" pitchFamily="34" charset="0"/>
              </a:rPr>
              <a:t> </a:t>
            </a:r>
            <a:r>
              <a:rPr lang="hr-HR" sz="2000" dirty="0">
                <a:latin typeface="Calibri" pitchFamily="34" charset="0"/>
              </a:rPr>
              <a:t>- </a:t>
            </a:r>
            <a:r>
              <a:rPr lang="vi-VN" sz="2000" dirty="0">
                <a:latin typeface="Calibri" pitchFamily="34" charset="0"/>
              </a:rPr>
              <a:t>osoba koja se u evidenciji nezaposlen</a:t>
            </a:r>
            <a:r>
              <a:rPr lang="hr-HR" sz="2000" dirty="0">
                <a:latin typeface="Calibri" pitchFamily="34" charset="0"/>
              </a:rPr>
              <a:t>ih</a:t>
            </a:r>
            <a:r>
              <a:rPr lang="vi-VN" sz="2000" dirty="0">
                <a:latin typeface="Calibri" pitchFamily="34" charset="0"/>
              </a:rPr>
              <a:t> vodi duže od </a:t>
            </a:r>
            <a:r>
              <a:rPr lang="hr-HR" sz="2000" dirty="0">
                <a:latin typeface="Calibri" pitchFamily="34" charset="0"/>
              </a:rPr>
              <a:t>30</a:t>
            </a:r>
            <a:r>
              <a:rPr lang="vi-VN" sz="2000" dirty="0">
                <a:latin typeface="Calibri" pitchFamily="34" charset="0"/>
              </a:rPr>
              <a:t> dana i nema više o</a:t>
            </a:r>
            <a:r>
              <a:rPr lang="hr-HR" sz="2000" dirty="0">
                <a:latin typeface="Calibri" pitchFamily="34" charset="0"/>
              </a:rPr>
              <a:t>d 1</a:t>
            </a:r>
            <a:r>
              <a:rPr lang="vi-VN" sz="2000" dirty="0">
                <a:latin typeface="Calibri" pitchFamily="34" charset="0"/>
              </a:rPr>
              <a:t> godine </a:t>
            </a:r>
            <a:r>
              <a:rPr lang="hr-HR" sz="2000" dirty="0">
                <a:latin typeface="Calibri" pitchFamily="34" charset="0"/>
              </a:rPr>
              <a:t>mirovinskog </a:t>
            </a:r>
            <a:r>
              <a:rPr lang="vi-VN" sz="2000" dirty="0">
                <a:latin typeface="Calibri" pitchFamily="34" charset="0"/>
              </a:rPr>
              <a:t>staž</a:t>
            </a:r>
            <a:r>
              <a:rPr lang="hr-HR" sz="2000" dirty="0">
                <a:latin typeface="Calibri" pitchFamily="34" charset="0"/>
              </a:rPr>
              <a:t>a u zvanju za koje se školovala</a:t>
            </a:r>
          </a:p>
          <a:p>
            <a:pPr algn="just"/>
            <a:r>
              <a:rPr lang="hr-HR" sz="2000" b="1" dirty="0">
                <a:latin typeface="Calibri" pitchFamily="34" charset="0"/>
                <a:cs typeface="Arial" charset="0"/>
              </a:rPr>
              <a:t>dugotrajno nezaposlena osoba </a:t>
            </a:r>
            <a:r>
              <a:rPr lang="hr-HR" sz="2000" dirty="0">
                <a:latin typeface="Calibri" pitchFamily="34" charset="0"/>
                <a:cs typeface="Arial" charset="0"/>
              </a:rPr>
              <a:t>– osoba koja se kao nezaposlena vodi u evidenciji neprekidno duže od 2 godine, bez obzira ima li evidentiran staž u mirovinskom osiguranju</a:t>
            </a:r>
            <a:endParaRPr lang="hr-HR" sz="2000" b="1" dirty="0">
              <a:latin typeface="Calibri" pitchFamily="34" charset="0"/>
              <a:cs typeface="Arial" charset="0"/>
            </a:endParaRPr>
          </a:p>
          <a:p>
            <a:pPr>
              <a:buFontTx/>
              <a:buNone/>
            </a:pPr>
            <a:endParaRPr lang="hr-HR" dirty="0"/>
          </a:p>
        </p:txBody>
      </p:sp>
      <p:sp>
        <p:nvSpPr>
          <p:cNvPr id="7" name="Slide Number Placeholder 6"/>
          <p:cNvSpPr>
            <a:spLocks noGrp="1"/>
          </p:cNvSpPr>
          <p:nvPr>
            <p:ph type="sldNum" sz="quarter" idx="12"/>
          </p:nvPr>
        </p:nvSpPr>
        <p:spPr/>
        <p:txBody>
          <a:bodyPr/>
          <a:lstStyle/>
          <a:p>
            <a:fld id="{31DFBC88-2C67-4AFC-A8CC-C39262087EAF}" type="slidenum">
              <a:rPr lang="hr-HR" smtClean="0"/>
              <a:pPr/>
              <a:t>3</a:t>
            </a:fld>
            <a:endParaRPr lang="hr-HR"/>
          </a:p>
        </p:txBody>
      </p:sp>
    </p:spTree>
    <p:extLst>
      <p:ext uri="{BB962C8B-B14F-4D97-AF65-F5344CB8AC3E}">
        <p14:creationId xmlns:p14="http://schemas.microsoft.com/office/powerpoint/2010/main" val="223608426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404665"/>
            <a:ext cx="8229600" cy="1152127"/>
          </a:xfrm>
        </p:spPr>
        <p:txBody>
          <a:bodyPr>
            <a:noAutofit/>
          </a:bodyPr>
          <a:lstStyle/>
          <a:p>
            <a:r>
              <a:rPr lang="hr-HR" sz="2800" dirty="0"/>
              <a:t>OLAKŠICE U PLAĆANJU DOPRINOSA NA  </a:t>
            </a:r>
            <a:r>
              <a:rPr lang="hr-HR" sz="2800" dirty="0">
                <a:solidFill>
                  <a:srgbClr val="FF0000"/>
                </a:solidFill>
              </a:rPr>
              <a:t>MJESEČNU</a:t>
            </a:r>
            <a:r>
              <a:rPr lang="hr-HR" sz="2800" dirty="0"/>
              <a:t> PLAĆU  </a:t>
            </a:r>
            <a:br>
              <a:rPr lang="hr-HR" sz="2800" dirty="0"/>
            </a:br>
            <a:r>
              <a:rPr lang="hr-HR" sz="2400" dirty="0"/>
              <a:t>(šifra vrste primitka u JOPPD, str. B pod 6.2.: </a:t>
            </a:r>
            <a:r>
              <a:rPr lang="hr-HR" sz="2400" dirty="0">
                <a:solidFill>
                  <a:srgbClr val="FF0000"/>
                </a:solidFill>
              </a:rPr>
              <a:t>0001</a:t>
            </a:r>
            <a:r>
              <a:rPr lang="hr-HR" sz="2400" dirty="0"/>
              <a:t>)  </a:t>
            </a:r>
          </a:p>
        </p:txBody>
      </p:sp>
      <p:graphicFrame>
        <p:nvGraphicFramePr>
          <p:cNvPr id="4" name="Content Placeholder 3"/>
          <p:cNvGraphicFramePr>
            <a:graphicFrameLocks noGrp="1"/>
          </p:cNvGraphicFramePr>
          <p:nvPr>
            <p:ph idx="1"/>
            <p:extLst/>
          </p:nvPr>
        </p:nvGraphicFramePr>
        <p:xfrm>
          <a:off x="457200" y="1484785"/>
          <a:ext cx="8229600" cy="4824536"/>
        </p:xfrm>
        <a:graphic>
          <a:graphicData uri="http://schemas.openxmlformats.org/drawingml/2006/table">
            <a:tbl>
              <a:tblPr firstRow="1" bandRow="1">
                <a:tableStyleId>{5940675A-B579-460E-94D1-54222C63F5DA}</a:tableStyleId>
              </a:tblPr>
              <a:tblGrid>
                <a:gridCol w="3106688">
                  <a:extLst>
                    <a:ext uri="{9D8B030D-6E8A-4147-A177-3AD203B41FA5}">
                      <a16:colId xmlns:a16="http://schemas.microsoft.com/office/drawing/2014/main" val="20000"/>
                    </a:ext>
                  </a:extLst>
                </a:gridCol>
                <a:gridCol w="1584176">
                  <a:extLst>
                    <a:ext uri="{9D8B030D-6E8A-4147-A177-3AD203B41FA5}">
                      <a16:colId xmlns:a16="http://schemas.microsoft.com/office/drawing/2014/main" val="20001"/>
                    </a:ext>
                  </a:extLst>
                </a:gridCol>
                <a:gridCol w="1872208">
                  <a:extLst>
                    <a:ext uri="{9D8B030D-6E8A-4147-A177-3AD203B41FA5}">
                      <a16:colId xmlns:a16="http://schemas.microsoft.com/office/drawing/2014/main" val="20002"/>
                    </a:ext>
                  </a:extLst>
                </a:gridCol>
                <a:gridCol w="1666528">
                  <a:extLst>
                    <a:ext uri="{9D8B030D-6E8A-4147-A177-3AD203B41FA5}">
                      <a16:colId xmlns:a16="http://schemas.microsoft.com/office/drawing/2014/main" val="20003"/>
                    </a:ext>
                  </a:extLst>
                </a:gridCol>
              </a:tblGrid>
              <a:tr h="984599">
                <a:tc>
                  <a:txBody>
                    <a:bodyPr/>
                    <a:lstStyle/>
                    <a:p>
                      <a:pPr algn="ctr"/>
                      <a:r>
                        <a:rPr lang="hr-HR" b="1" baseline="0" dirty="0"/>
                        <a:t>Osoba čije se zapošljavanje potiče</a:t>
                      </a:r>
                      <a:endParaRPr lang="hr-HR" b="1" dirty="0"/>
                    </a:p>
                  </a:txBody>
                  <a:tcPr/>
                </a:tc>
                <a:tc>
                  <a:txBody>
                    <a:bodyPr/>
                    <a:lstStyle/>
                    <a:p>
                      <a:pPr algn="ctr"/>
                      <a:r>
                        <a:rPr lang="hr-HR" b="1" dirty="0"/>
                        <a:t>Propis</a:t>
                      </a:r>
                    </a:p>
                  </a:txBody>
                  <a:tcPr/>
                </a:tc>
                <a:tc>
                  <a:txBody>
                    <a:bodyPr/>
                    <a:lstStyle/>
                    <a:p>
                      <a:pPr algn="ctr"/>
                      <a:r>
                        <a:rPr lang="hr-HR" b="1" dirty="0"/>
                        <a:t>Radni</a:t>
                      </a:r>
                      <a:r>
                        <a:rPr lang="hr-HR" b="1" baseline="0" dirty="0"/>
                        <a:t> odnos </a:t>
                      </a:r>
                      <a:endParaRPr lang="hr-HR"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b="1" dirty="0"/>
                        <a:t>Razdoblje korištenja olakšice</a:t>
                      </a:r>
                    </a:p>
                  </a:txBody>
                  <a:tcPr/>
                </a:tc>
                <a:extLst>
                  <a:ext uri="{0D108BD9-81ED-4DB2-BD59-A6C34878D82A}">
                    <a16:rowId xmlns:a16="http://schemas.microsoft.com/office/drawing/2014/main" val="10000"/>
                  </a:ext>
                </a:extLst>
              </a:tr>
              <a:tr h="984599">
                <a:tc>
                  <a:txBody>
                    <a:bodyPr/>
                    <a:lstStyle/>
                    <a:p>
                      <a:r>
                        <a:rPr lang="hr-HR" dirty="0"/>
                        <a:t>Radnik koji se</a:t>
                      </a:r>
                      <a:r>
                        <a:rPr lang="hr-HR" baseline="0" dirty="0"/>
                        <a:t> prvi put zapošljava</a:t>
                      </a:r>
                      <a:endParaRPr lang="hr-HR" dirty="0"/>
                    </a:p>
                    <a:p>
                      <a:r>
                        <a:rPr lang="hr-HR" dirty="0"/>
                        <a:t>Šifra stjecatelja</a:t>
                      </a:r>
                      <a:r>
                        <a:rPr lang="hr-HR" baseline="0" dirty="0"/>
                        <a:t> pod 6.1.: </a:t>
                      </a:r>
                      <a:r>
                        <a:rPr lang="hr-HR" b="1" baseline="0" dirty="0"/>
                        <a:t>0002</a:t>
                      </a:r>
                      <a:endParaRPr lang="hr-HR" b="1" dirty="0"/>
                    </a:p>
                  </a:txBody>
                  <a:tcPr/>
                </a:tc>
                <a:tc>
                  <a:txBody>
                    <a:bodyPr/>
                    <a:lstStyle/>
                    <a:p>
                      <a:r>
                        <a:rPr lang="hr-HR" dirty="0"/>
                        <a:t>Zakon o doprinosima</a:t>
                      </a:r>
                    </a:p>
                  </a:txBody>
                  <a:tcPr/>
                </a:tc>
                <a:tc>
                  <a:txBody>
                    <a:bodyPr/>
                    <a:lstStyle/>
                    <a:p>
                      <a:r>
                        <a:rPr lang="hr-HR" dirty="0"/>
                        <a:t>na određeno i na neodređeno vrijeme</a:t>
                      </a:r>
                    </a:p>
                  </a:txBody>
                  <a:tcPr/>
                </a:tc>
                <a:tc>
                  <a:txBody>
                    <a:bodyPr/>
                    <a:lstStyle/>
                    <a:p>
                      <a:r>
                        <a:rPr lang="hr-HR" dirty="0"/>
                        <a:t>1 godina</a:t>
                      </a:r>
                    </a:p>
                  </a:txBody>
                  <a:tcPr/>
                </a:tc>
                <a:extLst>
                  <a:ext uri="{0D108BD9-81ED-4DB2-BD59-A6C34878D82A}">
                    <a16:rowId xmlns:a16="http://schemas.microsoft.com/office/drawing/2014/main" val="10001"/>
                  </a:ext>
                </a:extLst>
              </a:tr>
              <a:tr h="1279979">
                <a:tc>
                  <a:txBody>
                    <a:bodyPr/>
                    <a:lstStyle/>
                    <a:p>
                      <a:r>
                        <a:rPr lang="hr-HR" dirty="0"/>
                        <a:t>Radnik</a:t>
                      </a:r>
                      <a:r>
                        <a:rPr lang="hr-HR" baseline="0" dirty="0"/>
                        <a:t> u trenutku zaposlenja mlađi od 30 godina, zaposlen na neodređeno vrijeme</a:t>
                      </a:r>
                    </a:p>
                    <a:p>
                      <a:pPr marL="0" marR="0" indent="0" algn="l" defTabSz="914400" rtl="0" eaLnBrk="1" fontAlgn="auto" latinLnBrk="0" hangingPunct="1">
                        <a:lnSpc>
                          <a:spcPct val="100000"/>
                        </a:lnSpc>
                        <a:spcBef>
                          <a:spcPts val="0"/>
                        </a:spcBef>
                        <a:spcAft>
                          <a:spcPts val="0"/>
                        </a:spcAft>
                        <a:buClrTx/>
                        <a:buSzTx/>
                        <a:buFontTx/>
                        <a:buNone/>
                        <a:tabLst/>
                        <a:defRPr/>
                      </a:pPr>
                      <a:r>
                        <a:rPr lang="hr-HR" dirty="0"/>
                        <a:t>Šifra stjecatelja</a:t>
                      </a:r>
                      <a:r>
                        <a:rPr lang="hr-HR" baseline="0" dirty="0"/>
                        <a:t> pod 6.1.: </a:t>
                      </a:r>
                      <a:r>
                        <a:rPr lang="hr-HR" b="1" baseline="0" dirty="0"/>
                        <a:t>0010</a:t>
                      </a:r>
                      <a:endParaRPr lang="hr-HR"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dirty="0"/>
                        <a:t>Zakon o doprinosima</a:t>
                      </a:r>
                    </a:p>
                    <a:p>
                      <a:endParaRPr lang="hr-HR" dirty="0"/>
                    </a:p>
                  </a:txBody>
                  <a:tcPr/>
                </a:tc>
                <a:tc>
                  <a:txBody>
                    <a:bodyPr/>
                    <a:lstStyle/>
                    <a:p>
                      <a:r>
                        <a:rPr lang="hr-HR" dirty="0"/>
                        <a:t>na neodređeno vrijeme</a:t>
                      </a:r>
                    </a:p>
                  </a:txBody>
                  <a:tcPr/>
                </a:tc>
                <a:tc>
                  <a:txBody>
                    <a:bodyPr/>
                    <a:lstStyle/>
                    <a:p>
                      <a:r>
                        <a:rPr lang="hr-HR" dirty="0"/>
                        <a:t>do</a:t>
                      </a:r>
                      <a:r>
                        <a:rPr lang="hr-HR" baseline="0" dirty="0"/>
                        <a:t> 5 godina kod istoga poslodavca</a:t>
                      </a:r>
                      <a:endParaRPr lang="hr-HR" dirty="0"/>
                    </a:p>
                  </a:txBody>
                  <a:tcPr/>
                </a:tc>
                <a:extLst>
                  <a:ext uri="{0D108BD9-81ED-4DB2-BD59-A6C34878D82A}">
                    <a16:rowId xmlns:a16="http://schemas.microsoft.com/office/drawing/2014/main" val="10002"/>
                  </a:ext>
                </a:extLst>
              </a:tr>
              <a:tr h="1575359">
                <a:tc>
                  <a:txBody>
                    <a:bodyPr/>
                    <a:lstStyle/>
                    <a:p>
                      <a:r>
                        <a:rPr lang="hr-HR" dirty="0"/>
                        <a:t>Dugotrajno nezaposlena osoba</a:t>
                      </a:r>
                      <a:r>
                        <a:rPr lang="hr-HR" baseline="0" dirty="0"/>
                        <a:t> </a:t>
                      </a:r>
                      <a:r>
                        <a:rPr lang="hr-HR" dirty="0"/>
                        <a:t>i osoba koja ima</a:t>
                      </a:r>
                      <a:r>
                        <a:rPr lang="hr-HR" baseline="0" dirty="0"/>
                        <a:t> do</a:t>
                      </a:r>
                      <a:r>
                        <a:rPr lang="hr-HR" dirty="0"/>
                        <a:t> 1 godine staža u zanimanju za koje se školovala</a:t>
                      </a:r>
                    </a:p>
                    <a:p>
                      <a:pPr marL="0" marR="0" indent="0" algn="l" defTabSz="914400" rtl="0" eaLnBrk="1" fontAlgn="auto" latinLnBrk="0" hangingPunct="1">
                        <a:lnSpc>
                          <a:spcPct val="100000"/>
                        </a:lnSpc>
                        <a:spcBef>
                          <a:spcPts val="0"/>
                        </a:spcBef>
                        <a:spcAft>
                          <a:spcPts val="0"/>
                        </a:spcAft>
                        <a:buClrTx/>
                        <a:buSzTx/>
                        <a:buFontTx/>
                        <a:buNone/>
                        <a:tabLst/>
                        <a:defRPr/>
                      </a:pPr>
                      <a:r>
                        <a:rPr lang="hr-HR" dirty="0"/>
                        <a:t>Šifra stjecatelja</a:t>
                      </a:r>
                      <a:r>
                        <a:rPr lang="hr-HR" baseline="0" dirty="0"/>
                        <a:t> pod 6.1.: </a:t>
                      </a:r>
                      <a:r>
                        <a:rPr lang="hr-HR" b="1" baseline="0" dirty="0"/>
                        <a:t>0003</a:t>
                      </a:r>
                      <a:endParaRPr lang="hr-HR" b="1" dirty="0"/>
                    </a:p>
                  </a:txBody>
                  <a:tcPr/>
                </a:tc>
                <a:tc>
                  <a:txBody>
                    <a:bodyPr/>
                    <a:lstStyle/>
                    <a:p>
                      <a:r>
                        <a:rPr lang="hr-HR" dirty="0"/>
                        <a:t>Zakon o poticanju zapošljavanja</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dirty="0"/>
                        <a:t>na određeno i na neodređeno vrijeme</a:t>
                      </a:r>
                    </a:p>
                    <a:p>
                      <a:endParaRPr lang="hr-HR" dirty="0"/>
                    </a:p>
                  </a:txBody>
                  <a:tcPr/>
                </a:tc>
                <a:tc>
                  <a:txBody>
                    <a:bodyPr/>
                    <a:lstStyle/>
                    <a:p>
                      <a:r>
                        <a:rPr lang="hr-HR" dirty="0"/>
                        <a:t>do 2 godine</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21055461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548680"/>
            <a:ext cx="8229600" cy="1296144"/>
          </a:xfrm>
        </p:spPr>
        <p:txBody>
          <a:bodyPr>
            <a:noAutofit/>
          </a:bodyPr>
          <a:lstStyle/>
          <a:p>
            <a:r>
              <a:rPr lang="hr-HR" sz="3200" dirty="0"/>
              <a:t>OSLOBOĐENJE OD DOPRINOSA NA PLAĆU ZA RADNIKA KOJI PRVI PUT STJEČE STATUS OSIGURANIKA</a:t>
            </a:r>
            <a:endParaRPr lang="en-US" sz="3200" dirty="0"/>
          </a:p>
        </p:txBody>
      </p:sp>
      <p:sp>
        <p:nvSpPr>
          <p:cNvPr id="6147" name="Rectangle 3"/>
          <p:cNvSpPr>
            <a:spLocks noGrp="1" noChangeArrowheads="1"/>
          </p:cNvSpPr>
          <p:nvPr>
            <p:ph idx="1"/>
          </p:nvPr>
        </p:nvSpPr>
        <p:spPr>
          <a:xfrm>
            <a:off x="231606" y="2046032"/>
            <a:ext cx="8785225" cy="4695064"/>
          </a:xfrm>
        </p:spPr>
        <p:txBody>
          <a:bodyPr>
            <a:normAutofit/>
          </a:bodyPr>
          <a:lstStyle/>
          <a:p>
            <a:pPr>
              <a:lnSpc>
                <a:spcPct val="120000"/>
              </a:lnSpc>
              <a:defRPr/>
            </a:pPr>
            <a:r>
              <a:rPr lang="hr-HR" sz="2200" dirty="0"/>
              <a:t>Poslodavci koji zaposle radnika kojem je to </a:t>
            </a:r>
            <a:r>
              <a:rPr lang="hr-HR" sz="2200" b="1" dirty="0"/>
              <a:t>prvo zaposlenje, </a:t>
            </a:r>
            <a:r>
              <a:rPr lang="hr-HR" sz="2200" b="1" dirty="0">
                <a:solidFill>
                  <a:srgbClr val="FF0000"/>
                </a:solidFill>
              </a:rPr>
              <a:t>1 godinu</a:t>
            </a:r>
            <a:r>
              <a:rPr lang="hr-HR" sz="2200" b="1" dirty="0"/>
              <a:t> </a:t>
            </a:r>
            <a:r>
              <a:rPr lang="hr-HR" sz="2200" dirty="0"/>
              <a:t>su oslobođeni obveze plaćanja doprinosa na plaću </a:t>
            </a:r>
            <a:r>
              <a:rPr lang="hr-HR" sz="2200" b="1" dirty="0"/>
              <a:t>UVJET: </a:t>
            </a:r>
            <a:r>
              <a:rPr lang="hr-HR" sz="2200" dirty="0"/>
              <a:t>da osoba nema evidentiran staž po osnovi radnog odnosa ili samostalnog obavljanja djelatnosti </a:t>
            </a:r>
          </a:p>
          <a:p>
            <a:pPr>
              <a:lnSpc>
                <a:spcPct val="120000"/>
              </a:lnSpc>
              <a:defRPr/>
            </a:pPr>
            <a:r>
              <a:rPr lang="hr-HR" sz="2200" dirty="0"/>
              <a:t>Staž po osnovi roditeljstva nije smetnja korištenju olakšice</a:t>
            </a:r>
          </a:p>
          <a:p>
            <a:pPr>
              <a:lnSpc>
                <a:spcPct val="120000"/>
              </a:lnSpc>
              <a:defRPr/>
            </a:pPr>
            <a:r>
              <a:rPr lang="hr-HR" sz="2200" dirty="0"/>
              <a:t>Staž po osnovi ostvarenih primitaka od drugog dohotka je zapreka korištenju oslobođenja od obveze doprinosa na plaću</a:t>
            </a:r>
          </a:p>
          <a:p>
            <a:pPr>
              <a:lnSpc>
                <a:spcPct val="120000"/>
              </a:lnSpc>
              <a:defRPr/>
            </a:pPr>
            <a:r>
              <a:rPr lang="hr-HR" sz="2200" b="1" dirty="0"/>
              <a:t>DOKAZ: </a:t>
            </a:r>
            <a:r>
              <a:rPr lang="hr-HR" sz="2200" dirty="0"/>
              <a:t>ispis službenih podataka od strane HZMO-a (potvrda HZMO-a)</a:t>
            </a:r>
          </a:p>
          <a:p>
            <a:pPr marL="0" indent="0">
              <a:lnSpc>
                <a:spcPct val="80000"/>
              </a:lnSpc>
              <a:buNone/>
              <a:defRPr/>
            </a:pPr>
            <a:endParaRPr lang="hr-HR" sz="2400" b="1" dirty="0"/>
          </a:p>
          <a:p>
            <a:pPr>
              <a:lnSpc>
                <a:spcPct val="80000"/>
              </a:lnSpc>
              <a:defRPr/>
            </a:pPr>
            <a:endParaRPr lang="hr-HR" sz="2400" b="1" dirty="0"/>
          </a:p>
        </p:txBody>
      </p:sp>
      <p:sp>
        <p:nvSpPr>
          <p:cNvPr id="7" name="Slide Number Placeholder 6"/>
          <p:cNvSpPr>
            <a:spLocks noGrp="1"/>
          </p:cNvSpPr>
          <p:nvPr>
            <p:ph type="sldNum" sz="quarter" idx="12"/>
          </p:nvPr>
        </p:nvSpPr>
        <p:spPr/>
        <p:txBody>
          <a:bodyPr/>
          <a:lstStyle/>
          <a:p>
            <a:fld id="{31DFBC88-2C67-4AFC-A8CC-C39262087EAF}" type="slidenum">
              <a:rPr lang="hr-HR" smtClean="0"/>
              <a:pPr/>
              <a:t>5</a:t>
            </a:fld>
            <a:endParaRPr lang="hr-HR"/>
          </a:p>
        </p:txBody>
      </p:sp>
    </p:spTree>
    <p:extLst>
      <p:ext uri="{BB962C8B-B14F-4D97-AF65-F5344CB8AC3E}">
        <p14:creationId xmlns:p14="http://schemas.microsoft.com/office/powerpoint/2010/main" val="2710730969"/>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hr-HR" sz="3200" dirty="0"/>
              <a:t>OSLOBOĐENJE OD DOPRINOSA NA PLAĆU ZA MLADE RADNIKE</a:t>
            </a:r>
          </a:p>
        </p:txBody>
      </p:sp>
      <p:sp>
        <p:nvSpPr>
          <p:cNvPr id="3" name="Content Placeholder 2"/>
          <p:cNvSpPr>
            <a:spLocks noGrp="1"/>
          </p:cNvSpPr>
          <p:nvPr>
            <p:ph idx="1"/>
          </p:nvPr>
        </p:nvSpPr>
        <p:spPr/>
        <p:txBody>
          <a:bodyPr>
            <a:normAutofit/>
          </a:bodyPr>
          <a:lstStyle/>
          <a:p>
            <a:r>
              <a:rPr lang="hr-HR" sz="2000" dirty="0"/>
              <a:t>Za radnike zaposlene na neodređeno vrijeme koji su u trenutku zaposlenja mlađi od 30 godina starosti poslodavac je </a:t>
            </a:r>
            <a:r>
              <a:rPr lang="hr-HR" sz="2000" b="1" dirty="0">
                <a:solidFill>
                  <a:srgbClr val="FF0000"/>
                </a:solidFill>
              </a:rPr>
              <a:t>5 godina </a:t>
            </a:r>
            <a:r>
              <a:rPr lang="hr-HR" sz="2000" b="1" dirty="0"/>
              <a:t>oslobođen plaćanja svih doprinosa na plaću </a:t>
            </a:r>
            <a:r>
              <a:rPr lang="hr-HR" sz="2000" dirty="0"/>
              <a:t>– ukupno 17,2% (zdravstveno osiguranje, zaštita zdravlja na radu i zapošljavanje)</a:t>
            </a:r>
          </a:p>
          <a:p>
            <a:r>
              <a:rPr lang="hr-HR" sz="2000" b="1" dirty="0"/>
              <a:t>UVJETI </a:t>
            </a:r>
            <a:r>
              <a:rPr lang="hr-HR" sz="2000" dirty="0"/>
              <a:t>– kumulativno:</a:t>
            </a:r>
          </a:p>
          <a:p>
            <a:pPr marL="457200" indent="-457200">
              <a:buClr>
                <a:srgbClr val="FF0000"/>
              </a:buClr>
              <a:buFont typeface="+mj-lt"/>
              <a:buAutoNum type="arabicPeriod"/>
            </a:pPr>
            <a:r>
              <a:rPr lang="vi-VN" sz="2000" dirty="0"/>
              <a:t>da je na dan početka radnog odnosa na neodređeno vrijeme radnik mlađi od 30 godina (može imati najviše 29 godina, 11 mjeseci i 29 dana)</a:t>
            </a:r>
            <a:endParaRPr lang="hr-HR" sz="2000" dirty="0"/>
          </a:p>
          <a:p>
            <a:pPr marL="457200" indent="-457200">
              <a:buClr>
                <a:srgbClr val="FF0000"/>
              </a:buClr>
              <a:buFont typeface="+mj-lt"/>
              <a:buAutoNum type="arabicPeriod"/>
            </a:pPr>
            <a:r>
              <a:rPr lang="vi-VN" sz="2000" dirty="0"/>
              <a:t>da se radnika zapošljava na neodređeno vrijeme, bilo s punim ili nepunim radnim vremenom</a:t>
            </a:r>
            <a:endParaRPr lang="hr-HR" sz="2000" dirty="0"/>
          </a:p>
          <a:p>
            <a:pPr marL="457200" indent="-457200">
              <a:buClr>
                <a:srgbClr val="FF0000"/>
              </a:buClr>
              <a:buFont typeface="+mj-lt"/>
              <a:buAutoNum type="arabicPeriod"/>
            </a:pPr>
            <a:r>
              <a:rPr lang="vi-VN" sz="2000" dirty="0"/>
              <a:t>da radnik nije kod istog poslodavca ranije bio zaposlen na neodređeno vrijeme (ali nije smetnja ako je bio zaposlen na određeno vrijeme niti ako je kod odnosnog poslodavca bio na stručnom osposobljavanju bez zasnivanja radnog odnosa)</a:t>
            </a:r>
            <a:endParaRPr lang="hr-HR" sz="2000" b="1" dirty="0"/>
          </a:p>
        </p:txBody>
      </p:sp>
    </p:spTree>
    <p:extLst>
      <p:ext uri="{BB962C8B-B14F-4D97-AF65-F5344CB8AC3E}">
        <p14:creationId xmlns:p14="http://schemas.microsoft.com/office/powerpoint/2010/main" val="4152264096"/>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normAutofit fontScale="90000"/>
          </a:bodyPr>
          <a:lstStyle/>
          <a:p>
            <a:br>
              <a:rPr lang="hr-HR" sz="3600" dirty="0"/>
            </a:br>
            <a:r>
              <a:rPr lang="hr-HR" sz="3600" dirty="0"/>
              <a:t>OLAKŠICE PREMA ZAKONU O POTICANJU ZAPOŠLJAVANJA</a:t>
            </a:r>
            <a:br>
              <a:rPr lang="hr-HR" sz="3600" dirty="0"/>
            </a:br>
            <a:endParaRPr lang="hr-HR" sz="3600" dirty="0"/>
          </a:p>
        </p:txBody>
      </p:sp>
      <p:sp>
        <p:nvSpPr>
          <p:cNvPr id="3" name="Content Placeholder 2"/>
          <p:cNvSpPr>
            <a:spLocks noGrp="1"/>
          </p:cNvSpPr>
          <p:nvPr>
            <p:ph idx="1"/>
          </p:nvPr>
        </p:nvSpPr>
        <p:spPr>
          <a:xfrm>
            <a:off x="250825" y="1772815"/>
            <a:ext cx="8642350" cy="4751809"/>
          </a:xfrm>
        </p:spPr>
        <p:txBody>
          <a:bodyPr>
            <a:normAutofit/>
          </a:bodyPr>
          <a:lstStyle/>
          <a:p>
            <a:pPr>
              <a:defRPr/>
            </a:pPr>
            <a:r>
              <a:rPr lang="hr-HR" dirty="0"/>
              <a:t>Olakšice za radnike koji se zapošljavaju uz poticajne mjere HZZ-a</a:t>
            </a:r>
            <a:endParaRPr lang="hr-HR" sz="2400" dirty="0"/>
          </a:p>
          <a:p>
            <a:pPr algn="just">
              <a:buFontTx/>
              <a:buNone/>
              <a:defRPr/>
            </a:pPr>
            <a:r>
              <a:rPr lang="hr-HR" sz="2400" b="1" dirty="0"/>
              <a:t>Poslodavac koji zaposli:</a:t>
            </a:r>
          </a:p>
          <a:p>
            <a:pPr marL="446088" indent="-446088" algn="just">
              <a:buFontTx/>
              <a:buNone/>
              <a:defRPr/>
            </a:pPr>
            <a:r>
              <a:rPr lang="hr-HR" sz="2000" b="1" dirty="0"/>
              <a:t>   - </a:t>
            </a:r>
            <a:r>
              <a:rPr lang="vi-VN" sz="2000" b="1" dirty="0">
                <a:latin typeface="Calibri" panose="020F0502020204030204" pitchFamily="34" charset="0"/>
              </a:rPr>
              <a:t>nezaposlen</a:t>
            </a:r>
            <a:r>
              <a:rPr lang="hr-HR" sz="2000" b="1" dirty="0">
                <a:latin typeface="Calibri" panose="020F0502020204030204" pitchFamily="34" charset="0"/>
              </a:rPr>
              <a:t>u</a:t>
            </a:r>
            <a:r>
              <a:rPr lang="vi-VN" sz="2000" b="1" dirty="0">
                <a:latin typeface="Calibri" panose="020F0502020204030204" pitchFamily="34" charset="0"/>
              </a:rPr>
              <a:t> osob</a:t>
            </a:r>
            <a:r>
              <a:rPr lang="hr-HR" sz="2000" b="1" dirty="0">
                <a:latin typeface="Calibri" panose="020F0502020204030204" pitchFamily="34" charset="0"/>
              </a:rPr>
              <a:t>u</a:t>
            </a:r>
            <a:r>
              <a:rPr lang="vi-VN" sz="2000" b="1" dirty="0">
                <a:latin typeface="Calibri" panose="020F0502020204030204" pitchFamily="34" charset="0"/>
              </a:rPr>
              <a:t> bez radnog iskustva u zvanju za koje se obrazovala</a:t>
            </a:r>
            <a:r>
              <a:rPr lang="hr-HR" sz="2000" b="1" dirty="0">
                <a:latin typeface="Calibri" panose="020F0502020204030204" pitchFamily="34" charset="0"/>
              </a:rPr>
              <a:t> </a:t>
            </a:r>
            <a:r>
              <a:rPr lang="hr-HR" sz="2000" dirty="0">
                <a:latin typeface="Calibri" panose="020F0502020204030204" pitchFamily="34" charset="0"/>
              </a:rPr>
              <a:t>- </a:t>
            </a:r>
            <a:r>
              <a:rPr lang="vi-VN" sz="2000" dirty="0">
                <a:latin typeface="Calibri" panose="020F0502020204030204" pitchFamily="34" charset="0"/>
              </a:rPr>
              <a:t>osoba koja se u evidenciji nezaposlen</a:t>
            </a:r>
            <a:r>
              <a:rPr lang="hr-HR" sz="2000" dirty="0">
                <a:latin typeface="Calibri" panose="020F0502020204030204" pitchFamily="34" charset="0"/>
              </a:rPr>
              <a:t>ih</a:t>
            </a:r>
            <a:r>
              <a:rPr lang="vi-VN" sz="2000" dirty="0">
                <a:latin typeface="Calibri" panose="020F0502020204030204" pitchFamily="34" charset="0"/>
              </a:rPr>
              <a:t> vodi duže od </a:t>
            </a:r>
            <a:r>
              <a:rPr lang="hr-HR" sz="2000" dirty="0">
                <a:latin typeface="Calibri" panose="020F0502020204030204" pitchFamily="34" charset="0"/>
              </a:rPr>
              <a:t>30</a:t>
            </a:r>
            <a:r>
              <a:rPr lang="vi-VN" sz="2000" dirty="0">
                <a:latin typeface="Calibri" panose="020F0502020204030204" pitchFamily="34" charset="0"/>
              </a:rPr>
              <a:t> dana i nema više o</a:t>
            </a:r>
            <a:r>
              <a:rPr lang="hr-HR" sz="2000" dirty="0">
                <a:latin typeface="Calibri" panose="020F0502020204030204" pitchFamily="34" charset="0"/>
              </a:rPr>
              <a:t>d 1</a:t>
            </a:r>
            <a:r>
              <a:rPr lang="vi-VN" sz="2000" dirty="0">
                <a:latin typeface="Calibri" panose="020F0502020204030204" pitchFamily="34" charset="0"/>
              </a:rPr>
              <a:t> godine </a:t>
            </a:r>
            <a:r>
              <a:rPr lang="hr-HR" sz="2000" dirty="0">
                <a:latin typeface="Calibri" panose="020F0502020204030204" pitchFamily="34" charset="0"/>
              </a:rPr>
              <a:t>mirovinskog </a:t>
            </a:r>
            <a:r>
              <a:rPr lang="vi-VN" sz="2000" dirty="0">
                <a:latin typeface="Calibri" panose="020F0502020204030204" pitchFamily="34" charset="0"/>
              </a:rPr>
              <a:t>staž</a:t>
            </a:r>
            <a:r>
              <a:rPr lang="hr-HR" sz="2000" dirty="0">
                <a:latin typeface="Calibri" panose="020F0502020204030204" pitchFamily="34" charset="0"/>
              </a:rPr>
              <a:t>a u zvanju za koje se školovala (može imati više od 1 godine, ali ne u zvanju za koje se školovala) i </a:t>
            </a:r>
          </a:p>
          <a:p>
            <a:pPr marL="446088" indent="-446088" algn="just">
              <a:buFontTx/>
              <a:buNone/>
              <a:defRPr/>
            </a:pPr>
            <a:r>
              <a:rPr lang="hr-HR" sz="2000" b="1" dirty="0">
                <a:latin typeface="Calibri" panose="020F0502020204030204" pitchFamily="34" charset="0"/>
                <a:cs typeface="Arial" pitchFamily="34" charset="0"/>
              </a:rPr>
              <a:t>   - dugotrajnu nezaposlena osobu </a:t>
            </a:r>
            <a:r>
              <a:rPr lang="hr-HR" sz="2000" dirty="0">
                <a:latin typeface="Calibri" panose="020F0502020204030204" pitchFamily="34" charset="0"/>
                <a:cs typeface="Arial" pitchFamily="34" charset="0"/>
              </a:rPr>
              <a:t>– osoba koja se kao nezaposlena vodi u evidenciji neprekidno duže od 2 godine, bez obzira ima li evidentiran staž u mirovinskom osiguranju</a:t>
            </a:r>
            <a:endParaRPr lang="hr-HR" sz="2400" b="1" dirty="0">
              <a:solidFill>
                <a:srgbClr val="FF0000"/>
              </a:solidFill>
              <a:latin typeface="Calibri" panose="020F0502020204030204" pitchFamily="34" charset="0"/>
              <a:cs typeface="Arial" pitchFamily="34" charset="0"/>
            </a:endParaRPr>
          </a:p>
          <a:p>
            <a:pPr marL="363538" indent="0" algn="ctr">
              <a:buFontTx/>
              <a:buNone/>
              <a:defRPr/>
            </a:pPr>
            <a:r>
              <a:rPr lang="hr-HR" sz="2400" b="1" dirty="0">
                <a:solidFill>
                  <a:srgbClr val="FF0000"/>
                </a:solidFill>
                <a:cs typeface="Arial" pitchFamily="34" charset="0"/>
              </a:rPr>
              <a:t>2 godine </a:t>
            </a:r>
            <a:r>
              <a:rPr lang="hr-HR" sz="2400" dirty="0">
                <a:cs typeface="Arial" pitchFamily="34" charset="0"/>
              </a:rPr>
              <a:t>je oslobođen plaćanja doprinosa na plaću </a:t>
            </a:r>
          </a:p>
          <a:p>
            <a:pPr>
              <a:buFontTx/>
              <a:buNone/>
              <a:defRPr/>
            </a:pPr>
            <a:r>
              <a:rPr lang="hr-HR" sz="2000" b="1" dirty="0"/>
              <a:t>DOKAZ: </a:t>
            </a:r>
            <a:r>
              <a:rPr lang="hr-HR" sz="2000" dirty="0"/>
              <a:t>Potvrda Hrvatskog zavoda za zapošljavanje </a:t>
            </a:r>
          </a:p>
        </p:txBody>
      </p:sp>
    </p:spTree>
    <p:extLst>
      <p:ext uri="{BB962C8B-B14F-4D97-AF65-F5344CB8AC3E}">
        <p14:creationId xmlns:p14="http://schemas.microsoft.com/office/powerpoint/2010/main" val="1688180604"/>
      </p:ext>
    </p:extLst>
  </p:cSld>
  <p:clrMapOvr>
    <a:masterClrMapping/>
  </p:clrMapOvr>
  <p:transition advClick="0" advTm="500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990600"/>
          </a:xfrm>
        </p:spPr>
        <p:txBody>
          <a:bodyPr>
            <a:noAutofit/>
          </a:bodyPr>
          <a:lstStyle/>
          <a:p>
            <a:r>
              <a:rPr lang="hr-HR" sz="3200" dirty="0"/>
              <a:t>UVJETI KORIŠTENJA OLAKŠICE PREMA ZAKONU O POTICANJU ZAPOŠLJAVANJA </a:t>
            </a:r>
          </a:p>
        </p:txBody>
      </p:sp>
      <p:sp>
        <p:nvSpPr>
          <p:cNvPr id="3" name="Content Placeholder 2"/>
          <p:cNvSpPr>
            <a:spLocks noGrp="1"/>
          </p:cNvSpPr>
          <p:nvPr>
            <p:ph idx="1"/>
          </p:nvPr>
        </p:nvSpPr>
        <p:spPr/>
        <p:txBody>
          <a:bodyPr/>
          <a:lstStyle/>
          <a:p>
            <a:pPr marL="0" indent="0">
              <a:buNone/>
            </a:pPr>
            <a:r>
              <a:rPr lang="hr-HR" dirty="0"/>
              <a:t>Poslodavac može koristiti olakšicu ako za vrijeme trajanja olakšice: </a:t>
            </a:r>
          </a:p>
          <a:p>
            <a:pPr marL="457200" indent="-457200">
              <a:buFont typeface="+mj-lt"/>
              <a:buAutoNum type="arabicPeriod"/>
            </a:pPr>
            <a:r>
              <a:rPr lang="hr-HR" dirty="0"/>
              <a:t> radnicima dospjele plaće isplati sukladno odredbama Zakona o radu,</a:t>
            </a:r>
          </a:p>
          <a:p>
            <a:pPr marL="457200" indent="-457200">
              <a:buFont typeface="+mj-lt"/>
              <a:buAutoNum type="arabicPeriod"/>
            </a:pPr>
            <a:r>
              <a:rPr lang="hr-HR" dirty="0"/>
              <a:t>dospjele poreze i doprinose za obvezna osiguranja isplati istovremeno s isplatom plaće,</a:t>
            </a:r>
          </a:p>
          <a:p>
            <a:pPr marL="457200" indent="-457200">
              <a:buFont typeface="+mj-lt"/>
              <a:buAutoNum type="arabicPeriod"/>
            </a:pPr>
            <a:r>
              <a:rPr lang="hr-HR" dirty="0"/>
              <a:t>za vrijeme trajanja olakšice niti za jednog svog radnika ne donese odluku o otkazu iz poslovno uvjetovanih razloga</a:t>
            </a:r>
          </a:p>
          <a:p>
            <a:pPr marL="0" indent="0">
              <a:buNone/>
            </a:pPr>
            <a:endParaRPr lang="hr-HR" dirty="0"/>
          </a:p>
        </p:txBody>
      </p:sp>
    </p:spTree>
    <p:extLst>
      <p:ext uri="{BB962C8B-B14F-4D97-AF65-F5344CB8AC3E}">
        <p14:creationId xmlns:p14="http://schemas.microsoft.com/office/powerpoint/2010/main" val="153342626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hr-HR" sz="3200" dirty="0"/>
              <a:t>DRŽAVNIE INSTITUCIJE KOJE PRATE KORIŠTENJE OLAKŠICE</a:t>
            </a:r>
          </a:p>
        </p:txBody>
      </p:sp>
      <p:sp>
        <p:nvSpPr>
          <p:cNvPr id="3" name="Content Placeholder 2"/>
          <p:cNvSpPr>
            <a:spLocks noGrp="1"/>
          </p:cNvSpPr>
          <p:nvPr>
            <p:ph idx="1"/>
          </p:nvPr>
        </p:nvSpPr>
        <p:spPr/>
        <p:txBody>
          <a:bodyPr/>
          <a:lstStyle/>
          <a:p>
            <a:r>
              <a:rPr lang="hr-HR" dirty="0"/>
              <a:t>Hrvatski zavod za mirovinsko osiguranje dužan je: </a:t>
            </a:r>
          </a:p>
          <a:p>
            <a:pPr marL="628650" indent="-363538">
              <a:buAutoNum type="arabicParenR"/>
            </a:pPr>
            <a:r>
              <a:rPr lang="hr-HR" dirty="0"/>
              <a:t>prilikom prijave radnika na obvezno mirovinsko osiguranje, markirati/označiti poslodavca koji koristi olakšicu za zapošljavanje nezaposlenih osoba i markirati/označiti osobu koja se zapošljava </a:t>
            </a:r>
          </a:p>
          <a:p>
            <a:pPr marL="628650" indent="-363538">
              <a:buAutoNum type="arabicParenR"/>
            </a:pPr>
            <a:r>
              <a:rPr lang="hr-HR" dirty="0"/>
              <a:t>na mjesečnoj razini nadzirati je li osoba još uvijek zaposlena putem olakšice te je li bilo otkaza iz poslovno uvjetovanih razloga,</a:t>
            </a:r>
          </a:p>
          <a:p>
            <a:pPr marL="628650" indent="-363538">
              <a:buAutoNum type="arabicParenR"/>
            </a:pPr>
            <a:r>
              <a:rPr lang="hr-HR" dirty="0"/>
              <a:t>proslijediti podatke Hrvatskom zavodu za zapošljavanje, Poreznoj upravi i Državnom inspektoratu </a:t>
            </a:r>
          </a:p>
          <a:p>
            <a:r>
              <a:rPr lang="hr-HR" dirty="0"/>
              <a:t>Porezna uprava</a:t>
            </a:r>
          </a:p>
          <a:p>
            <a:r>
              <a:rPr lang="hr-HR" dirty="0"/>
              <a:t>Državni inspektorat</a:t>
            </a:r>
          </a:p>
        </p:txBody>
      </p:sp>
    </p:spTree>
    <p:extLst>
      <p:ext uri="{BB962C8B-B14F-4D97-AF65-F5344CB8AC3E}">
        <p14:creationId xmlns:p14="http://schemas.microsoft.com/office/powerpoint/2010/main" val="2104446929"/>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if-mod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Rif-model</Template>
  <TotalTime>871</TotalTime>
  <Words>2962</Words>
  <Application>Microsoft Office PowerPoint</Application>
  <PresentationFormat>On-screen Show (4:3)</PresentationFormat>
  <Paragraphs>405</Paragraphs>
  <Slides>28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Arial-BoldMT</vt:lpstr>
      <vt:lpstr>ArialMT</vt:lpstr>
      <vt:lpstr>Calibri</vt:lpstr>
      <vt:lpstr>Cambria</vt:lpstr>
      <vt:lpstr>Courier New</vt:lpstr>
      <vt:lpstr>Times New Roman</vt:lpstr>
      <vt:lpstr>Wingdings</vt:lpstr>
      <vt:lpstr>Rif-model</vt:lpstr>
      <vt:lpstr>  KORIŠTENJE OSLOBOĐENJA OD OBVEZE DOPRINOSA NA PLAĆU PRI OBRAČUNU PLAĆE ZA ODREĐENE RADNIKE  </vt:lpstr>
      <vt:lpstr>SADRŽAJ</vt:lpstr>
      <vt:lpstr> KORIŠTENJE OSLOBOĐENJA OD OBVEZE DOPRINOSA NA PLAĆU – 2 propisa </vt:lpstr>
      <vt:lpstr>OLAKŠICE U PLAĆANJU DOPRINOSA NA  MJESEČNU PLAĆU   (šifra vrste primitka u JOPPD, str. B pod 6.2.: 0001)  </vt:lpstr>
      <vt:lpstr>OSLOBOĐENJE OD DOPRINOSA NA PLAĆU ZA RADNIKA KOJI PRVI PUT STJEČE STATUS OSIGURANIKA</vt:lpstr>
      <vt:lpstr>OSLOBOĐENJE OD DOPRINOSA NA PLAĆU ZA MLADE RADNIKE</vt:lpstr>
      <vt:lpstr> OLAKŠICE PREMA ZAKONU O POTICANJU ZAPOŠLJAVANJA </vt:lpstr>
      <vt:lpstr>UVJETI KORIŠTENJA OLAKŠICE PREMA ZAKONU O POTICANJU ZAPOŠLJAVANJA </vt:lpstr>
      <vt:lpstr>DRŽAVNIE INSTITUCIJE KOJE PRATE KORIŠTENJE OLAKŠICE</vt:lpstr>
      <vt:lpstr>POSLJEDICE ZA POSLODAVCA KOJI NE ISPUNJAVA NEKI OD PROPISANIH UVJETA</vt:lpstr>
      <vt:lpstr>   SADRŽAJ OLAKŠICE  </vt:lpstr>
      <vt:lpstr>   SADRŽAJ OLAKŠICE  </vt:lpstr>
      <vt:lpstr>MJESEČNA PLAĆA (čl. 21. Zakona o doprinosima)</vt:lpstr>
      <vt:lpstr>OSTALI PRIMICI UZ PLAĆU (čl. 22. Zakona o doprinosima )</vt:lpstr>
      <vt:lpstr> RAZLIKE PRI ISKAZIVANJU MJESEČNE PLAĆE I OSTALIH PRIMITAKA UZ PLAĆU U OBRASCU JOPPD  </vt:lpstr>
      <vt:lpstr>PODACI O ISKORIŠTENIM OSLOBOĐENJIMA OD OBVEZE DOPRINOSA U OBRASCU JOPPD</vt:lpstr>
      <vt:lpstr>Primjer: Mjesečna plaća i potpora za bolovanje duže od 90 dana u iznosu 3.326,00 kn</vt:lpstr>
      <vt:lpstr>ISPRAVAK PODATAKA O (NE)ISKORIŠTENIM OLAKŠICAMA U OBRASCU JOPPD</vt:lpstr>
      <vt:lpstr>ISPRAVAK OBRASCA JOPPD – vrsta izvješća 2</vt:lpstr>
      <vt:lpstr>DOPUNA OBRASCA JOPPD – vrsta izvješća 3 </vt:lpstr>
      <vt:lpstr>TRAJANJE OLAKŠICE I KUMULIRANJE RAZDOBLJA KORIŠTENJA</vt:lpstr>
      <vt:lpstr>PRODUŽENO TRAJANJE OLAKŠICE </vt:lpstr>
      <vt:lpstr>KORIŠTENJE OLAKŠICA U SLUČAJU PRIJENOSA UGOVORA O RADU NA NOVOG POSLODAVCA</vt:lpstr>
      <vt:lpstr>PRESTANAK RADNOG ODNOSA RADNIKA ZA KOJEGA JE POSLODAVAC KORISTIO OSLOBOĐENJE OD OBVEZE DOPRINOSA</vt:lpstr>
      <vt:lpstr>PowerPoint Presentation</vt:lpstr>
      <vt:lpstr>DOPRINOSI ZA OSOBE NA STRUČNOM OSPOSOBLJAVANJU BEZ ZASNIVANJA RADNOG ODNOSA</vt:lpstr>
      <vt:lpstr>OBRAČUN DOPRINOSA ZA RAZDOBLJE KRAĆE OD MJESEC DANA</vt:lpstr>
      <vt:lpstr>DOPRINOSI ZA OSOBE NA STRUČNOM OSPOSOBLJAVANJU U OBRASCU JOPPD</vt:lpstr>
    </vt:vector>
  </TitlesOfParts>
  <Company>RIF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xxx</dc:creator>
  <cp:lastModifiedBy>Marija</cp:lastModifiedBy>
  <cp:revision>94</cp:revision>
  <dcterms:created xsi:type="dcterms:W3CDTF">2012-09-19T13:04:13Z</dcterms:created>
  <dcterms:modified xsi:type="dcterms:W3CDTF">2016-11-08T21:25:12Z</dcterms:modified>
</cp:coreProperties>
</file>