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gif" ContentType="image/gif"/>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3.xml" ContentType="application/vnd.openxmlformats-officedocument.theme+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theme/theme4.xml" ContentType="application/vnd.openxmlformats-officedocument.theme+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theme/theme5.xml" ContentType="application/vnd.openxmlformats-officedocument.theme+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2" r:id="rId2"/>
    <p:sldMasterId id="2147483676" r:id="rId3"/>
    <p:sldMasterId id="2147483690" r:id="rId4"/>
    <p:sldMasterId id="2147483704" r:id="rId5"/>
    <p:sldMasterId id="2147483718" r:id="rId6"/>
  </p:sldMasterIdLst>
  <p:notesMasterIdLst>
    <p:notesMasterId r:id="rId74"/>
  </p:notesMasterIdLst>
  <p:handoutMasterIdLst>
    <p:handoutMasterId r:id="rId75"/>
  </p:handoutMasterIdLst>
  <p:sldIdLst>
    <p:sldId id="284" r:id="rId7"/>
    <p:sldId id="285" r:id="rId8"/>
    <p:sldId id="286" r:id="rId9"/>
    <p:sldId id="287" r:id="rId10"/>
    <p:sldId id="288" r:id="rId11"/>
    <p:sldId id="289" r:id="rId12"/>
    <p:sldId id="290" r:id="rId13"/>
    <p:sldId id="291" r:id="rId14"/>
    <p:sldId id="292" r:id="rId15"/>
    <p:sldId id="293" r:id="rId16"/>
    <p:sldId id="294" r:id="rId17"/>
    <p:sldId id="295" r:id="rId18"/>
    <p:sldId id="296" r:id="rId19"/>
    <p:sldId id="297" r:id="rId20"/>
    <p:sldId id="298" r:id="rId21"/>
    <p:sldId id="299" r:id="rId22"/>
    <p:sldId id="300" r:id="rId23"/>
    <p:sldId id="301" r:id="rId24"/>
    <p:sldId id="302" r:id="rId25"/>
    <p:sldId id="303" r:id="rId26"/>
    <p:sldId id="304" r:id="rId27"/>
    <p:sldId id="305" r:id="rId28"/>
    <p:sldId id="344" r:id="rId29"/>
    <p:sldId id="345" r:id="rId30"/>
    <p:sldId id="346" r:id="rId31"/>
    <p:sldId id="347" r:id="rId32"/>
    <p:sldId id="348" r:id="rId33"/>
    <p:sldId id="349" r:id="rId34"/>
    <p:sldId id="350" r:id="rId35"/>
    <p:sldId id="351" r:id="rId36"/>
    <p:sldId id="352" r:id="rId37"/>
    <p:sldId id="306" r:id="rId38"/>
    <p:sldId id="307" r:id="rId39"/>
    <p:sldId id="308" r:id="rId40"/>
    <p:sldId id="309" r:id="rId41"/>
    <p:sldId id="310" r:id="rId42"/>
    <p:sldId id="311" r:id="rId43"/>
    <p:sldId id="312" r:id="rId44"/>
    <p:sldId id="313" r:id="rId45"/>
    <p:sldId id="314" r:id="rId46"/>
    <p:sldId id="315" r:id="rId47"/>
    <p:sldId id="316" r:id="rId48"/>
    <p:sldId id="317" r:id="rId49"/>
    <p:sldId id="318" r:id="rId50"/>
    <p:sldId id="319" r:id="rId51"/>
    <p:sldId id="320" r:id="rId52"/>
    <p:sldId id="321" r:id="rId53"/>
    <p:sldId id="322" r:id="rId54"/>
    <p:sldId id="323" r:id="rId55"/>
    <p:sldId id="324" r:id="rId56"/>
    <p:sldId id="325" r:id="rId57"/>
    <p:sldId id="326" r:id="rId58"/>
    <p:sldId id="327" r:id="rId59"/>
    <p:sldId id="328" r:id="rId60"/>
    <p:sldId id="329" r:id="rId61"/>
    <p:sldId id="330" r:id="rId62"/>
    <p:sldId id="331" r:id="rId63"/>
    <p:sldId id="332" r:id="rId64"/>
    <p:sldId id="333" r:id="rId65"/>
    <p:sldId id="334" r:id="rId66"/>
    <p:sldId id="335" r:id="rId67"/>
    <p:sldId id="336" r:id="rId68"/>
    <p:sldId id="337" r:id="rId69"/>
    <p:sldId id="338" r:id="rId70"/>
    <p:sldId id="339" r:id="rId71"/>
    <p:sldId id="340" r:id="rId72"/>
    <p:sldId id="341" r:id="rId73"/>
  </p:sldIdLst>
  <p:sldSz cx="9144000" cy="6858000" type="screen4x3"/>
  <p:notesSz cx="6797675" cy="9928225"/>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A8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74" autoAdjust="0"/>
    <p:restoredTop sz="89858" autoAdjust="0"/>
  </p:normalViewPr>
  <p:slideViewPr>
    <p:cSldViewPr>
      <p:cViewPr>
        <p:scale>
          <a:sx n="110" d="100"/>
          <a:sy n="110" d="100"/>
        </p:scale>
        <p:origin x="-1548" y="30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slide" Target="slides/slide33.xml"/><Relationship Id="rId21" Type="http://schemas.openxmlformats.org/officeDocument/2006/relationships/slide" Target="slides/slide15.xml"/><Relationship Id="rId34" Type="http://schemas.openxmlformats.org/officeDocument/2006/relationships/slide" Target="slides/slide28.xml"/><Relationship Id="rId42" Type="http://schemas.openxmlformats.org/officeDocument/2006/relationships/slide" Target="slides/slide36.xml"/><Relationship Id="rId47" Type="http://schemas.openxmlformats.org/officeDocument/2006/relationships/slide" Target="slides/slide41.xml"/><Relationship Id="rId50" Type="http://schemas.openxmlformats.org/officeDocument/2006/relationships/slide" Target="slides/slide44.xml"/><Relationship Id="rId55" Type="http://schemas.openxmlformats.org/officeDocument/2006/relationships/slide" Target="slides/slide49.xml"/><Relationship Id="rId63" Type="http://schemas.openxmlformats.org/officeDocument/2006/relationships/slide" Target="slides/slide57.xml"/><Relationship Id="rId68" Type="http://schemas.openxmlformats.org/officeDocument/2006/relationships/slide" Target="slides/slide62.xml"/><Relationship Id="rId76" Type="http://schemas.openxmlformats.org/officeDocument/2006/relationships/presProps" Target="presProps.xml"/><Relationship Id="rId7" Type="http://schemas.openxmlformats.org/officeDocument/2006/relationships/slide" Target="slides/slide1.xml"/><Relationship Id="rId71" Type="http://schemas.openxmlformats.org/officeDocument/2006/relationships/slide" Target="slides/slide65.xml"/><Relationship Id="rId2" Type="http://schemas.openxmlformats.org/officeDocument/2006/relationships/slideMaster" Target="slideMasters/slideMaster2.xml"/><Relationship Id="rId16" Type="http://schemas.openxmlformats.org/officeDocument/2006/relationships/slide" Target="slides/slide10.xml"/><Relationship Id="rId29" Type="http://schemas.openxmlformats.org/officeDocument/2006/relationships/slide" Target="slides/slide2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slide" Target="slides/slide31.xml"/><Relationship Id="rId40" Type="http://schemas.openxmlformats.org/officeDocument/2006/relationships/slide" Target="slides/slide34.xml"/><Relationship Id="rId45" Type="http://schemas.openxmlformats.org/officeDocument/2006/relationships/slide" Target="slides/slide39.xml"/><Relationship Id="rId53" Type="http://schemas.openxmlformats.org/officeDocument/2006/relationships/slide" Target="slides/slide47.xml"/><Relationship Id="rId58" Type="http://schemas.openxmlformats.org/officeDocument/2006/relationships/slide" Target="slides/slide52.xml"/><Relationship Id="rId66" Type="http://schemas.openxmlformats.org/officeDocument/2006/relationships/slide" Target="slides/slide60.xml"/><Relationship Id="rId74" Type="http://schemas.openxmlformats.org/officeDocument/2006/relationships/notesMaster" Target="notesMasters/notesMaster1.xml"/><Relationship Id="rId79" Type="http://schemas.openxmlformats.org/officeDocument/2006/relationships/tableStyles" Target="tableStyles.xml"/><Relationship Id="rId5" Type="http://schemas.openxmlformats.org/officeDocument/2006/relationships/slideMaster" Target="slideMasters/slideMaster5.xml"/><Relationship Id="rId61" Type="http://schemas.openxmlformats.org/officeDocument/2006/relationships/slide" Target="slides/slide55.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4" Type="http://schemas.openxmlformats.org/officeDocument/2006/relationships/slide" Target="slides/slide38.xml"/><Relationship Id="rId52" Type="http://schemas.openxmlformats.org/officeDocument/2006/relationships/slide" Target="slides/slide46.xml"/><Relationship Id="rId60" Type="http://schemas.openxmlformats.org/officeDocument/2006/relationships/slide" Target="slides/slide54.xml"/><Relationship Id="rId65" Type="http://schemas.openxmlformats.org/officeDocument/2006/relationships/slide" Target="slides/slide59.xml"/><Relationship Id="rId73" Type="http://schemas.openxmlformats.org/officeDocument/2006/relationships/slide" Target="slides/slide67.xml"/><Relationship Id="rId78"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openxmlformats.org/officeDocument/2006/relationships/slide" Target="slides/slide37.xml"/><Relationship Id="rId48" Type="http://schemas.openxmlformats.org/officeDocument/2006/relationships/slide" Target="slides/slide42.xml"/><Relationship Id="rId56" Type="http://schemas.openxmlformats.org/officeDocument/2006/relationships/slide" Target="slides/slide50.xml"/><Relationship Id="rId64" Type="http://schemas.openxmlformats.org/officeDocument/2006/relationships/slide" Target="slides/slide58.xml"/><Relationship Id="rId69" Type="http://schemas.openxmlformats.org/officeDocument/2006/relationships/slide" Target="slides/slide63.xml"/><Relationship Id="rId77" Type="http://schemas.openxmlformats.org/officeDocument/2006/relationships/viewProps" Target="viewProps.xml"/><Relationship Id="rId8" Type="http://schemas.openxmlformats.org/officeDocument/2006/relationships/slide" Target="slides/slide2.xml"/><Relationship Id="rId51" Type="http://schemas.openxmlformats.org/officeDocument/2006/relationships/slide" Target="slides/slide45.xml"/><Relationship Id="rId72" Type="http://schemas.openxmlformats.org/officeDocument/2006/relationships/slide" Target="slides/slide66.xml"/><Relationship Id="rId3" Type="http://schemas.openxmlformats.org/officeDocument/2006/relationships/slideMaster" Target="slideMasters/slideMaster3.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slide" Target="slides/slide32.xml"/><Relationship Id="rId46" Type="http://schemas.openxmlformats.org/officeDocument/2006/relationships/slide" Target="slides/slide40.xml"/><Relationship Id="rId59" Type="http://schemas.openxmlformats.org/officeDocument/2006/relationships/slide" Target="slides/slide53.xml"/><Relationship Id="rId67" Type="http://schemas.openxmlformats.org/officeDocument/2006/relationships/slide" Target="slides/slide61.xml"/><Relationship Id="rId20" Type="http://schemas.openxmlformats.org/officeDocument/2006/relationships/slide" Target="slides/slide14.xml"/><Relationship Id="rId41" Type="http://schemas.openxmlformats.org/officeDocument/2006/relationships/slide" Target="slides/slide35.xml"/><Relationship Id="rId54" Type="http://schemas.openxmlformats.org/officeDocument/2006/relationships/slide" Target="slides/slide48.xml"/><Relationship Id="rId62" Type="http://schemas.openxmlformats.org/officeDocument/2006/relationships/slide" Target="slides/slide56.xml"/><Relationship Id="rId70" Type="http://schemas.openxmlformats.org/officeDocument/2006/relationships/slide" Target="slides/slide64.xml"/><Relationship Id="rId75"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Master" Target="slideMasters/slideMaster6.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49" Type="http://schemas.openxmlformats.org/officeDocument/2006/relationships/slide" Target="slides/slide43.xml"/><Relationship Id="rId57" Type="http://schemas.openxmlformats.org/officeDocument/2006/relationships/slide" Target="slides/slide5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image" Target="../media/image6.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8.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zervirano mjesto zaglavlja 1"/>
          <p:cNvSpPr>
            <a:spLocks noGrp="1"/>
          </p:cNvSpPr>
          <p:nvPr>
            <p:ph type="hdr" sz="quarter"/>
          </p:nvPr>
        </p:nvSpPr>
        <p:spPr>
          <a:xfrm>
            <a:off x="0" y="0"/>
            <a:ext cx="2945659" cy="495936"/>
          </a:xfrm>
          <a:prstGeom prst="rect">
            <a:avLst/>
          </a:prstGeom>
        </p:spPr>
        <p:txBody>
          <a:bodyPr vert="horz" lIns="91001" tIns="45501" rIns="91001" bIns="45501" rtlCol="0"/>
          <a:lstStyle>
            <a:lvl1pPr algn="l">
              <a:defRPr sz="1200"/>
            </a:lvl1pPr>
          </a:lstStyle>
          <a:p>
            <a:endParaRPr lang="hr-HR"/>
          </a:p>
        </p:txBody>
      </p:sp>
      <p:sp>
        <p:nvSpPr>
          <p:cNvPr id="3" name="Rezervirano mjesto datuma 2"/>
          <p:cNvSpPr>
            <a:spLocks noGrp="1"/>
          </p:cNvSpPr>
          <p:nvPr>
            <p:ph type="dt" sz="quarter" idx="1"/>
          </p:nvPr>
        </p:nvSpPr>
        <p:spPr>
          <a:xfrm>
            <a:off x="3850443" y="0"/>
            <a:ext cx="2945659" cy="495936"/>
          </a:xfrm>
          <a:prstGeom prst="rect">
            <a:avLst/>
          </a:prstGeom>
        </p:spPr>
        <p:txBody>
          <a:bodyPr vert="horz" lIns="91001" tIns="45501" rIns="91001" bIns="45501" rtlCol="0"/>
          <a:lstStyle>
            <a:lvl1pPr algn="r">
              <a:defRPr sz="1200"/>
            </a:lvl1pPr>
          </a:lstStyle>
          <a:p>
            <a:fld id="{BFEB31D1-BE3B-4D8C-93BD-566F709A442A}" type="datetimeFigureOut">
              <a:rPr lang="hr-HR" smtClean="0"/>
              <a:t>18.01.2017.</a:t>
            </a:fld>
            <a:endParaRPr lang="hr-HR"/>
          </a:p>
        </p:txBody>
      </p:sp>
      <p:sp>
        <p:nvSpPr>
          <p:cNvPr id="4" name="Rezervirano mjesto podnožja 3"/>
          <p:cNvSpPr>
            <a:spLocks noGrp="1"/>
          </p:cNvSpPr>
          <p:nvPr>
            <p:ph type="ftr" sz="quarter" idx="2"/>
          </p:nvPr>
        </p:nvSpPr>
        <p:spPr>
          <a:xfrm>
            <a:off x="0" y="9430705"/>
            <a:ext cx="2945659" cy="495936"/>
          </a:xfrm>
          <a:prstGeom prst="rect">
            <a:avLst/>
          </a:prstGeom>
        </p:spPr>
        <p:txBody>
          <a:bodyPr vert="horz" lIns="91001" tIns="45501" rIns="91001" bIns="45501" rtlCol="0" anchor="b"/>
          <a:lstStyle>
            <a:lvl1pPr algn="l">
              <a:defRPr sz="1200"/>
            </a:lvl1pPr>
          </a:lstStyle>
          <a:p>
            <a:endParaRPr lang="hr-HR"/>
          </a:p>
        </p:txBody>
      </p:sp>
      <p:sp>
        <p:nvSpPr>
          <p:cNvPr id="5" name="Rezervirano mjesto broja slajda 4"/>
          <p:cNvSpPr>
            <a:spLocks noGrp="1"/>
          </p:cNvSpPr>
          <p:nvPr>
            <p:ph type="sldNum" sz="quarter" idx="3"/>
          </p:nvPr>
        </p:nvSpPr>
        <p:spPr>
          <a:xfrm>
            <a:off x="3850443" y="9430705"/>
            <a:ext cx="2945659" cy="495936"/>
          </a:xfrm>
          <a:prstGeom prst="rect">
            <a:avLst/>
          </a:prstGeom>
        </p:spPr>
        <p:txBody>
          <a:bodyPr vert="horz" lIns="91001" tIns="45501" rIns="91001" bIns="45501" rtlCol="0" anchor="b"/>
          <a:lstStyle>
            <a:lvl1pPr algn="r">
              <a:defRPr sz="1200"/>
            </a:lvl1pPr>
          </a:lstStyle>
          <a:p>
            <a:fld id="{E4C4BAB4-BD3F-4C2A-ABA7-EEB47C2F5FC2}" type="slidenum">
              <a:rPr lang="hr-HR" smtClean="0"/>
              <a:t>‹#›</a:t>
            </a:fld>
            <a:endParaRPr lang="hr-HR"/>
          </a:p>
        </p:txBody>
      </p:sp>
    </p:spTree>
    <p:extLst>
      <p:ext uri="{BB962C8B-B14F-4D97-AF65-F5344CB8AC3E}">
        <p14:creationId xmlns:p14="http://schemas.microsoft.com/office/powerpoint/2010/main" val="16987450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zervirano mjesto zaglavlja 1"/>
          <p:cNvSpPr>
            <a:spLocks noGrp="1"/>
          </p:cNvSpPr>
          <p:nvPr>
            <p:ph type="hdr" sz="quarter"/>
          </p:nvPr>
        </p:nvSpPr>
        <p:spPr>
          <a:xfrm>
            <a:off x="0" y="0"/>
            <a:ext cx="2946400" cy="496888"/>
          </a:xfrm>
          <a:prstGeom prst="rect">
            <a:avLst/>
          </a:prstGeom>
        </p:spPr>
        <p:txBody>
          <a:bodyPr vert="horz" lIns="91429" tIns="45715" rIns="91429" bIns="45715" rtlCol="0"/>
          <a:lstStyle>
            <a:lvl1pPr algn="l">
              <a:defRPr sz="1200"/>
            </a:lvl1pPr>
          </a:lstStyle>
          <a:p>
            <a:endParaRPr lang="hr-HR"/>
          </a:p>
        </p:txBody>
      </p:sp>
      <p:sp>
        <p:nvSpPr>
          <p:cNvPr id="3" name="Rezervirano mjesto datuma 2"/>
          <p:cNvSpPr>
            <a:spLocks noGrp="1"/>
          </p:cNvSpPr>
          <p:nvPr>
            <p:ph type="dt" idx="1"/>
          </p:nvPr>
        </p:nvSpPr>
        <p:spPr>
          <a:xfrm>
            <a:off x="3849689" y="0"/>
            <a:ext cx="2946400" cy="496888"/>
          </a:xfrm>
          <a:prstGeom prst="rect">
            <a:avLst/>
          </a:prstGeom>
        </p:spPr>
        <p:txBody>
          <a:bodyPr vert="horz" lIns="91429" tIns="45715" rIns="91429" bIns="45715" rtlCol="0"/>
          <a:lstStyle>
            <a:lvl1pPr algn="r">
              <a:defRPr sz="1200"/>
            </a:lvl1pPr>
          </a:lstStyle>
          <a:p>
            <a:fld id="{EC71DEEC-8504-4FBF-A3B5-E86FE288D7C6}" type="datetimeFigureOut">
              <a:rPr lang="hr-HR" smtClean="0"/>
              <a:t>18.01.2017.</a:t>
            </a:fld>
            <a:endParaRPr lang="hr-HR"/>
          </a:p>
        </p:txBody>
      </p:sp>
      <p:sp>
        <p:nvSpPr>
          <p:cNvPr id="4" name="Rezervirano mjesto slike slajda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29" tIns="45715" rIns="91429" bIns="45715" rtlCol="0" anchor="ctr"/>
          <a:lstStyle/>
          <a:p>
            <a:endParaRPr lang="hr-HR"/>
          </a:p>
        </p:txBody>
      </p:sp>
      <p:sp>
        <p:nvSpPr>
          <p:cNvPr id="5" name="Rezervirano mjesto bilježaka 4"/>
          <p:cNvSpPr>
            <a:spLocks noGrp="1"/>
          </p:cNvSpPr>
          <p:nvPr>
            <p:ph type="body" sz="quarter" idx="3"/>
          </p:nvPr>
        </p:nvSpPr>
        <p:spPr>
          <a:xfrm>
            <a:off x="679451" y="4716464"/>
            <a:ext cx="5438775" cy="4467225"/>
          </a:xfrm>
          <a:prstGeom prst="rect">
            <a:avLst/>
          </a:prstGeom>
        </p:spPr>
        <p:txBody>
          <a:bodyPr vert="horz" lIns="91429" tIns="45715" rIns="91429" bIns="45715" rtlCol="0"/>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6" name="Rezervirano mjesto podnožja 5"/>
          <p:cNvSpPr>
            <a:spLocks noGrp="1"/>
          </p:cNvSpPr>
          <p:nvPr>
            <p:ph type="ftr" sz="quarter" idx="4"/>
          </p:nvPr>
        </p:nvSpPr>
        <p:spPr>
          <a:xfrm>
            <a:off x="0" y="9429751"/>
            <a:ext cx="2946400" cy="496888"/>
          </a:xfrm>
          <a:prstGeom prst="rect">
            <a:avLst/>
          </a:prstGeom>
        </p:spPr>
        <p:txBody>
          <a:bodyPr vert="horz" lIns="91429" tIns="45715" rIns="91429" bIns="45715" rtlCol="0" anchor="b"/>
          <a:lstStyle>
            <a:lvl1pPr algn="l">
              <a:defRPr sz="1200"/>
            </a:lvl1pPr>
          </a:lstStyle>
          <a:p>
            <a:endParaRPr lang="hr-HR"/>
          </a:p>
        </p:txBody>
      </p:sp>
      <p:sp>
        <p:nvSpPr>
          <p:cNvPr id="7" name="Rezervirano mjesto broja slajda 6"/>
          <p:cNvSpPr>
            <a:spLocks noGrp="1"/>
          </p:cNvSpPr>
          <p:nvPr>
            <p:ph type="sldNum" sz="quarter" idx="5"/>
          </p:nvPr>
        </p:nvSpPr>
        <p:spPr>
          <a:xfrm>
            <a:off x="3849689" y="9429751"/>
            <a:ext cx="2946400" cy="496888"/>
          </a:xfrm>
          <a:prstGeom prst="rect">
            <a:avLst/>
          </a:prstGeom>
        </p:spPr>
        <p:txBody>
          <a:bodyPr vert="horz" lIns="91429" tIns="45715" rIns="91429" bIns="45715" rtlCol="0" anchor="b"/>
          <a:lstStyle>
            <a:lvl1pPr algn="r">
              <a:defRPr sz="1200"/>
            </a:lvl1pPr>
          </a:lstStyle>
          <a:p>
            <a:fld id="{4D795E7F-FE2E-45BF-AC39-4DCD9441BF15}" type="slidenum">
              <a:rPr lang="hr-HR" smtClean="0"/>
              <a:t>‹#›</a:t>
            </a:fld>
            <a:endParaRPr lang="hr-HR"/>
          </a:p>
        </p:txBody>
      </p:sp>
    </p:spTree>
    <p:extLst>
      <p:ext uri="{BB962C8B-B14F-4D97-AF65-F5344CB8AC3E}">
        <p14:creationId xmlns:p14="http://schemas.microsoft.com/office/powerpoint/2010/main" val="40826989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r-HR"/>
          </a:p>
        </p:txBody>
      </p:sp>
      <p:sp>
        <p:nvSpPr>
          <p:cNvPr id="4" name="Slide Number Placeholder 3"/>
          <p:cNvSpPr>
            <a:spLocks noGrp="1"/>
          </p:cNvSpPr>
          <p:nvPr>
            <p:ph type="sldNum" sz="quarter" idx="10"/>
          </p:nvPr>
        </p:nvSpPr>
        <p:spPr/>
        <p:txBody>
          <a:bodyPr/>
          <a:lstStyle/>
          <a:p>
            <a:fld id="{FD9DDC8F-DF73-4FFF-BD9A-031EAE7EEC3A}" type="slidenum">
              <a:rPr lang="hr-HR" smtClean="0"/>
              <a:t>2</a:t>
            </a:fld>
            <a:endParaRPr lang="hr-HR"/>
          </a:p>
        </p:txBody>
      </p:sp>
    </p:spTree>
    <p:extLst>
      <p:ext uri="{BB962C8B-B14F-4D97-AF65-F5344CB8AC3E}">
        <p14:creationId xmlns:p14="http://schemas.microsoft.com/office/powerpoint/2010/main" val="287124642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r-HR"/>
          </a:p>
        </p:txBody>
      </p:sp>
      <p:sp>
        <p:nvSpPr>
          <p:cNvPr id="4" name="Slide Number Placeholder 3"/>
          <p:cNvSpPr>
            <a:spLocks noGrp="1"/>
          </p:cNvSpPr>
          <p:nvPr>
            <p:ph type="sldNum" sz="quarter" idx="10"/>
          </p:nvPr>
        </p:nvSpPr>
        <p:spPr/>
        <p:txBody>
          <a:bodyPr/>
          <a:lstStyle/>
          <a:p>
            <a:fld id="{FD9DDC8F-DF73-4FFF-BD9A-031EAE7EEC3A}" type="slidenum">
              <a:rPr lang="hr-HR" smtClean="0">
                <a:solidFill>
                  <a:prstClr val="black"/>
                </a:solidFill>
              </a:rPr>
              <a:pPr/>
              <a:t>18</a:t>
            </a:fld>
            <a:endParaRPr lang="hr-HR">
              <a:solidFill>
                <a:prstClr val="black"/>
              </a:solidFill>
            </a:endParaRPr>
          </a:p>
        </p:txBody>
      </p:sp>
    </p:spTree>
    <p:extLst>
      <p:ext uri="{BB962C8B-B14F-4D97-AF65-F5344CB8AC3E}">
        <p14:creationId xmlns:p14="http://schemas.microsoft.com/office/powerpoint/2010/main" val="277594271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r-HR"/>
          </a:p>
        </p:txBody>
      </p:sp>
      <p:sp>
        <p:nvSpPr>
          <p:cNvPr id="4" name="Slide Number Placeholder 3"/>
          <p:cNvSpPr>
            <a:spLocks noGrp="1"/>
          </p:cNvSpPr>
          <p:nvPr>
            <p:ph type="sldNum" sz="quarter" idx="10"/>
          </p:nvPr>
        </p:nvSpPr>
        <p:spPr/>
        <p:txBody>
          <a:bodyPr/>
          <a:lstStyle/>
          <a:p>
            <a:fld id="{FD9DDC8F-DF73-4FFF-BD9A-031EAE7EEC3A}" type="slidenum">
              <a:rPr lang="hr-HR" smtClean="0">
                <a:solidFill>
                  <a:prstClr val="black"/>
                </a:solidFill>
              </a:rPr>
              <a:pPr/>
              <a:t>19</a:t>
            </a:fld>
            <a:endParaRPr lang="hr-HR">
              <a:solidFill>
                <a:prstClr val="black"/>
              </a:solidFill>
            </a:endParaRPr>
          </a:p>
        </p:txBody>
      </p:sp>
    </p:spTree>
    <p:extLst>
      <p:ext uri="{BB962C8B-B14F-4D97-AF65-F5344CB8AC3E}">
        <p14:creationId xmlns:p14="http://schemas.microsoft.com/office/powerpoint/2010/main" val="31406931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r-HR"/>
          </a:p>
        </p:txBody>
      </p:sp>
      <p:sp>
        <p:nvSpPr>
          <p:cNvPr id="4" name="Slide Number Placeholder 3"/>
          <p:cNvSpPr>
            <a:spLocks noGrp="1"/>
          </p:cNvSpPr>
          <p:nvPr>
            <p:ph type="sldNum" sz="quarter" idx="10"/>
          </p:nvPr>
        </p:nvSpPr>
        <p:spPr/>
        <p:txBody>
          <a:bodyPr/>
          <a:lstStyle/>
          <a:p>
            <a:fld id="{FD9DDC8F-DF73-4FFF-BD9A-031EAE7EEC3A}" type="slidenum">
              <a:rPr lang="hr-HR" smtClean="0">
                <a:solidFill>
                  <a:prstClr val="black"/>
                </a:solidFill>
              </a:rPr>
              <a:pPr/>
              <a:t>22</a:t>
            </a:fld>
            <a:endParaRPr lang="hr-HR">
              <a:solidFill>
                <a:prstClr val="black"/>
              </a:solidFill>
            </a:endParaRPr>
          </a:p>
        </p:txBody>
      </p:sp>
    </p:spTree>
    <p:extLst>
      <p:ext uri="{BB962C8B-B14F-4D97-AF65-F5344CB8AC3E}">
        <p14:creationId xmlns:p14="http://schemas.microsoft.com/office/powerpoint/2010/main" val="268174753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endParaRPr lang="hr-HR"/>
          </a:p>
        </p:txBody>
      </p:sp>
      <p:sp>
        <p:nvSpPr>
          <p:cNvPr id="4" name="Rezervirano mjesto broja slajda 3"/>
          <p:cNvSpPr>
            <a:spLocks noGrp="1"/>
          </p:cNvSpPr>
          <p:nvPr>
            <p:ph type="sldNum" sz="quarter" idx="10"/>
          </p:nvPr>
        </p:nvSpPr>
        <p:spPr/>
        <p:txBody>
          <a:bodyPr/>
          <a:lstStyle/>
          <a:p>
            <a:fld id="{4D795E7F-FE2E-45BF-AC39-4DCD9441BF15}" type="slidenum">
              <a:rPr lang="hr-HR" smtClean="0">
                <a:solidFill>
                  <a:prstClr val="black"/>
                </a:solidFill>
              </a:rPr>
              <a:pPr/>
              <a:t>23</a:t>
            </a:fld>
            <a:endParaRPr lang="hr-HR">
              <a:solidFill>
                <a:prstClr val="black"/>
              </a:solidFill>
            </a:endParaRPr>
          </a:p>
        </p:txBody>
      </p:sp>
    </p:spTree>
    <p:extLst>
      <p:ext uri="{BB962C8B-B14F-4D97-AF65-F5344CB8AC3E}">
        <p14:creationId xmlns:p14="http://schemas.microsoft.com/office/powerpoint/2010/main" val="403203494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r>
              <a:rPr lang="hr-HR" b="1" dirty="0" smtClean="0"/>
              <a:t>Samo napomena da bi nam se moglo</a:t>
            </a:r>
            <a:r>
              <a:rPr lang="hr-HR" b="1" baseline="0" dirty="0" smtClean="0"/>
              <a:t> javiti pitanje:</a:t>
            </a:r>
          </a:p>
          <a:p>
            <a:endParaRPr lang="hr-HR" b="1" baseline="0" dirty="0" smtClean="0"/>
          </a:p>
          <a:p>
            <a:r>
              <a:rPr lang="hr-HR" dirty="0" smtClean="0"/>
              <a:t>I</a:t>
            </a:r>
            <a:r>
              <a:rPr lang="vi-VN" dirty="0" smtClean="0"/>
              <a:t>ma li uvođenje sniženih stopa poreza na dobit utjecaj na ukidanje privremenih poreznih razlika iz prijašnjih razdoblja</a:t>
            </a:r>
            <a:r>
              <a:rPr lang="hr-HR" dirty="0" smtClean="0"/>
              <a:t>?</a:t>
            </a:r>
          </a:p>
          <a:p>
            <a:endParaRPr lang="hr-HR" dirty="0" smtClean="0"/>
          </a:p>
          <a:p>
            <a:r>
              <a:rPr lang="vi-VN" dirty="0" smtClean="0"/>
              <a:t>Izmjene poreznih stopa, imaju utjecaj na to, </a:t>
            </a:r>
            <a:r>
              <a:rPr lang="hr-HR" dirty="0" smtClean="0"/>
              <a:t>jer bi se </a:t>
            </a:r>
            <a:r>
              <a:rPr lang="vi-VN" b="1" dirty="0" smtClean="0"/>
              <a:t>privremene porezne razlike </a:t>
            </a:r>
            <a:r>
              <a:rPr lang="hr-HR" b="1" dirty="0" smtClean="0"/>
              <a:t>trebale </a:t>
            </a:r>
            <a:r>
              <a:rPr lang="vi-VN" b="1" dirty="0" smtClean="0"/>
              <a:t>ukidati po </a:t>
            </a:r>
            <a:r>
              <a:rPr lang="hr-HR" b="1" dirty="0" smtClean="0"/>
              <a:t>novim (sniženim) </a:t>
            </a:r>
            <a:r>
              <a:rPr lang="vi-VN" b="1" dirty="0" smtClean="0"/>
              <a:t>stopama</a:t>
            </a:r>
            <a:r>
              <a:rPr lang="hr-HR" b="1" dirty="0" smtClean="0"/>
              <a:t>.</a:t>
            </a:r>
            <a:endParaRPr lang="hr-HR" b="1" dirty="0"/>
          </a:p>
        </p:txBody>
      </p:sp>
      <p:sp>
        <p:nvSpPr>
          <p:cNvPr id="4" name="Rezervirano mjesto broja slajda 3"/>
          <p:cNvSpPr>
            <a:spLocks noGrp="1"/>
          </p:cNvSpPr>
          <p:nvPr>
            <p:ph type="sldNum" sz="quarter" idx="10"/>
          </p:nvPr>
        </p:nvSpPr>
        <p:spPr/>
        <p:txBody>
          <a:bodyPr/>
          <a:lstStyle/>
          <a:p>
            <a:fld id="{4D795E7F-FE2E-45BF-AC39-4DCD9441BF15}" type="slidenum">
              <a:rPr lang="hr-HR" smtClean="0">
                <a:solidFill>
                  <a:prstClr val="black"/>
                </a:solidFill>
              </a:rPr>
              <a:pPr/>
              <a:t>24</a:t>
            </a:fld>
            <a:endParaRPr lang="hr-HR">
              <a:solidFill>
                <a:prstClr val="black"/>
              </a:solidFill>
            </a:endParaRPr>
          </a:p>
        </p:txBody>
      </p:sp>
    </p:spTree>
    <p:extLst>
      <p:ext uri="{BB962C8B-B14F-4D97-AF65-F5344CB8AC3E}">
        <p14:creationId xmlns:p14="http://schemas.microsoft.com/office/powerpoint/2010/main" val="104036907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pPr defTabSz="914288">
              <a:spcBef>
                <a:spcPct val="20000"/>
              </a:spcBef>
            </a:pPr>
            <a:r>
              <a:rPr lang="hr-HR" sz="900" b="1" dirty="0">
                <a:solidFill>
                  <a:prstClr val="black"/>
                </a:solidFill>
                <a:latin typeface="Tahoma" panose="020B0604030504040204" pitchFamily="34" charset="0"/>
                <a:ea typeface="Tahoma" panose="020B0604030504040204" pitchFamily="34" charset="0"/>
                <a:cs typeface="Tahoma" panose="020B0604030504040204" pitchFamily="34" charset="0"/>
              </a:rPr>
              <a:t>Imamo tri načina izračuna porezne osnovice poreza na dobit:</a:t>
            </a:r>
          </a:p>
          <a:p>
            <a:pPr marL="342858" indent="-342858" defTabSz="914288">
              <a:spcBef>
                <a:spcPct val="20000"/>
              </a:spcBef>
              <a:buFont typeface="Arial" panose="020B0604020202020204" pitchFamily="34" charset="0"/>
              <a:buAutoNum type="arabicPeriod"/>
            </a:pPr>
            <a:r>
              <a:rPr lang="hr-HR" sz="900" b="1" dirty="0">
                <a:solidFill>
                  <a:prstClr val="black"/>
                </a:solidFill>
                <a:latin typeface="Tahoma" panose="020B0604030504040204" pitchFamily="34" charset="0"/>
                <a:ea typeface="Tahoma" panose="020B0604030504040204" pitchFamily="34" charset="0"/>
                <a:cs typeface="Tahoma" panose="020B0604030504040204" pitchFamily="34" charset="0"/>
              </a:rPr>
              <a:t>Prema računovodstvenim načelima</a:t>
            </a:r>
            <a:r>
              <a:rPr lang="hr-HR" sz="900" dirty="0">
                <a:solidFill>
                  <a:prstClr val="black"/>
                </a:solidFill>
                <a:latin typeface="Tahoma" panose="020B0604030504040204" pitchFamily="34" charset="0"/>
                <a:ea typeface="Tahoma" panose="020B0604030504040204" pitchFamily="34" charset="0"/>
                <a:cs typeface="Tahoma" panose="020B0604030504040204" pitchFamily="34" charset="0"/>
              </a:rPr>
              <a:t>, kao razlika prihoda i rashoda, uz već propisana uvećanja i smanjenja</a:t>
            </a:r>
          </a:p>
          <a:p>
            <a:pPr marL="342858" indent="-342858" defTabSz="914288">
              <a:spcBef>
                <a:spcPct val="20000"/>
              </a:spcBef>
              <a:buFont typeface="Arial" panose="020B0604020202020204" pitchFamily="34" charset="0"/>
              <a:buAutoNum type="arabicPeriod"/>
            </a:pPr>
            <a:endParaRPr lang="hr-HR" sz="900" dirty="0">
              <a:solidFill>
                <a:prstClr val="black"/>
              </a:solidFill>
              <a:latin typeface="Tahoma" panose="020B0604030504040204" pitchFamily="34" charset="0"/>
              <a:ea typeface="Tahoma" panose="020B0604030504040204" pitchFamily="34" charset="0"/>
              <a:cs typeface="Tahoma" panose="020B0604030504040204" pitchFamily="34" charset="0"/>
            </a:endParaRPr>
          </a:p>
          <a:p>
            <a:pPr marL="342858" indent="-342858" defTabSz="914288">
              <a:spcBef>
                <a:spcPct val="20000"/>
              </a:spcBef>
              <a:buFont typeface="Arial" panose="020B0604020202020204" pitchFamily="34" charset="0"/>
              <a:buAutoNum type="arabicPeriod"/>
            </a:pPr>
            <a:r>
              <a:rPr lang="hr-HR" sz="900" b="1" dirty="0">
                <a:solidFill>
                  <a:prstClr val="black"/>
                </a:solidFill>
                <a:latin typeface="Tahoma" panose="020B0604030504040204" pitchFamily="34" charset="0"/>
                <a:ea typeface="Tahoma" panose="020B0604030504040204" pitchFamily="34" charset="0"/>
                <a:cs typeface="Tahoma" panose="020B0604030504040204" pitchFamily="34" charset="0"/>
              </a:rPr>
              <a:t>Prema novčanom načelu </a:t>
            </a:r>
            <a:r>
              <a:rPr lang="hr-HR" sz="900" dirty="0">
                <a:solidFill>
                  <a:prstClr val="black"/>
                </a:solidFill>
                <a:latin typeface="Tahoma" panose="020B0604030504040204" pitchFamily="34" charset="0"/>
                <a:ea typeface="Tahoma" panose="020B0604030504040204" pitchFamily="34" charset="0"/>
                <a:cs typeface="Tahoma" panose="020B0604030504040204" pitchFamily="34" charset="0"/>
              </a:rPr>
              <a:t>(utvrđuje se na način da se </a:t>
            </a:r>
            <a:r>
              <a:rPr lang="hr-HR" sz="900" b="1" dirty="0">
                <a:solidFill>
                  <a:prstClr val="black"/>
                </a:solidFill>
                <a:latin typeface="Tahoma" panose="020B0604030504040204" pitchFamily="34" charset="0"/>
                <a:ea typeface="Tahoma" panose="020B0604030504040204" pitchFamily="34" charset="0"/>
                <a:cs typeface="Tahoma" panose="020B0604030504040204" pitchFamily="34" charset="0"/>
              </a:rPr>
              <a:t>porezna osnovica </a:t>
            </a:r>
            <a:r>
              <a:rPr lang="hr-HR" sz="900" dirty="0">
                <a:solidFill>
                  <a:prstClr val="black"/>
                </a:solidFill>
                <a:latin typeface="Tahoma" panose="020B0604030504040204" pitchFamily="34" charset="0"/>
                <a:ea typeface="Tahoma" panose="020B0604030504040204" pitchFamily="34" charset="0"/>
                <a:cs typeface="Tahoma" panose="020B0604030504040204" pitchFamily="34" charset="0"/>
              </a:rPr>
              <a:t>(razlika prihoda i rashoda utvrđena prema računovodstvenim propisima) </a:t>
            </a:r>
            <a:r>
              <a:rPr lang="hr-HR" sz="900" b="1" dirty="0">
                <a:solidFill>
                  <a:prstClr val="black"/>
                </a:solidFill>
                <a:latin typeface="Tahoma" panose="020B0604030504040204" pitchFamily="34" charset="0"/>
                <a:ea typeface="Tahoma" panose="020B0604030504040204" pitchFamily="34" charset="0"/>
                <a:cs typeface="Tahoma" panose="020B0604030504040204" pitchFamily="34" charset="0"/>
              </a:rPr>
              <a:t>prije propisanih dodatnih uvećanja ili umanjenja </a:t>
            </a:r>
            <a:r>
              <a:rPr lang="hr-HR" sz="900" dirty="0">
                <a:solidFill>
                  <a:prstClr val="black"/>
                </a:solidFill>
                <a:latin typeface="Tahoma" panose="020B0604030504040204" pitchFamily="34" charset="0"/>
                <a:ea typeface="Tahoma" panose="020B0604030504040204" pitchFamily="34" charset="0"/>
                <a:cs typeface="Tahoma" panose="020B0604030504040204" pitchFamily="34" charset="0"/>
              </a:rPr>
              <a:t>(npr. za troškove reprezentacije), </a:t>
            </a:r>
            <a:r>
              <a:rPr lang="hr-HR" sz="900" b="1" dirty="0">
                <a:solidFill>
                  <a:prstClr val="black"/>
                </a:solidFill>
                <a:latin typeface="Tahoma" panose="020B0604030504040204" pitchFamily="34" charset="0"/>
                <a:ea typeface="Tahoma" panose="020B0604030504040204" pitchFamily="34" charset="0"/>
                <a:cs typeface="Tahoma" panose="020B0604030504040204" pitchFamily="34" charset="0"/>
              </a:rPr>
              <a:t>uveća ili umanji za određene nenovčane transakcije i nerealizirane dobitke/gubitke te određene </a:t>
            </a:r>
            <a:r>
              <a:rPr lang="hr-HR" sz="900" b="1" dirty="0">
                <a:solidFill>
                  <a:srgbClr val="FF0000"/>
                </a:solidFill>
                <a:latin typeface="Tahoma" panose="020B0604030504040204" pitchFamily="34" charset="0"/>
                <a:ea typeface="Tahoma" panose="020B0604030504040204" pitchFamily="34" charset="0"/>
                <a:cs typeface="Tahoma" panose="020B0604030504040204" pitchFamily="34" charset="0"/>
              </a:rPr>
              <a:t>novčane transakcije i realizirane dobitke/gubitke</a:t>
            </a:r>
            <a:r>
              <a:rPr lang="hr-HR" sz="900" dirty="0">
                <a:solidFill>
                  <a:srgbClr val="FF0000"/>
                </a:solidFill>
                <a:latin typeface="Tahoma" panose="020B0604030504040204" pitchFamily="34" charset="0"/>
                <a:ea typeface="Tahoma" panose="020B0604030504040204" pitchFamily="34" charset="0"/>
                <a:cs typeface="Tahoma" panose="020B0604030504040204" pitchFamily="34" charset="0"/>
              </a:rPr>
              <a:t>) – i to je opcija za porezne obveznike koji imaju prihode manje od 3 mil. kn i obračunavaju PDV prema naplaćenim naknadama</a:t>
            </a:r>
          </a:p>
          <a:p>
            <a:r>
              <a:rPr lang="vi-VN" sz="500" b="1" i="1" dirty="0"/>
              <a:t>a) uvećava za</a:t>
            </a:r>
          </a:p>
          <a:p>
            <a:r>
              <a:rPr lang="vi-VN" sz="500" i="1" dirty="0"/>
              <a:t>1. rashode (gubitke) od vrijednosnih usklađenja dugotrajne materijalne i nematerijalne imovine</a:t>
            </a:r>
          </a:p>
          <a:p>
            <a:r>
              <a:rPr lang="vi-VN" sz="500" i="1" dirty="0"/>
              <a:t>2. rashode (gubitke) od vrijednosnih usklađenja financijske imovine</a:t>
            </a:r>
          </a:p>
          <a:p>
            <a:r>
              <a:rPr lang="vi-VN" sz="500" i="1" dirty="0"/>
              <a:t>3. rashode vrijednosnog usklađenja potraživanja od kupca za isporučena dobra i obavljene usluge</a:t>
            </a:r>
          </a:p>
          <a:p>
            <a:r>
              <a:rPr lang="vi-VN" sz="500" i="1" dirty="0"/>
              <a:t>4. rashode od rezerviranja</a:t>
            </a:r>
          </a:p>
          <a:p>
            <a:r>
              <a:rPr lang="vi-VN" sz="500" i="1" dirty="0"/>
              <a:t>5. rashode od nerealiziranih tečajnih razlika</a:t>
            </a:r>
          </a:p>
          <a:p>
            <a:r>
              <a:rPr lang="vi-VN" sz="500" i="1" dirty="0"/>
              <a:t>6. rashode od ostalih nenovčanih transakcija</a:t>
            </a:r>
          </a:p>
          <a:p>
            <a:r>
              <a:rPr lang="vi-VN" sz="500" i="1" dirty="0"/>
              <a:t>7. smanjenja potraživanja od poslovnih aktivnosti</a:t>
            </a:r>
          </a:p>
          <a:p>
            <a:r>
              <a:rPr lang="vi-VN" sz="500" i="1" dirty="0"/>
              <a:t>8. smanjenja kratkotrajnih potraživanja po osnovi kamata priznatih u prihode</a:t>
            </a:r>
          </a:p>
          <a:p>
            <a:r>
              <a:rPr lang="vi-VN" sz="500" i="1" dirty="0"/>
              <a:t>9. smanjenja zaliha</a:t>
            </a:r>
          </a:p>
          <a:p>
            <a:r>
              <a:rPr lang="vi-VN" sz="500" i="1" dirty="0"/>
              <a:t>10. povećanja kratkoročnih obveza od poslovnih aktivnosti</a:t>
            </a:r>
          </a:p>
          <a:p>
            <a:r>
              <a:rPr lang="vi-VN" sz="500" i="1" dirty="0"/>
              <a:t>11. povećanja kratkoročnih obveza po osnovi kamata priznatih u rashode</a:t>
            </a:r>
          </a:p>
          <a:p>
            <a:r>
              <a:rPr lang="vi-VN" sz="500" i="1" dirty="0"/>
              <a:t>12. ostale korekcije koje povećavaju dobit i</a:t>
            </a:r>
          </a:p>
          <a:p>
            <a:r>
              <a:rPr lang="vi-VN" sz="500" b="1" i="1" dirty="0"/>
              <a:t>b) umanjuje za</a:t>
            </a:r>
          </a:p>
          <a:p>
            <a:r>
              <a:rPr lang="vi-VN" sz="500" i="1" dirty="0"/>
              <a:t>1. prihode od vrijednosnih usklađenja financijske imovine</a:t>
            </a:r>
          </a:p>
          <a:p>
            <a:r>
              <a:rPr lang="vi-VN" sz="500" i="1" dirty="0"/>
              <a:t>2. prihode od rezerviranja</a:t>
            </a:r>
          </a:p>
          <a:p>
            <a:r>
              <a:rPr lang="vi-VN" sz="500" i="1" dirty="0"/>
              <a:t>3. prihode od nerealiziranih tečajnih razlika</a:t>
            </a:r>
          </a:p>
          <a:p>
            <a:r>
              <a:rPr lang="vi-VN" sz="500" i="1" dirty="0"/>
              <a:t>4. prihode od ostalih nenovčanih transakcija</a:t>
            </a:r>
          </a:p>
          <a:p>
            <a:r>
              <a:rPr lang="vi-VN" sz="500" i="1" dirty="0"/>
              <a:t>5. povećanja potraživanja od poslovnih aktivnosti</a:t>
            </a:r>
          </a:p>
          <a:p>
            <a:r>
              <a:rPr lang="vi-VN" sz="500" i="1" dirty="0"/>
              <a:t>6. povećanja kratkotrajnih potraživanja po osnovi kamata priznatih u prihode</a:t>
            </a:r>
          </a:p>
          <a:p>
            <a:r>
              <a:rPr lang="vi-VN" sz="500" i="1" dirty="0"/>
              <a:t>7. povećanja zaliha</a:t>
            </a:r>
          </a:p>
          <a:p>
            <a:r>
              <a:rPr lang="vi-VN" sz="500" i="1" dirty="0"/>
              <a:t>8. smanjenja kratkoročnih obveza od poslovnih aktivnosti</a:t>
            </a:r>
          </a:p>
          <a:p>
            <a:r>
              <a:rPr lang="vi-VN" sz="500" i="1" dirty="0"/>
              <a:t>9. smanjenja kratkoročnih obveza po osnovi kamata priznatih u rashode</a:t>
            </a:r>
          </a:p>
          <a:p>
            <a:r>
              <a:rPr lang="vi-VN" sz="500" i="1" dirty="0"/>
              <a:t>10. ostale korekcije koje smanjuju dobit.</a:t>
            </a:r>
            <a:endParaRPr lang="hr-HR" sz="500" i="1" dirty="0"/>
          </a:p>
          <a:p>
            <a:endParaRPr lang="hr-HR" sz="900" dirty="0">
              <a:solidFill>
                <a:prstClr val="black"/>
              </a:solidFill>
              <a:latin typeface="Tahoma" panose="020B0604030504040204" pitchFamily="34" charset="0"/>
              <a:ea typeface="Tahoma" panose="020B0604030504040204" pitchFamily="34" charset="0"/>
              <a:cs typeface="Tahoma" panose="020B0604030504040204" pitchFamily="34" charset="0"/>
            </a:endParaRPr>
          </a:p>
          <a:p>
            <a:pPr defTabSz="914288">
              <a:spcBef>
                <a:spcPct val="20000"/>
              </a:spcBef>
            </a:pPr>
            <a:r>
              <a:rPr lang="hr-HR" sz="900" b="1" dirty="0">
                <a:solidFill>
                  <a:prstClr val="black"/>
                </a:solidFill>
                <a:latin typeface="Tahoma" panose="020B0604030504040204" pitchFamily="34" charset="0"/>
                <a:ea typeface="Tahoma" panose="020B0604030504040204" pitchFamily="34" charset="0"/>
                <a:cs typeface="Tahoma" panose="020B0604030504040204" pitchFamily="34" charset="0"/>
              </a:rPr>
              <a:t>Za navedeni način izračuna osnovice, porezni obveznik treba podnijeti PU najkasnije 15 dana nakon početka poreznog razdoblja izjavu o promjeni načina utvrđivanja porezne osnovice i zadržava taj način utvrđivanja porezne osnovice najmanje tri porezna razdoblja.</a:t>
            </a:r>
          </a:p>
          <a:p>
            <a:pPr marL="0" lvl="1" defTabSz="914288">
              <a:spcBef>
                <a:spcPct val="20000"/>
              </a:spcBef>
              <a:defRPr/>
            </a:pPr>
            <a:endParaRPr lang="hr-HR" sz="900" dirty="0">
              <a:solidFill>
                <a:prstClr val="black"/>
              </a:solidFill>
              <a:latin typeface="Tahoma" panose="020B0604030504040204" pitchFamily="34" charset="0"/>
              <a:ea typeface="Tahoma" panose="020B0604030504040204" pitchFamily="34" charset="0"/>
              <a:cs typeface="Tahoma" panose="020B0604030504040204" pitchFamily="34" charset="0"/>
            </a:endParaRPr>
          </a:p>
          <a:p>
            <a:pPr marL="0" lvl="1" defTabSz="914288">
              <a:spcBef>
                <a:spcPct val="20000"/>
              </a:spcBef>
              <a:defRPr/>
            </a:pPr>
            <a:r>
              <a:rPr lang="hr-HR" sz="900" dirty="0">
                <a:solidFill>
                  <a:prstClr val="black"/>
                </a:solidFill>
                <a:latin typeface="Tahoma" panose="020B0604030504040204" pitchFamily="34" charset="0"/>
                <a:ea typeface="Tahoma" panose="020B0604030504040204" pitchFamily="34" charset="0"/>
                <a:cs typeface="Tahoma" panose="020B0604030504040204" pitchFamily="34" charset="0"/>
              </a:rPr>
              <a:t>Porezni obveznici koji izaberu utvrđivanje porezne osnovice prema novčanom načelu i nadalje imaju obvezu vođenja poslovnih knjiga i sastavljanja financijskih izvještaja prema </a:t>
            </a:r>
            <a:r>
              <a:rPr lang="hr-HR" sz="900" i="1" dirty="0">
                <a:solidFill>
                  <a:prstClr val="black"/>
                </a:solidFill>
                <a:latin typeface="Tahoma" panose="020B0604030504040204" pitchFamily="34" charset="0"/>
                <a:ea typeface="Tahoma" panose="020B0604030504040204" pitchFamily="34" charset="0"/>
                <a:cs typeface="Tahoma" panose="020B0604030504040204" pitchFamily="34" charset="0"/>
              </a:rPr>
              <a:t>Zakonu o računovodstvu.</a:t>
            </a:r>
            <a:endParaRPr lang="hr-HR" sz="900" dirty="0">
              <a:solidFill>
                <a:prstClr val="black"/>
              </a:solidFill>
              <a:latin typeface="Tahoma" panose="020B0604030504040204" pitchFamily="34" charset="0"/>
              <a:ea typeface="Tahoma" panose="020B0604030504040204" pitchFamily="34" charset="0"/>
              <a:cs typeface="Tahoma" panose="020B0604030504040204" pitchFamily="34" charset="0"/>
            </a:endParaRPr>
          </a:p>
          <a:p>
            <a:pPr marL="342858" indent="-342858" defTabSz="914288">
              <a:spcBef>
                <a:spcPct val="20000"/>
              </a:spcBef>
              <a:buFont typeface="Arial" panose="020B0604020202020204" pitchFamily="34" charset="0"/>
              <a:buAutoNum type="arabicPeriod"/>
            </a:pPr>
            <a:endParaRPr lang="hr-HR" sz="900" dirty="0">
              <a:solidFill>
                <a:prstClr val="black"/>
              </a:solidFill>
              <a:latin typeface="Tahoma" panose="020B0604030504040204" pitchFamily="34" charset="0"/>
              <a:ea typeface="Tahoma" panose="020B0604030504040204" pitchFamily="34" charset="0"/>
              <a:cs typeface="Tahoma" panose="020B0604030504040204" pitchFamily="34" charset="0"/>
            </a:endParaRPr>
          </a:p>
          <a:p>
            <a:pPr marL="342858" lvl="1" indent="-342858" defTabSz="914288">
              <a:spcBef>
                <a:spcPct val="20000"/>
              </a:spcBef>
              <a:buFont typeface="+mj-lt"/>
              <a:buAutoNum type="arabicPeriod" startAt="3"/>
            </a:pPr>
            <a:r>
              <a:rPr lang="hr-HR" sz="900" b="1" dirty="0">
                <a:solidFill>
                  <a:prstClr val="black"/>
                </a:solidFill>
                <a:latin typeface="Tahoma" panose="020B0604030504040204" pitchFamily="34" charset="0"/>
                <a:ea typeface="Tahoma" panose="020B0604030504040204" pitchFamily="34" charset="0"/>
                <a:cs typeface="Tahoma" panose="020B0604030504040204" pitchFamily="34" charset="0"/>
              </a:rPr>
              <a:t>U paušalnom iznosu </a:t>
            </a:r>
          </a:p>
          <a:p>
            <a:pPr marL="0" lvl="1" defTabSz="914288">
              <a:spcBef>
                <a:spcPct val="20000"/>
              </a:spcBef>
            </a:pPr>
            <a:r>
              <a:rPr lang="vi-VN" sz="900" dirty="0">
                <a:solidFill>
                  <a:prstClr val="black"/>
                </a:solidFill>
                <a:latin typeface="Tahoma" panose="020B0604030504040204" pitchFamily="34" charset="0"/>
                <a:ea typeface="Tahoma" panose="020B0604030504040204" pitchFamily="34" charset="0"/>
                <a:cs typeface="Tahoma" panose="020B0604030504040204" pitchFamily="34" charset="0"/>
              </a:rPr>
              <a:t>Tijela državne uprave, tijela područne (regionalne) samouprave, tijela lokalne samouprave i Hrvatska narodna banka, Državne ustanove, ustanove jedinica područne (regionalne) samouprave, ustanove jedinica lokalne samouprave, državni zavodi, vjerske zajednice, političke stranke, sindikati, komore, udruge, umjetničke udruge, dobrovoljna vatrogasna društva, zajednice tehničke kulture, turističke zajednice, sportski klubovi, sportska društva i savezi, zaklade i fundacije, koje u skladu s posebnim propisima obavljaju određenu gospodarsku djelatnost čije bi neoporezivanje dovelo do stjecanja neopravdanih povlastica na tržištu, mogu osnovicu poreza na dobit utvrditi u paušalnom iznosu, ako u prethodnom poreznom razdoblju nisu po osnovi gospodarske djelatnosti ostvarili prihode veće od iznosa propisanog za ulazak u sustav PDV-a</a:t>
            </a:r>
            <a:r>
              <a:rPr lang="hr-HR" sz="900" dirty="0">
                <a:solidFill>
                  <a:prstClr val="black"/>
                </a:solidFill>
                <a:latin typeface="Tahoma" panose="020B0604030504040204" pitchFamily="34" charset="0"/>
                <a:ea typeface="Tahoma" panose="020B0604030504040204" pitchFamily="34" charset="0"/>
                <a:cs typeface="Tahoma" panose="020B0604030504040204" pitchFamily="34" charset="0"/>
              </a:rPr>
              <a:t> (230.000 kn)</a:t>
            </a:r>
          </a:p>
          <a:p>
            <a:pPr marL="0" lvl="1" defTabSz="914288">
              <a:spcBef>
                <a:spcPct val="20000"/>
              </a:spcBef>
            </a:pPr>
            <a:endParaRPr lang="hr-HR" sz="900" dirty="0">
              <a:solidFill>
                <a:prstClr val="black"/>
              </a:solidFill>
              <a:latin typeface="Tahoma" panose="020B0604030504040204" pitchFamily="34" charset="0"/>
              <a:ea typeface="Tahoma" panose="020B0604030504040204" pitchFamily="34" charset="0"/>
              <a:cs typeface="Tahoma" panose="020B0604030504040204" pitchFamily="34" charset="0"/>
            </a:endParaRPr>
          </a:p>
          <a:p>
            <a:pPr marL="0" lvl="1" defTabSz="914288">
              <a:spcBef>
                <a:spcPct val="20000"/>
              </a:spcBef>
            </a:pPr>
            <a:r>
              <a:rPr lang="hr-HR" sz="900" dirty="0">
                <a:solidFill>
                  <a:prstClr val="black"/>
                </a:solidFill>
                <a:latin typeface="Tahoma" panose="020B0604030504040204" pitchFamily="34" charset="0"/>
                <a:ea typeface="Tahoma" panose="020B0604030504040204" pitchFamily="34" charset="0"/>
                <a:cs typeface="Tahoma" panose="020B0604030504040204" pitchFamily="34" charset="0"/>
              </a:rPr>
              <a:t>Oporezivanje u paušalnom iznosu ne mogu primijeniti prethodna tijela ako obavljaju samo djelatnost po osnovi koje su obveznici poreza na dobit ili po osnovi te djelatnosti ostvaruju više od 50% ukupnih prihoda.</a:t>
            </a:r>
          </a:p>
          <a:p>
            <a:pPr marL="0" lvl="1" defTabSz="914288">
              <a:spcBef>
                <a:spcPct val="20000"/>
              </a:spcBef>
            </a:pPr>
            <a:endParaRPr lang="hr-HR" sz="900" dirty="0">
              <a:solidFill>
                <a:prstClr val="black"/>
              </a:solidFill>
              <a:latin typeface="Tahoma" panose="020B0604030504040204" pitchFamily="34" charset="0"/>
              <a:ea typeface="Tahoma" panose="020B0604030504040204" pitchFamily="34" charset="0"/>
              <a:cs typeface="Tahoma" panose="020B0604030504040204" pitchFamily="34" charset="0"/>
            </a:endParaRPr>
          </a:p>
          <a:p>
            <a:pPr marL="0" lvl="1" defTabSz="914288">
              <a:spcBef>
                <a:spcPct val="20000"/>
              </a:spcBef>
            </a:pPr>
            <a:r>
              <a:rPr lang="hr-HR" sz="900" dirty="0">
                <a:solidFill>
                  <a:prstClr val="black"/>
                </a:solidFill>
                <a:latin typeface="Tahoma" panose="020B0604030504040204" pitchFamily="34" charset="0"/>
                <a:ea typeface="Tahoma" panose="020B0604030504040204" pitchFamily="34" charset="0"/>
                <a:cs typeface="Tahoma" panose="020B0604030504040204" pitchFamily="34" charset="0"/>
              </a:rPr>
              <a:t>Godišnji porez u paušalnom iznosu utvrđuje PU rješenjem.</a:t>
            </a:r>
          </a:p>
          <a:p>
            <a:pPr marL="342858" lvl="1" indent="-342858" defTabSz="914288">
              <a:spcBef>
                <a:spcPct val="20000"/>
              </a:spcBef>
              <a:buFont typeface="+mj-lt"/>
              <a:buAutoNum type="arabicPeriod" startAt="3"/>
            </a:pPr>
            <a:endParaRPr lang="hr-HR" sz="900" dirty="0">
              <a:solidFill>
                <a:prstClr val="black"/>
              </a:solidFill>
              <a:latin typeface="Tahoma" panose="020B0604030504040204" pitchFamily="34" charset="0"/>
              <a:ea typeface="Tahoma" panose="020B0604030504040204" pitchFamily="34" charset="0"/>
              <a:cs typeface="Tahoma" panose="020B0604030504040204" pitchFamily="34" charset="0"/>
            </a:endParaRPr>
          </a:p>
          <a:p>
            <a:endParaRPr lang="hr-HR" sz="800" dirty="0"/>
          </a:p>
        </p:txBody>
      </p:sp>
      <p:sp>
        <p:nvSpPr>
          <p:cNvPr id="4" name="Rezervirano mjesto broja slajda 3"/>
          <p:cNvSpPr>
            <a:spLocks noGrp="1"/>
          </p:cNvSpPr>
          <p:nvPr>
            <p:ph type="sldNum" sz="quarter" idx="10"/>
          </p:nvPr>
        </p:nvSpPr>
        <p:spPr/>
        <p:txBody>
          <a:bodyPr/>
          <a:lstStyle/>
          <a:p>
            <a:fld id="{4D795E7F-FE2E-45BF-AC39-4DCD9441BF15}" type="slidenum">
              <a:rPr lang="hr-HR" smtClean="0">
                <a:solidFill>
                  <a:prstClr val="black"/>
                </a:solidFill>
              </a:rPr>
              <a:pPr/>
              <a:t>25</a:t>
            </a:fld>
            <a:endParaRPr lang="hr-HR">
              <a:solidFill>
                <a:prstClr val="black"/>
              </a:solidFill>
            </a:endParaRPr>
          </a:p>
        </p:txBody>
      </p:sp>
    </p:spTree>
    <p:extLst>
      <p:ext uri="{BB962C8B-B14F-4D97-AF65-F5344CB8AC3E}">
        <p14:creationId xmlns:p14="http://schemas.microsoft.com/office/powerpoint/2010/main" val="112205555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r>
              <a:rPr lang="hr-HR" dirty="0" smtClean="0"/>
              <a:t>Trenutno je porezno priznato 30% troškova reprezentacije,</a:t>
            </a:r>
            <a:r>
              <a:rPr lang="hr-HR" baseline="0" dirty="0" smtClean="0"/>
              <a:t> od 01.01.2017. godine porezno je priznato 50% troškova reprezentacije.</a:t>
            </a:r>
          </a:p>
          <a:p>
            <a:endParaRPr lang="hr-HR" baseline="0" dirty="0" smtClean="0"/>
          </a:p>
          <a:p>
            <a:r>
              <a:rPr lang="hr-HR" baseline="0" dirty="0" smtClean="0"/>
              <a:t>Također, trenutno je porezno priznato 70% troškova za osobni prijevoz, od 01.01.2018. godine porezno je priznato 50% troškova za osobni prijevoz.</a:t>
            </a:r>
          </a:p>
        </p:txBody>
      </p:sp>
      <p:sp>
        <p:nvSpPr>
          <p:cNvPr id="4" name="Rezervirano mjesto broja slajda 3"/>
          <p:cNvSpPr>
            <a:spLocks noGrp="1"/>
          </p:cNvSpPr>
          <p:nvPr>
            <p:ph type="sldNum" sz="quarter" idx="10"/>
          </p:nvPr>
        </p:nvSpPr>
        <p:spPr/>
        <p:txBody>
          <a:bodyPr/>
          <a:lstStyle/>
          <a:p>
            <a:fld id="{4D795E7F-FE2E-45BF-AC39-4DCD9441BF15}" type="slidenum">
              <a:rPr lang="hr-HR" smtClean="0">
                <a:solidFill>
                  <a:prstClr val="black"/>
                </a:solidFill>
              </a:rPr>
              <a:pPr/>
              <a:t>26</a:t>
            </a:fld>
            <a:endParaRPr lang="hr-HR">
              <a:solidFill>
                <a:prstClr val="black"/>
              </a:solidFill>
            </a:endParaRPr>
          </a:p>
        </p:txBody>
      </p:sp>
    </p:spTree>
    <p:extLst>
      <p:ext uri="{BB962C8B-B14F-4D97-AF65-F5344CB8AC3E}">
        <p14:creationId xmlns:p14="http://schemas.microsoft.com/office/powerpoint/2010/main" val="12515655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pPr defTabSz="914288">
              <a:spcBef>
                <a:spcPct val="20000"/>
              </a:spcBef>
            </a:pPr>
            <a:r>
              <a:rPr lang="hr-HR" sz="1400" dirty="0">
                <a:solidFill>
                  <a:prstClr val="black"/>
                </a:solidFill>
                <a:latin typeface="Tahoma" panose="020B0604030504040204" pitchFamily="34" charset="0"/>
                <a:ea typeface="Tahoma" panose="020B0604030504040204" pitchFamily="34" charset="0"/>
                <a:cs typeface="Tahoma" panose="020B0604030504040204" pitchFamily="34" charset="0"/>
              </a:rPr>
              <a:t>U porezno priznate rashode priznaje se i:</a:t>
            </a:r>
          </a:p>
          <a:p>
            <a:pPr marL="342858" indent="-342858" defTabSz="914288">
              <a:spcBef>
                <a:spcPct val="20000"/>
              </a:spcBef>
              <a:buFont typeface="Arial" panose="020B0604020202020204" pitchFamily="34" charset="0"/>
              <a:buAutoNum type="arabicPeriod"/>
            </a:pPr>
            <a:r>
              <a:rPr lang="hr-HR" sz="1400" dirty="0">
                <a:solidFill>
                  <a:prstClr val="black"/>
                </a:solidFill>
                <a:latin typeface="Tahoma" panose="020B0604030504040204" pitchFamily="34" charset="0"/>
                <a:ea typeface="Tahoma" panose="020B0604030504040204" pitchFamily="34" charset="0"/>
                <a:cs typeface="Tahoma" panose="020B0604030504040204" pitchFamily="34" charset="0"/>
              </a:rPr>
              <a:t>Otpis dugova male vrijednosti – otpis zastarjelih potraživanja </a:t>
            </a:r>
            <a:r>
              <a:rPr lang="hr-HR" sz="1400" b="1" dirty="0">
                <a:solidFill>
                  <a:prstClr val="black"/>
                </a:solidFill>
                <a:latin typeface="Tahoma" panose="020B0604030504040204" pitchFamily="34" charset="0"/>
                <a:ea typeface="Tahoma" panose="020B0604030504040204" pitchFamily="34" charset="0"/>
                <a:cs typeface="Tahoma" panose="020B0604030504040204" pitchFamily="34" charset="0"/>
              </a:rPr>
              <a:t>do 200,00 </a:t>
            </a:r>
            <a:r>
              <a:rPr lang="hr-HR" sz="1400" dirty="0">
                <a:solidFill>
                  <a:prstClr val="black"/>
                </a:solidFill>
                <a:latin typeface="Tahoma" panose="020B0604030504040204" pitchFamily="34" charset="0"/>
                <a:ea typeface="Tahoma" panose="020B0604030504040204" pitchFamily="34" charset="0"/>
                <a:cs typeface="Tahoma" panose="020B0604030504040204" pitchFamily="34" charset="0"/>
              </a:rPr>
              <a:t>kn od nepovezanih fizičkih osoba čiji dug nije nastao po osnovi obavljanja djelatnosti obrta, ako ukupno potraživanje po osobi na zadnji dan poreznog razdoblja ne prelazi 200,00 kn</a:t>
            </a:r>
          </a:p>
          <a:p>
            <a:pPr marL="342858" indent="-342858" defTabSz="914288">
              <a:spcBef>
                <a:spcPct val="20000"/>
              </a:spcBef>
              <a:buFont typeface="Arial" panose="020B0604020202020204" pitchFamily="34" charset="0"/>
              <a:buAutoNum type="arabicPeriod"/>
            </a:pPr>
            <a:r>
              <a:rPr lang="hr-HR" sz="1400" dirty="0">
                <a:solidFill>
                  <a:prstClr val="black"/>
                </a:solidFill>
                <a:latin typeface="Tahoma" panose="020B0604030504040204" pitchFamily="34" charset="0"/>
                <a:ea typeface="Tahoma" panose="020B0604030504040204" pitchFamily="34" charset="0"/>
                <a:cs typeface="Tahoma" panose="020B0604030504040204" pitchFamily="34" charset="0"/>
              </a:rPr>
              <a:t>Otpis duga za koji su poduzete mjere za naplatu, ali naplata nije bila moguća – otpis potraživanja iskazanih u prihodima od nepovezane osobe ukoliko porezni obveznik dokaže da troškovi pokretanja postupaka za prisilnu naplatu premašuju iznos potraživanja i/ili dokaže da je pokrenuo radnje s ciljem naplate potraživanja pri čemu je utvrdio konačnu nemogućnost naplate</a:t>
            </a:r>
          </a:p>
          <a:p>
            <a:pPr marL="342858" indent="-342858" defTabSz="914288">
              <a:spcBef>
                <a:spcPct val="20000"/>
              </a:spcBef>
              <a:buFont typeface="Arial" panose="020B0604020202020204" pitchFamily="34" charset="0"/>
              <a:buAutoNum type="arabicPeriod"/>
            </a:pPr>
            <a:r>
              <a:rPr lang="hr-HR" sz="1400" dirty="0">
                <a:solidFill>
                  <a:prstClr val="black"/>
                </a:solidFill>
                <a:latin typeface="Tahoma" panose="020B0604030504040204" pitchFamily="34" charset="0"/>
                <a:ea typeface="Tahoma" panose="020B0604030504040204" pitchFamily="34" charset="0"/>
                <a:cs typeface="Tahoma" panose="020B0604030504040204" pitchFamily="34" charset="0"/>
              </a:rPr>
              <a:t>Otpis duga građana nad kojim se provodi stečaj – otpis duga prema posebnom propisu o stečaju potrošača</a:t>
            </a:r>
            <a:endParaRPr lang="hr-HR" sz="1100" dirty="0"/>
          </a:p>
        </p:txBody>
      </p:sp>
      <p:sp>
        <p:nvSpPr>
          <p:cNvPr id="4" name="Rezervirano mjesto broja slajda 3"/>
          <p:cNvSpPr>
            <a:spLocks noGrp="1"/>
          </p:cNvSpPr>
          <p:nvPr>
            <p:ph type="sldNum" sz="quarter" idx="10"/>
          </p:nvPr>
        </p:nvSpPr>
        <p:spPr/>
        <p:txBody>
          <a:bodyPr/>
          <a:lstStyle/>
          <a:p>
            <a:fld id="{4D795E7F-FE2E-45BF-AC39-4DCD9441BF15}" type="slidenum">
              <a:rPr lang="hr-HR" smtClean="0">
                <a:solidFill>
                  <a:prstClr val="black"/>
                </a:solidFill>
              </a:rPr>
              <a:pPr/>
              <a:t>27</a:t>
            </a:fld>
            <a:endParaRPr lang="hr-HR">
              <a:solidFill>
                <a:prstClr val="black"/>
              </a:solidFill>
            </a:endParaRPr>
          </a:p>
        </p:txBody>
      </p:sp>
    </p:spTree>
    <p:extLst>
      <p:ext uri="{BB962C8B-B14F-4D97-AF65-F5344CB8AC3E}">
        <p14:creationId xmlns:p14="http://schemas.microsoft.com/office/powerpoint/2010/main" val="165240606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r>
              <a:rPr lang="hr-HR" b="1" dirty="0" smtClean="0"/>
              <a:t>Ukida se porezna olakšica:</a:t>
            </a:r>
          </a:p>
          <a:p>
            <a:r>
              <a:rPr lang="hr-HR" dirty="0" smtClean="0"/>
              <a:t>- Za </a:t>
            </a:r>
            <a:r>
              <a:rPr lang="hr-HR" dirty="0" err="1" smtClean="0"/>
              <a:t>reinvestiranu</a:t>
            </a:r>
            <a:r>
              <a:rPr lang="hr-HR" dirty="0" smtClean="0"/>
              <a:t> dobit</a:t>
            </a:r>
          </a:p>
          <a:p>
            <a:r>
              <a:rPr lang="hr-HR" dirty="0" smtClean="0"/>
              <a:t>- Za porezne obveznike koji obavljaju djelatnost na područjima jedinica lokalne samouprave razvrstanima u II. skupinu po stupnju</a:t>
            </a:r>
            <a:r>
              <a:rPr lang="hr-HR" baseline="0" dirty="0" smtClean="0"/>
              <a:t> razvijenosti prema posebnom propisu o regionalnom razvoju RH (</a:t>
            </a:r>
            <a:r>
              <a:rPr lang="hr-HR" b="1" baseline="0" dirty="0" smtClean="0"/>
              <a:t>do sada su plaćali 50% od propisane stope poreza</a:t>
            </a:r>
            <a:r>
              <a:rPr lang="hr-HR" baseline="0" dirty="0" smtClean="0"/>
              <a:t>)</a:t>
            </a:r>
            <a:endParaRPr lang="hr-HR" dirty="0" smtClean="0"/>
          </a:p>
          <a:p>
            <a:endParaRPr lang="hr-HR" dirty="0" smtClean="0"/>
          </a:p>
          <a:p>
            <a:r>
              <a:rPr lang="hr-HR" b="1" dirty="0" smtClean="0"/>
              <a:t>Mijenja se olakšica:</a:t>
            </a:r>
          </a:p>
          <a:p>
            <a:pPr marL="170627" indent="-170627">
              <a:buFontTx/>
              <a:buChar char="-"/>
            </a:pPr>
            <a:r>
              <a:rPr lang="hr-HR" dirty="0" smtClean="0"/>
              <a:t>Za porezne obveznike koji obavljaju djelatnost na područjima jedinica lokalne samouprave razvrstanima u I. skupinu – umanjenje porezne obveze za 50% (</a:t>
            </a:r>
            <a:r>
              <a:rPr lang="hr-HR" b="1" dirty="0" smtClean="0"/>
              <a:t>do sada nisu plaćali porez na dobit</a:t>
            </a:r>
            <a:r>
              <a:rPr lang="hr-HR" dirty="0" smtClean="0"/>
              <a:t>) – uvjet da </a:t>
            </a:r>
            <a:r>
              <a:rPr lang="pt-BR" dirty="0" smtClean="0"/>
              <a:t>50% zaposlenika ima prebivalište i borave na području </a:t>
            </a:r>
            <a:r>
              <a:rPr lang="hr-HR" dirty="0" smtClean="0"/>
              <a:t>I. skupine po stupnju razvijenosti prema posebnom propisu o regionalnom razvoju RH</a:t>
            </a:r>
          </a:p>
          <a:p>
            <a:pPr defTabSz="910011">
              <a:defRPr/>
            </a:pPr>
            <a:endParaRPr lang="hr-HR" b="1" dirty="0">
              <a:solidFill>
                <a:prstClr val="black"/>
              </a:solidFill>
            </a:endParaRPr>
          </a:p>
          <a:p>
            <a:pPr defTabSz="910011">
              <a:defRPr/>
            </a:pPr>
            <a:r>
              <a:rPr lang="hr-HR" b="1" dirty="0">
                <a:solidFill>
                  <a:prstClr val="black"/>
                </a:solidFill>
              </a:rPr>
              <a:t>Zadržava se olakšica:</a:t>
            </a:r>
            <a:endParaRPr lang="hr-HR" dirty="0" smtClean="0"/>
          </a:p>
          <a:p>
            <a:r>
              <a:rPr lang="hr-HR" dirty="0" smtClean="0"/>
              <a:t>- Za porezne obveznike koji obavljaju djelatnost na području grada Vukovara – ne plaćaju porez na dobit</a:t>
            </a:r>
            <a:r>
              <a:rPr lang="hr-HR" baseline="0" dirty="0" smtClean="0"/>
              <a:t> (</a:t>
            </a:r>
            <a:r>
              <a:rPr lang="hr-HR" b="1" baseline="0" dirty="0" smtClean="0"/>
              <a:t>i do sada nisu plaćali porez</a:t>
            </a:r>
            <a:r>
              <a:rPr lang="hr-HR" baseline="0" dirty="0" smtClean="0"/>
              <a:t>) – uvjet da 50% zaposlenika ima prebivalište i borave na području Grada Vukovara</a:t>
            </a:r>
            <a:endParaRPr lang="hr-HR" dirty="0"/>
          </a:p>
        </p:txBody>
      </p:sp>
      <p:sp>
        <p:nvSpPr>
          <p:cNvPr id="4" name="Rezervirano mjesto broja slajda 3"/>
          <p:cNvSpPr>
            <a:spLocks noGrp="1"/>
          </p:cNvSpPr>
          <p:nvPr>
            <p:ph type="sldNum" sz="quarter" idx="10"/>
          </p:nvPr>
        </p:nvSpPr>
        <p:spPr/>
        <p:txBody>
          <a:bodyPr/>
          <a:lstStyle/>
          <a:p>
            <a:fld id="{4D795E7F-FE2E-45BF-AC39-4DCD9441BF15}" type="slidenum">
              <a:rPr lang="hr-HR" smtClean="0">
                <a:solidFill>
                  <a:prstClr val="black"/>
                </a:solidFill>
              </a:rPr>
              <a:pPr/>
              <a:t>28</a:t>
            </a:fld>
            <a:endParaRPr lang="hr-HR">
              <a:solidFill>
                <a:prstClr val="black"/>
              </a:solidFill>
            </a:endParaRPr>
          </a:p>
        </p:txBody>
      </p:sp>
    </p:spTree>
    <p:extLst>
      <p:ext uri="{BB962C8B-B14F-4D97-AF65-F5344CB8AC3E}">
        <p14:creationId xmlns:p14="http://schemas.microsoft.com/office/powerpoint/2010/main" val="54206481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r>
              <a:rPr lang="hr-HR" dirty="0" smtClean="0"/>
              <a:t>Novi</a:t>
            </a:r>
            <a:r>
              <a:rPr lang="hr-HR" baseline="0" dirty="0" smtClean="0"/>
              <a:t> Zakon definira Prethodni sporazum o transfernim cijenama</a:t>
            </a:r>
          </a:p>
          <a:p>
            <a:endParaRPr lang="hr-HR" dirty="0" smtClean="0"/>
          </a:p>
          <a:p>
            <a:r>
              <a:rPr lang="vi-VN" dirty="0" smtClean="0"/>
              <a:t>Prethodni sporazum o transfernim cijenama i ugovornim odnosima iz članka 13. i 14. Zakona</a:t>
            </a:r>
            <a:r>
              <a:rPr lang="hr-HR" dirty="0" smtClean="0"/>
              <a:t> (</a:t>
            </a:r>
            <a:r>
              <a:rPr lang="hr-HR" b="1" dirty="0" smtClean="0"/>
              <a:t>Porezna</a:t>
            </a:r>
            <a:r>
              <a:rPr lang="hr-HR" b="1" baseline="0" dirty="0" smtClean="0"/>
              <a:t> osnovica u poslovanju između povezanih osoba rezidenta i </a:t>
            </a:r>
            <a:r>
              <a:rPr lang="hr-HR" b="1" baseline="0" dirty="0" err="1" smtClean="0"/>
              <a:t>nerezidenta</a:t>
            </a:r>
            <a:r>
              <a:rPr lang="hr-HR" baseline="0" dirty="0" smtClean="0"/>
              <a:t> i </a:t>
            </a:r>
            <a:r>
              <a:rPr lang="hr-HR" b="1" baseline="0" dirty="0" smtClean="0"/>
              <a:t>Kamate između povezanih osoba</a:t>
            </a:r>
            <a:r>
              <a:rPr lang="hr-HR" baseline="0" dirty="0" smtClean="0"/>
              <a:t>)</a:t>
            </a:r>
            <a:r>
              <a:rPr lang="vi-VN" dirty="0" smtClean="0"/>
              <a:t> jest sporazum između poreznog obveznika i Ministarstva financija Porezne uprave te poreznih tijela drugih država u kojima su povezane osobe rezidenti ili posluju preko poslovne jedinice, kojim se za transakcije između povezanih osoba, prije nego što su započele, utvrđuje odgovarajući skup kriterija kao što su metode, usporednice, odgovarajuća usklađivanja ili ključne pretpostavke u vezi s budućim događajima, da bi se odredile transferne cijene za te transakcije tijekom određenog vremenskog razdoblja.</a:t>
            </a:r>
          </a:p>
          <a:p>
            <a:endParaRPr lang="vi-VN" dirty="0" smtClean="0"/>
          </a:p>
          <a:p>
            <a:r>
              <a:rPr lang="vi-VN" dirty="0" smtClean="0"/>
              <a:t>Prethodni sporazum o transfernim cijenama obvezujući je za poreznog obveznika i za Ministarstvo financija, Poreznu upravu za vrijeme za koje je sklopljen.</a:t>
            </a:r>
          </a:p>
          <a:p>
            <a:endParaRPr lang="vi-VN" dirty="0" smtClean="0"/>
          </a:p>
          <a:p>
            <a:r>
              <a:rPr lang="vi-VN" dirty="0" smtClean="0"/>
              <a:t>Troškove sklapanja prethodnog sporazuma o transfernim cijenama u cijelosti snosi porezni obveznik.</a:t>
            </a:r>
          </a:p>
          <a:p>
            <a:endParaRPr lang="vi-VN" dirty="0" smtClean="0"/>
          </a:p>
          <a:p>
            <a:r>
              <a:rPr lang="vi-VN" dirty="0" smtClean="0"/>
              <a:t>Način sklapanja, sadržaj, rokove važenja i iznose troškova sklapanja prethodnih sporazuma o transfernim cijenama pravilnikom propisuje ministar financija.«.</a:t>
            </a:r>
          </a:p>
          <a:p>
            <a:endParaRPr lang="hr-HR" dirty="0"/>
          </a:p>
        </p:txBody>
      </p:sp>
      <p:sp>
        <p:nvSpPr>
          <p:cNvPr id="4" name="Rezervirano mjesto broja slajda 3"/>
          <p:cNvSpPr>
            <a:spLocks noGrp="1"/>
          </p:cNvSpPr>
          <p:nvPr>
            <p:ph type="sldNum" sz="quarter" idx="10"/>
          </p:nvPr>
        </p:nvSpPr>
        <p:spPr/>
        <p:txBody>
          <a:bodyPr/>
          <a:lstStyle/>
          <a:p>
            <a:fld id="{4D795E7F-FE2E-45BF-AC39-4DCD9441BF15}" type="slidenum">
              <a:rPr lang="hr-HR" smtClean="0">
                <a:solidFill>
                  <a:prstClr val="black"/>
                </a:solidFill>
              </a:rPr>
              <a:pPr/>
              <a:t>29</a:t>
            </a:fld>
            <a:endParaRPr lang="hr-HR">
              <a:solidFill>
                <a:prstClr val="black"/>
              </a:solidFill>
            </a:endParaRPr>
          </a:p>
        </p:txBody>
      </p:sp>
    </p:spTree>
    <p:extLst>
      <p:ext uri="{BB962C8B-B14F-4D97-AF65-F5344CB8AC3E}">
        <p14:creationId xmlns:p14="http://schemas.microsoft.com/office/powerpoint/2010/main" val="42445300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r-HR"/>
          </a:p>
        </p:txBody>
      </p:sp>
      <p:sp>
        <p:nvSpPr>
          <p:cNvPr id="4" name="Slide Number Placeholder 3"/>
          <p:cNvSpPr>
            <a:spLocks noGrp="1"/>
          </p:cNvSpPr>
          <p:nvPr>
            <p:ph type="sldNum" sz="quarter" idx="10"/>
          </p:nvPr>
        </p:nvSpPr>
        <p:spPr/>
        <p:txBody>
          <a:bodyPr/>
          <a:lstStyle/>
          <a:p>
            <a:fld id="{FD9DDC8F-DF73-4FFF-BD9A-031EAE7EEC3A}" type="slidenum">
              <a:rPr lang="hr-HR" smtClean="0">
                <a:solidFill>
                  <a:prstClr val="black"/>
                </a:solidFill>
              </a:rPr>
              <a:pPr/>
              <a:t>3</a:t>
            </a:fld>
            <a:endParaRPr lang="hr-HR">
              <a:solidFill>
                <a:prstClr val="black"/>
              </a:solidFill>
            </a:endParaRPr>
          </a:p>
        </p:txBody>
      </p:sp>
    </p:spTree>
    <p:extLst>
      <p:ext uri="{BB962C8B-B14F-4D97-AF65-F5344CB8AC3E}">
        <p14:creationId xmlns:p14="http://schemas.microsoft.com/office/powerpoint/2010/main" val="288355255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r>
              <a:rPr lang="hr-HR" b="1" dirty="0" smtClean="0"/>
              <a:t>Podsjetnik!</a:t>
            </a:r>
          </a:p>
          <a:p>
            <a:endParaRPr lang="hr-HR" dirty="0" smtClean="0"/>
          </a:p>
          <a:p>
            <a:r>
              <a:rPr lang="hr-HR" dirty="0" smtClean="0"/>
              <a:t>Još je u </a:t>
            </a:r>
            <a:r>
              <a:rPr lang="hr-HR" i="1" dirty="0" smtClean="0"/>
              <a:t>Pravilniku o izmjenama i dopunama Pravilnika o porezu na dobit </a:t>
            </a:r>
            <a:r>
              <a:rPr lang="hr-HR" dirty="0" smtClean="0"/>
              <a:t>krajem</a:t>
            </a:r>
            <a:r>
              <a:rPr lang="hr-HR" baseline="0" dirty="0" smtClean="0"/>
              <a:t> 2015. godine propisan obrazac PD-IPO koji će se prvi put dostavljati uz PD obrazac za 2016. godinu.</a:t>
            </a:r>
            <a:endParaRPr lang="hr-HR" dirty="0"/>
          </a:p>
        </p:txBody>
      </p:sp>
      <p:sp>
        <p:nvSpPr>
          <p:cNvPr id="4" name="Rezervirano mjesto broja slajda 3"/>
          <p:cNvSpPr>
            <a:spLocks noGrp="1"/>
          </p:cNvSpPr>
          <p:nvPr>
            <p:ph type="sldNum" sz="quarter" idx="10"/>
          </p:nvPr>
        </p:nvSpPr>
        <p:spPr/>
        <p:txBody>
          <a:bodyPr/>
          <a:lstStyle/>
          <a:p>
            <a:fld id="{4D795E7F-FE2E-45BF-AC39-4DCD9441BF15}" type="slidenum">
              <a:rPr lang="hr-HR" smtClean="0">
                <a:solidFill>
                  <a:prstClr val="black"/>
                </a:solidFill>
              </a:rPr>
              <a:pPr/>
              <a:t>30</a:t>
            </a:fld>
            <a:endParaRPr lang="hr-HR">
              <a:solidFill>
                <a:prstClr val="black"/>
              </a:solidFill>
            </a:endParaRPr>
          </a:p>
        </p:txBody>
      </p:sp>
    </p:spTree>
    <p:extLst>
      <p:ext uri="{BB962C8B-B14F-4D97-AF65-F5344CB8AC3E}">
        <p14:creationId xmlns:p14="http://schemas.microsoft.com/office/powerpoint/2010/main" val="54206481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endParaRPr lang="hr-HR"/>
          </a:p>
        </p:txBody>
      </p:sp>
      <p:sp>
        <p:nvSpPr>
          <p:cNvPr id="4" name="Rezervirano mjesto broja slajda 3"/>
          <p:cNvSpPr>
            <a:spLocks noGrp="1"/>
          </p:cNvSpPr>
          <p:nvPr>
            <p:ph type="sldNum" sz="quarter" idx="10"/>
          </p:nvPr>
        </p:nvSpPr>
        <p:spPr/>
        <p:txBody>
          <a:bodyPr/>
          <a:lstStyle/>
          <a:p>
            <a:fld id="{4D795E7F-FE2E-45BF-AC39-4DCD9441BF15}" type="slidenum">
              <a:rPr lang="hr-HR" smtClean="0">
                <a:solidFill>
                  <a:prstClr val="black"/>
                </a:solidFill>
              </a:rPr>
              <a:pPr/>
              <a:t>31</a:t>
            </a:fld>
            <a:endParaRPr lang="hr-HR">
              <a:solidFill>
                <a:prstClr val="black"/>
              </a:solidFill>
            </a:endParaRPr>
          </a:p>
        </p:txBody>
      </p:sp>
    </p:spTree>
    <p:extLst>
      <p:ext uri="{BB962C8B-B14F-4D97-AF65-F5344CB8AC3E}">
        <p14:creationId xmlns:p14="http://schemas.microsoft.com/office/powerpoint/2010/main" val="412674853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r-HR" dirty="0"/>
          </a:p>
        </p:txBody>
      </p:sp>
      <p:sp>
        <p:nvSpPr>
          <p:cNvPr id="4" name="Slide Number Placeholder 3"/>
          <p:cNvSpPr>
            <a:spLocks noGrp="1"/>
          </p:cNvSpPr>
          <p:nvPr>
            <p:ph type="sldNum" sz="quarter" idx="10"/>
          </p:nvPr>
        </p:nvSpPr>
        <p:spPr/>
        <p:txBody>
          <a:bodyPr/>
          <a:lstStyle/>
          <a:p>
            <a:fld id="{EC136C9D-CAF4-4AF8-B72A-09C4C52AB33E}" type="slidenum">
              <a:rPr lang="hr-HR" smtClean="0">
                <a:solidFill>
                  <a:prstClr val="black"/>
                </a:solidFill>
              </a:rPr>
              <a:pPr/>
              <a:t>43</a:t>
            </a:fld>
            <a:endParaRPr lang="hr-HR">
              <a:solidFill>
                <a:prstClr val="black"/>
              </a:solidFill>
            </a:endParaRPr>
          </a:p>
        </p:txBody>
      </p:sp>
    </p:spTree>
    <p:extLst>
      <p:ext uri="{BB962C8B-B14F-4D97-AF65-F5344CB8AC3E}">
        <p14:creationId xmlns:p14="http://schemas.microsoft.com/office/powerpoint/2010/main" val="34760985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r-HR"/>
          </a:p>
        </p:txBody>
      </p:sp>
      <p:sp>
        <p:nvSpPr>
          <p:cNvPr id="4" name="Slide Number Placeholder 3"/>
          <p:cNvSpPr>
            <a:spLocks noGrp="1"/>
          </p:cNvSpPr>
          <p:nvPr>
            <p:ph type="sldNum" sz="quarter" idx="10"/>
          </p:nvPr>
        </p:nvSpPr>
        <p:spPr/>
        <p:txBody>
          <a:bodyPr/>
          <a:lstStyle/>
          <a:p>
            <a:fld id="{FD9DDC8F-DF73-4FFF-BD9A-031EAE7EEC3A}" type="slidenum">
              <a:rPr lang="hr-HR" smtClean="0">
                <a:solidFill>
                  <a:prstClr val="black"/>
                </a:solidFill>
              </a:rPr>
              <a:pPr/>
              <a:t>4</a:t>
            </a:fld>
            <a:endParaRPr lang="hr-HR">
              <a:solidFill>
                <a:prstClr val="black"/>
              </a:solidFill>
            </a:endParaRPr>
          </a:p>
        </p:txBody>
      </p:sp>
    </p:spTree>
    <p:extLst>
      <p:ext uri="{BB962C8B-B14F-4D97-AF65-F5344CB8AC3E}">
        <p14:creationId xmlns:p14="http://schemas.microsoft.com/office/powerpoint/2010/main" val="26957110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r-HR"/>
          </a:p>
        </p:txBody>
      </p:sp>
      <p:sp>
        <p:nvSpPr>
          <p:cNvPr id="4" name="Slide Number Placeholder 3"/>
          <p:cNvSpPr>
            <a:spLocks noGrp="1"/>
          </p:cNvSpPr>
          <p:nvPr>
            <p:ph type="sldNum" sz="quarter" idx="10"/>
          </p:nvPr>
        </p:nvSpPr>
        <p:spPr/>
        <p:txBody>
          <a:bodyPr/>
          <a:lstStyle/>
          <a:p>
            <a:fld id="{FD9DDC8F-DF73-4FFF-BD9A-031EAE7EEC3A}" type="slidenum">
              <a:rPr lang="hr-HR" smtClean="0">
                <a:solidFill>
                  <a:prstClr val="black"/>
                </a:solidFill>
              </a:rPr>
              <a:pPr/>
              <a:t>5</a:t>
            </a:fld>
            <a:endParaRPr lang="hr-HR">
              <a:solidFill>
                <a:prstClr val="black"/>
              </a:solidFill>
            </a:endParaRPr>
          </a:p>
        </p:txBody>
      </p:sp>
    </p:spTree>
    <p:extLst>
      <p:ext uri="{BB962C8B-B14F-4D97-AF65-F5344CB8AC3E}">
        <p14:creationId xmlns:p14="http://schemas.microsoft.com/office/powerpoint/2010/main" val="2808322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r-HR"/>
          </a:p>
        </p:txBody>
      </p:sp>
      <p:sp>
        <p:nvSpPr>
          <p:cNvPr id="4" name="Slide Number Placeholder 3"/>
          <p:cNvSpPr>
            <a:spLocks noGrp="1"/>
          </p:cNvSpPr>
          <p:nvPr>
            <p:ph type="sldNum" sz="quarter" idx="10"/>
          </p:nvPr>
        </p:nvSpPr>
        <p:spPr/>
        <p:txBody>
          <a:bodyPr/>
          <a:lstStyle/>
          <a:p>
            <a:fld id="{FD9DDC8F-DF73-4FFF-BD9A-031EAE7EEC3A}" type="slidenum">
              <a:rPr lang="hr-HR" smtClean="0">
                <a:solidFill>
                  <a:prstClr val="black"/>
                </a:solidFill>
              </a:rPr>
              <a:pPr/>
              <a:t>6</a:t>
            </a:fld>
            <a:endParaRPr lang="hr-HR">
              <a:solidFill>
                <a:prstClr val="black"/>
              </a:solidFill>
            </a:endParaRPr>
          </a:p>
        </p:txBody>
      </p:sp>
    </p:spTree>
    <p:extLst>
      <p:ext uri="{BB962C8B-B14F-4D97-AF65-F5344CB8AC3E}">
        <p14:creationId xmlns:p14="http://schemas.microsoft.com/office/powerpoint/2010/main" val="9320626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r-HR"/>
          </a:p>
        </p:txBody>
      </p:sp>
      <p:sp>
        <p:nvSpPr>
          <p:cNvPr id="4" name="Slide Number Placeholder 3"/>
          <p:cNvSpPr>
            <a:spLocks noGrp="1"/>
          </p:cNvSpPr>
          <p:nvPr>
            <p:ph type="sldNum" sz="quarter" idx="10"/>
          </p:nvPr>
        </p:nvSpPr>
        <p:spPr/>
        <p:txBody>
          <a:bodyPr/>
          <a:lstStyle/>
          <a:p>
            <a:fld id="{FD9DDC8F-DF73-4FFF-BD9A-031EAE7EEC3A}" type="slidenum">
              <a:rPr lang="hr-HR" smtClean="0">
                <a:solidFill>
                  <a:prstClr val="black"/>
                </a:solidFill>
              </a:rPr>
              <a:pPr/>
              <a:t>7</a:t>
            </a:fld>
            <a:endParaRPr lang="hr-HR">
              <a:solidFill>
                <a:prstClr val="black"/>
              </a:solidFill>
            </a:endParaRPr>
          </a:p>
        </p:txBody>
      </p:sp>
    </p:spTree>
    <p:extLst>
      <p:ext uri="{BB962C8B-B14F-4D97-AF65-F5344CB8AC3E}">
        <p14:creationId xmlns:p14="http://schemas.microsoft.com/office/powerpoint/2010/main" val="1455044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r-HR"/>
          </a:p>
        </p:txBody>
      </p:sp>
      <p:sp>
        <p:nvSpPr>
          <p:cNvPr id="4" name="Slide Number Placeholder 3"/>
          <p:cNvSpPr>
            <a:spLocks noGrp="1"/>
          </p:cNvSpPr>
          <p:nvPr>
            <p:ph type="sldNum" sz="quarter" idx="10"/>
          </p:nvPr>
        </p:nvSpPr>
        <p:spPr/>
        <p:txBody>
          <a:bodyPr/>
          <a:lstStyle/>
          <a:p>
            <a:fld id="{FD9DDC8F-DF73-4FFF-BD9A-031EAE7EEC3A}" type="slidenum">
              <a:rPr lang="hr-HR" smtClean="0">
                <a:solidFill>
                  <a:prstClr val="black"/>
                </a:solidFill>
              </a:rPr>
              <a:pPr/>
              <a:t>8</a:t>
            </a:fld>
            <a:endParaRPr lang="hr-HR">
              <a:solidFill>
                <a:prstClr val="black"/>
              </a:solidFill>
            </a:endParaRPr>
          </a:p>
        </p:txBody>
      </p:sp>
    </p:spTree>
    <p:extLst>
      <p:ext uri="{BB962C8B-B14F-4D97-AF65-F5344CB8AC3E}">
        <p14:creationId xmlns:p14="http://schemas.microsoft.com/office/powerpoint/2010/main" val="39729913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r-HR"/>
          </a:p>
        </p:txBody>
      </p:sp>
      <p:sp>
        <p:nvSpPr>
          <p:cNvPr id="4" name="Slide Number Placeholder 3"/>
          <p:cNvSpPr>
            <a:spLocks noGrp="1"/>
          </p:cNvSpPr>
          <p:nvPr>
            <p:ph type="sldNum" sz="quarter" idx="10"/>
          </p:nvPr>
        </p:nvSpPr>
        <p:spPr/>
        <p:txBody>
          <a:bodyPr/>
          <a:lstStyle/>
          <a:p>
            <a:fld id="{FD9DDC8F-DF73-4FFF-BD9A-031EAE7EEC3A}" type="slidenum">
              <a:rPr lang="hr-HR" smtClean="0">
                <a:solidFill>
                  <a:prstClr val="black"/>
                </a:solidFill>
              </a:rPr>
              <a:pPr/>
              <a:t>9</a:t>
            </a:fld>
            <a:endParaRPr lang="hr-HR">
              <a:solidFill>
                <a:prstClr val="black"/>
              </a:solidFill>
            </a:endParaRPr>
          </a:p>
        </p:txBody>
      </p:sp>
    </p:spTree>
    <p:extLst>
      <p:ext uri="{BB962C8B-B14F-4D97-AF65-F5344CB8AC3E}">
        <p14:creationId xmlns:p14="http://schemas.microsoft.com/office/powerpoint/2010/main" val="26621079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r-HR"/>
          </a:p>
        </p:txBody>
      </p:sp>
      <p:sp>
        <p:nvSpPr>
          <p:cNvPr id="4" name="Slide Number Placeholder 3"/>
          <p:cNvSpPr>
            <a:spLocks noGrp="1"/>
          </p:cNvSpPr>
          <p:nvPr>
            <p:ph type="sldNum" sz="quarter" idx="10"/>
          </p:nvPr>
        </p:nvSpPr>
        <p:spPr/>
        <p:txBody>
          <a:bodyPr/>
          <a:lstStyle/>
          <a:p>
            <a:fld id="{FD9DDC8F-DF73-4FFF-BD9A-031EAE7EEC3A}" type="slidenum">
              <a:rPr lang="hr-HR" smtClean="0">
                <a:solidFill>
                  <a:prstClr val="black"/>
                </a:solidFill>
              </a:rPr>
              <a:pPr/>
              <a:t>10</a:t>
            </a:fld>
            <a:endParaRPr lang="hr-HR">
              <a:solidFill>
                <a:prstClr val="black"/>
              </a:solidFill>
            </a:endParaRPr>
          </a:p>
        </p:txBody>
      </p:sp>
    </p:spTree>
    <p:extLst>
      <p:ext uri="{BB962C8B-B14F-4D97-AF65-F5344CB8AC3E}">
        <p14:creationId xmlns:p14="http://schemas.microsoft.com/office/powerpoint/2010/main" val="17517968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6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7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6.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hr-H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hr-HR"/>
          </a:p>
        </p:txBody>
      </p:sp>
      <p:sp>
        <p:nvSpPr>
          <p:cNvPr id="4" name="Date Placeholder 3"/>
          <p:cNvSpPr>
            <a:spLocks noGrp="1"/>
          </p:cNvSpPr>
          <p:nvPr>
            <p:ph type="dt" sz="half" idx="10"/>
          </p:nvPr>
        </p:nvSpPr>
        <p:spPr/>
        <p:txBody>
          <a:bodyPr/>
          <a:lstStyle/>
          <a:p>
            <a:fld id="{D7286F0C-7C05-45FC-8420-7579483CE369}" type="datetimeFigureOut">
              <a:rPr lang="hr-HR" smtClean="0"/>
              <a:t>18.01.2017.</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FB2EB856-5E4F-469C-B98F-37CC50658AC3}" type="slidenum">
              <a:rPr lang="hr-HR" smtClean="0"/>
              <a:t>‹#›</a:t>
            </a:fld>
            <a:endParaRPr lang="hr-HR"/>
          </a:p>
        </p:txBody>
      </p:sp>
    </p:spTree>
    <p:extLst>
      <p:ext uri="{BB962C8B-B14F-4D97-AF65-F5344CB8AC3E}">
        <p14:creationId xmlns:p14="http://schemas.microsoft.com/office/powerpoint/2010/main" val="22814114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r-H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Date Placeholder 3"/>
          <p:cNvSpPr>
            <a:spLocks noGrp="1"/>
          </p:cNvSpPr>
          <p:nvPr>
            <p:ph type="dt" sz="half" idx="10"/>
          </p:nvPr>
        </p:nvSpPr>
        <p:spPr/>
        <p:txBody>
          <a:bodyPr/>
          <a:lstStyle/>
          <a:p>
            <a:fld id="{D7286F0C-7C05-45FC-8420-7579483CE369}" type="datetimeFigureOut">
              <a:rPr lang="hr-HR" smtClean="0"/>
              <a:t>18.01.2017.</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FB2EB856-5E4F-469C-B98F-37CC50658AC3}" type="slidenum">
              <a:rPr lang="hr-HR" smtClean="0"/>
              <a:t>‹#›</a:t>
            </a:fld>
            <a:endParaRPr lang="hr-HR"/>
          </a:p>
        </p:txBody>
      </p:sp>
    </p:spTree>
    <p:extLst>
      <p:ext uri="{BB962C8B-B14F-4D97-AF65-F5344CB8AC3E}">
        <p14:creationId xmlns:p14="http://schemas.microsoft.com/office/powerpoint/2010/main" val="20586711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hr-H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Date Placeholder 3"/>
          <p:cNvSpPr>
            <a:spLocks noGrp="1"/>
          </p:cNvSpPr>
          <p:nvPr>
            <p:ph type="dt" sz="half" idx="10"/>
          </p:nvPr>
        </p:nvSpPr>
        <p:spPr/>
        <p:txBody>
          <a:bodyPr/>
          <a:lstStyle/>
          <a:p>
            <a:fld id="{D7286F0C-7C05-45FC-8420-7579483CE369}" type="datetimeFigureOut">
              <a:rPr lang="hr-HR" smtClean="0"/>
              <a:t>18.01.2017.</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FB2EB856-5E4F-469C-B98F-37CC50658AC3}" type="slidenum">
              <a:rPr lang="hr-HR" smtClean="0"/>
              <a:t>‹#›</a:t>
            </a:fld>
            <a:endParaRPr lang="hr-HR"/>
          </a:p>
        </p:txBody>
      </p:sp>
    </p:spTree>
    <p:extLst>
      <p:ext uri="{BB962C8B-B14F-4D97-AF65-F5344CB8AC3E}">
        <p14:creationId xmlns:p14="http://schemas.microsoft.com/office/powerpoint/2010/main" val="9339896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64583" y="213257"/>
            <a:ext cx="8602836" cy="514878"/>
          </a:xfrm>
        </p:spPr>
        <p:txBody>
          <a:bodyPr>
            <a:normAutofit/>
          </a:bodyPr>
          <a:lstStyle>
            <a:lvl1pPr>
              <a:defRPr sz="2200">
                <a:solidFill>
                  <a:srgbClr val="00B2A9"/>
                </a:solidFill>
                <a:latin typeface="Tahoma" panose="020B0604030504040204" pitchFamily="34" charset="0"/>
                <a:ea typeface="Tahoma" panose="020B0604030504040204" pitchFamily="34" charset="0"/>
                <a:cs typeface="Tahoma" panose="020B0604030504040204"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264582" y="1551781"/>
            <a:ext cx="8602837" cy="4351338"/>
          </a:xfrm>
        </p:spPr>
        <p:txBody>
          <a:bodyPr/>
          <a:lstStyle>
            <a:lvl1pPr>
              <a:defRPr sz="2000">
                <a:solidFill>
                  <a:srgbClr val="00B2A9"/>
                </a:solidFill>
                <a:latin typeface="Tahoma" panose="020B0604030504040204" pitchFamily="34" charset="0"/>
                <a:ea typeface="Tahoma" panose="020B0604030504040204" pitchFamily="34" charset="0"/>
                <a:cs typeface="Tahoma" panose="020B0604030504040204" pitchFamily="34" charset="0"/>
              </a:defRPr>
            </a:lvl1pPr>
            <a:lvl2pPr>
              <a:defRPr sz="1800">
                <a:solidFill>
                  <a:srgbClr val="575756"/>
                </a:solidFill>
                <a:latin typeface="Tahoma" panose="020B0604030504040204" pitchFamily="34" charset="0"/>
                <a:ea typeface="Tahoma" panose="020B0604030504040204" pitchFamily="34" charset="0"/>
                <a:cs typeface="Tahoma" panose="020B0604030504040204" pitchFamily="34" charset="0"/>
              </a:defRPr>
            </a:lvl2pPr>
            <a:lvl3pPr>
              <a:defRPr sz="1800">
                <a:solidFill>
                  <a:srgbClr val="575756"/>
                </a:solidFill>
                <a:latin typeface="Tahoma" panose="020B0604030504040204" pitchFamily="34" charset="0"/>
                <a:ea typeface="Tahoma" panose="020B0604030504040204" pitchFamily="34" charset="0"/>
                <a:cs typeface="Tahoma" panose="020B0604030504040204" pitchFamily="34" charset="0"/>
              </a:defRPr>
            </a:lvl3pPr>
            <a:lvl4pPr>
              <a:defRPr sz="1800">
                <a:solidFill>
                  <a:srgbClr val="575756"/>
                </a:solidFill>
                <a:latin typeface="Tahoma" panose="020B0604030504040204" pitchFamily="34" charset="0"/>
                <a:ea typeface="Tahoma" panose="020B0604030504040204" pitchFamily="34" charset="0"/>
                <a:cs typeface="Tahoma" panose="020B0604030504040204" pitchFamily="34" charset="0"/>
              </a:defRPr>
            </a:lvl4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8" name="Content Placeholder 7"/>
          <p:cNvSpPr>
            <a:spLocks noGrp="1"/>
          </p:cNvSpPr>
          <p:nvPr>
            <p:ph sz="quarter" idx="13" hasCustomPrompt="1"/>
          </p:nvPr>
        </p:nvSpPr>
        <p:spPr>
          <a:xfrm>
            <a:off x="265113" y="795338"/>
            <a:ext cx="8602306" cy="482600"/>
          </a:xfrm>
        </p:spPr>
        <p:txBody>
          <a:bodyPr>
            <a:normAutofit/>
          </a:bodyPr>
          <a:lstStyle>
            <a:lvl1pPr marL="0" indent="0">
              <a:buNone/>
              <a:defRPr sz="2200" b="0">
                <a:solidFill>
                  <a:srgbClr val="0D5257"/>
                </a:solidFill>
                <a:latin typeface="Tahoma" panose="020B0604030504040204" pitchFamily="34" charset="0"/>
                <a:ea typeface="Tahoma" panose="020B0604030504040204" pitchFamily="34" charset="0"/>
                <a:cs typeface="Tahoma" panose="020B0604030504040204" pitchFamily="34" charset="0"/>
              </a:defRPr>
            </a:lvl1pPr>
          </a:lstStyle>
          <a:p>
            <a:pPr lvl="0"/>
            <a:r>
              <a:rPr lang="en-GB" dirty="0" smtClean="0"/>
              <a:t>Subtitle </a:t>
            </a:r>
            <a:endParaRPr lang="en-GB" dirty="0"/>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70800" y="6176963"/>
            <a:ext cx="1196620" cy="360000"/>
          </a:xfrm>
          <a:prstGeom prst="rect">
            <a:avLst/>
          </a:prstGeom>
        </p:spPr>
      </p:pic>
    </p:spTree>
    <p:extLst>
      <p:ext uri="{BB962C8B-B14F-4D97-AF65-F5344CB8AC3E}">
        <p14:creationId xmlns:p14="http://schemas.microsoft.com/office/powerpoint/2010/main" val="2921311985"/>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Blank">
    <p:bg>
      <p:bgPr>
        <a:solidFill>
          <a:srgbClr val="0D5257"/>
        </a:solidFill>
        <a:effectLst/>
      </p:bgPr>
    </p:bg>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437703" y="12700"/>
            <a:ext cx="7943127" cy="6858000"/>
          </a:xfrm>
          <a:prstGeom prst="rect">
            <a:avLst/>
          </a:prstGeom>
        </p:spPr>
      </p:pic>
      <p:sp>
        <p:nvSpPr>
          <p:cNvPr id="3" name="Text Placeholder 2"/>
          <p:cNvSpPr>
            <a:spLocks noGrp="1"/>
          </p:cNvSpPr>
          <p:nvPr>
            <p:ph type="body" sz="quarter" idx="10"/>
          </p:nvPr>
        </p:nvSpPr>
        <p:spPr>
          <a:xfrm>
            <a:off x="177272" y="1108604"/>
            <a:ext cx="5046662" cy="1092729"/>
          </a:xfrm>
        </p:spPr>
        <p:txBody>
          <a:bodyPr/>
          <a:lstStyle>
            <a:lvl1pPr marL="0" indent="0">
              <a:buNone/>
              <a:defRPr sz="2800"/>
            </a:lvl1pPr>
            <a:lvl2pPr marL="457200" indent="0">
              <a:buNone/>
              <a:defRPr/>
            </a:lvl2pPr>
          </a:lstStyle>
          <a:p>
            <a:pPr lvl="0"/>
            <a:r>
              <a:rPr lang="en-US" dirty="0" smtClean="0"/>
              <a:t>Click to edit Master </a:t>
            </a:r>
          </a:p>
          <a:p>
            <a:pPr lvl="0"/>
            <a:r>
              <a:rPr lang="en-US" dirty="0" smtClean="0"/>
              <a:t>text styles</a:t>
            </a:r>
          </a:p>
          <a:p>
            <a:pPr lvl="1"/>
            <a:endParaRPr lang="en-US" dirty="0" smtClean="0"/>
          </a:p>
        </p:txBody>
      </p:sp>
      <p:sp>
        <p:nvSpPr>
          <p:cNvPr id="7" name="Text Placeholder 6"/>
          <p:cNvSpPr>
            <a:spLocks noGrp="1"/>
          </p:cNvSpPr>
          <p:nvPr>
            <p:ph type="body" sz="quarter" idx="11"/>
          </p:nvPr>
        </p:nvSpPr>
        <p:spPr>
          <a:xfrm>
            <a:off x="177272" y="2425700"/>
            <a:ext cx="4310062" cy="685800"/>
          </a:xfrm>
        </p:spPr>
        <p:txBody>
          <a:bodyPr>
            <a:normAutofit/>
          </a:bodyPr>
          <a:lstStyle>
            <a:lvl1pPr marL="0" indent="0">
              <a:buNone/>
              <a:defRPr sz="2000"/>
            </a:lvl1pPr>
          </a:lstStyle>
          <a:p>
            <a:pPr lvl="0"/>
            <a:r>
              <a:rPr lang="en-US" dirty="0" smtClean="0"/>
              <a:t>Click to edit Master text styles</a:t>
            </a:r>
          </a:p>
        </p:txBody>
      </p:sp>
    </p:spTree>
    <p:extLst>
      <p:ext uri="{BB962C8B-B14F-4D97-AF65-F5344CB8AC3E}">
        <p14:creationId xmlns:p14="http://schemas.microsoft.com/office/powerpoint/2010/main" val="735034137"/>
      </p:ext>
    </p:extLst>
  </p:cSld>
  <p:clrMapOvr>
    <a:overrideClrMapping bg1="dk1" tx1="lt1" bg2="dk2" tx2="lt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hr-H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hr-HR"/>
          </a:p>
        </p:txBody>
      </p:sp>
      <p:sp>
        <p:nvSpPr>
          <p:cNvPr id="4" name="Date Placeholder 3"/>
          <p:cNvSpPr>
            <a:spLocks noGrp="1"/>
          </p:cNvSpPr>
          <p:nvPr>
            <p:ph type="dt" sz="half" idx="10"/>
          </p:nvPr>
        </p:nvSpPr>
        <p:spPr/>
        <p:txBody>
          <a:bodyPr/>
          <a:lstStyle/>
          <a:p>
            <a:fld id="{D7286F0C-7C05-45FC-8420-7579483CE369}" type="datetimeFigureOut">
              <a:rPr lang="hr-HR" smtClean="0">
                <a:solidFill>
                  <a:prstClr val="black">
                    <a:tint val="75000"/>
                  </a:prstClr>
                </a:solidFill>
              </a:rPr>
              <a:pPr/>
              <a:t>18.01.2017.</a:t>
            </a:fld>
            <a:endParaRPr lang="hr-HR">
              <a:solidFill>
                <a:prstClr val="black">
                  <a:tint val="75000"/>
                </a:prstClr>
              </a:solidFill>
            </a:endParaRPr>
          </a:p>
        </p:txBody>
      </p:sp>
      <p:sp>
        <p:nvSpPr>
          <p:cNvPr id="5" name="Footer Placeholder 4"/>
          <p:cNvSpPr>
            <a:spLocks noGrp="1"/>
          </p:cNvSpPr>
          <p:nvPr>
            <p:ph type="ftr" sz="quarter" idx="11"/>
          </p:nvPr>
        </p:nvSpPr>
        <p:spPr/>
        <p:txBody>
          <a:bodyPr/>
          <a:lstStyle/>
          <a:p>
            <a:endParaRPr lang="hr-HR">
              <a:solidFill>
                <a:prstClr val="black">
                  <a:tint val="75000"/>
                </a:prstClr>
              </a:solidFill>
            </a:endParaRPr>
          </a:p>
        </p:txBody>
      </p:sp>
      <p:sp>
        <p:nvSpPr>
          <p:cNvPr id="6" name="Slide Number Placeholder 5"/>
          <p:cNvSpPr>
            <a:spLocks noGrp="1"/>
          </p:cNvSpPr>
          <p:nvPr>
            <p:ph type="sldNum" sz="quarter" idx="12"/>
          </p:nvPr>
        </p:nvSpPr>
        <p:spPr/>
        <p:txBody>
          <a:bodyPr/>
          <a:lstStyle/>
          <a:p>
            <a:fld id="{FB2EB856-5E4F-469C-B98F-37CC50658AC3}" type="slidenum">
              <a:rPr lang="hr-HR" smtClean="0">
                <a:solidFill>
                  <a:prstClr val="black">
                    <a:tint val="75000"/>
                  </a:prstClr>
                </a:solidFill>
              </a:rPr>
              <a:pPr/>
              <a:t>‹#›</a:t>
            </a:fld>
            <a:endParaRPr lang="hr-HR">
              <a:solidFill>
                <a:prstClr val="black">
                  <a:tint val="75000"/>
                </a:prstClr>
              </a:solidFill>
            </a:endParaRPr>
          </a:p>
        </p:txBody>
      </p:sp>
    </p:spTree>
    <p:extLst>
      <p:ext uri="{BB962C8B-B14F-4D97-AF65-F5344CB8AC3E}">
        <p14:creationId xmlns:p14="http://schemas.microsoft.com/office/powerpoint/2010/main" val="259975743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hr-H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r-HR"/>
          </a:p>
        </p:txBody>
      </p:sp>
      <p:sp>
        <p:nvSpPr>
          <p:cNvPr id="4" name="Date Placeholder 3"/>
          <p:cNvSpPr>
            <a:spLocks noGrp="1"/>
          </p:cNvSpPr>
          <p:nvPr>
            <p:ph type="dt" sz="half" idx="10"/>
          </p:nvPr>
        </p:nvSpPr>
        <p:spPr/>
        <p:txBody>
          <a:bodyPr/>
          <a:lstStyle/>
          <a:p>
            <a:fld id="{D7286F0C-7C05-45FC-8420-7579483CE369}" type="datetimeFigureOut">
              <a:rPr lang="hr-HR" smtClean="0">
                <a:solidFill>
                  <a:prstClr val="black">
                    <a:tint val="75000"/>
                  </a:prstClr>
                </a:solidFill>
              </a:rPr>
              <a:pPr/>
              <a:t>18.01.2017.</a:t>
            </a:fld>
            <a:endParaRPr lang="hr-HR">
              <a:solidFill>
                <a:prstClr val="black">
                  <a:tint val="75000"/>
                </a:prstClr>
              </a:solidFill>
            </a:endParaRPr>
          </a:p>
        </p:txBody>
      </p:sp>
      <p:sp>
        <p:nvSpPr>
          <p:cNvPr id="5" name="Footer Placeholder 4"/>
          <p:cNvSpPr>
            <a:spLocks noGrp="1"/>
          </p:cNvSpPr>
          <p:nvPr>
            <p:ph type="ftr" sz="quarter" idx="11"/>
          </p:nvPr>
        </p:nvSpPr>
        <p:spPr/>
        <p:txBody>
          <a:bodyPr/>
          <a:lstStyle/>
          <a:p>
            <a:endParaRPr lang="hr-HR">
              <a:solidFill>
                <a:prstClr val="black">
                  <a:tint val="75000"/>
                </a:prstClr>
              </a:solidFill>
            </a:endParaRPr>
          </a:p>
        </p:txBody>
      </p:sp>
      <p:sp>
        <p:nvSpPr>
          <p:cNvPr id="6" name="Slide Number Placeholder 5"/>
          <p:cNvSpPr>
            <a:spLocks noGrp="1"/>
          </p:cNvSpPr>
          <p:nvPr>
            <p:ph type="sldNum" sz="quarter" idx="12"/>
          </p:nvPr>
        </p:nvSpPr>
        <p:spPr/>
        <p:txBody>
          <a:bodyPr/>
          <a:lstStyle/>
          <a:p>
            <a:fld id="{FB2EB856-5E4F-469C-B98F-37CC50658AC3}" type="slidenum">
              <a:rPr lang="hr-HR" smtClean="0">
                <a:solidFill>
                  <a:prstClr val="black">
                    <a:tint val="75000"/>
                  </a:prstClr>
                </a:solidFill>
              </a:rPr>
              <a:pPr/>
              <a:t>‹#›</a:t>
            </a:fld>
            <a:endParaRPr lang="hr-HR">
              <a:solidFill>
                <a:prstClr val="black">
                  <a:tint val="75000"/>
                </a:prstClr>
              </a:solidFill>
            </a:endParaRPr>
          </a:p>
        </p:txBody>
      </p:sp>
    </p:spTree>
    <p:extLst>
      <p:ext uri="{BB962C8B-B14F-4D97-AF65-F5344CB8AC3E}">
        <p14:creationId xmlns:p14="http://schemas.microsoft.com/office/powerpoint/2010/main" val="20902541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hr-H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7286F0C-7C05-45FC-8420-7579483CE369}" type="datetimeFigureOut">
              <a:rPr lang="hr-HR" smtClean="0">
                <a:solidFill>
                  <a:prstClr val="black">
                    <a:tint val="75000"/>
                  </a:prstClr>
                </a:solidFill>
              </a:rPr>
              <a:pPr/>
              <a:t>18.01.2017.</a:t>
            </a:fld>
            <a:endParaRPr lang="hr-HR">
              <a:solidFill>
                <a:prstClr val="black">
                  <a:tint val="75000"/>
                </a:prstClr>
              </a:solidFill>
            </a:endParaRPr>
          </a:p>
        </p:txBody>
      </p:sp>
      <p:sp>
        <p:nvSpPr>
          <p:cNvPr id="5" name="Footer Placeholder 4"/>
          <p:cNvSpPr>
            <a:spLocks noGrp="1"/>
          </p:cNvSpPr>
          <p:nvPr>
            <p:ph type="ftr" sz="quarter" idx="11"/>
          </p:nvPr>
        </p:nvSpPr>
        <p:spPr/>
        <p:txBody>
          <a:bodyPr/>
          <a:lstStyle/>
          <a:p>
            <a:endParaRPr lang="hr-HR">
              <a:solidFill>
                <a:prstClr val="black">
                  <a:tint val="75000"/>
                </a:prstClr>
              </a:solidFill>
            </a:endParaRPr>
          </a:p>
        </p:txBody>
      </p:sp>
      <p:sp>
        <p:nvSpPr>
          <p:cNvPr id="6" name="Slide Number Placeholder 5"/>
          <p:cNvSpPr>
            <a:spLocks noGrp="1"/>
          </p:cNvSpPr>
          <p:nvPr>
            <p:ph type="sldNum" sz="quarter" idx="12"/>
          </p:nvPr>
        </p:nvSpPr>
        <p:spPr/>
        <p:txBody>
          <a:bodyPr/>
          <a:lstStyle/>
          <a:p>
            <a:fld id="{FB2EB856-5E4F-469C-B98F-37CC50658AC3}" type="slidenum">
              <a:rPr lang="hr-HR" smtClean="0">
                <a:solidFill>
                  <a:prstClr val="black">
                    <a:tint val="75000"/>
                  </a:prstClr>
                </a:solidFill>
              </a:rPr>
              <a:pPr/>
              <a:t>‹#›</a:t>
            </a:fld>
            <a:endParaRPr lang="hr-HR">
              <a:solidFill>
                <a:prstClr val="black">
                  <a:tint val="75000"/>
                </a:prstClr>
              </a:solidFill>
            </a:endParaRPr>
          </a:p>
        </p:txBody>
      </p:sp>
    </p:spTree>
    <p:extLst>
      <p:ext uri="{BB962C8B-B14F-4D97-AF65-F5344CB8AC3E}">
        <p14:creationId xmlns:p14="http://schemas.microsoft.com/office/powerpoint/2010/main" val="292129705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hr-H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r-H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r-HR"/>
          </a:p>
        </p:txBody>
      </p:sp>
      <p:sp>
        <p:nvSpPr>
          <p:cNvPr id="5" name="Date Placeholder 4"/>
          <p:cNvSpPr>
            <a:spLocks noGrp="1"/>
          </p:cNvSpPr>
          <p:nvPr>
            <p:ph type="dt" sz="half" idx="10"/>
          </p:nvPr>
        </p:nvSpPr>
        <p:spPr/>
        <p:txBody>
          <a:bodyPr/>
          <a:lstStyle/>
          <a:p>
            <a:fld id="{D7286F0C-7C05-45FC-8420-7579483CE369}" type="datetimeFigureOut">
              <a:rPr lang="hr-HR" smtClean="0">
                <a:solidFill>
                  <a:prstClr val="black">
                    <a:tint val="75000"/>
                  </a:prstClr>
                </a:solidFill>
              </a:rPr>
              <a:pPr/>
              <a:t>18.01.2017.</a:t>
            </a:fld>
            <a:endParaRPr lang="hr-HR">
              <a:solidFill>
                <a:prstClr val="black">
                  <a:tint val="75000"/>
                </a:prstClr>
              </a:solidFill>
            </a:endParaRPr>
          </a:p>
        </p:txBody>
      </p:sp>
      <p:sp>
        <p:nvSpPr>
          <p:cNvPr id="6" name="Footer Placeholder 5"/>
          <p:cNvSpPr>
            <a:spLocks noGrp="1"/>
          </p:cNvSpPr>
          <p:nvPr>
            <p:ph type="ftr" sz="quarter" idx="11"/>
          </p:nvPr>
        </p:nvSpPr>
        <p:spPr/>
        <p:txBody>
          <a:bodyPr/>
          <a:lstStyle/>
          <a:p>
            <a:endParaRPr lang="hr-HR">
              <a:solidFill>
                <a:prstClr val="black">
                  <a:tint val="75000"/>
                </a:prstClr>
              </a:solidFill>
            </a:endParaRPr>
          </a:p>
        </p:txBody>
      </p:sp>
      <p:sp>
        <p:nvSpPr>
          <p:cNvPr id="7" name="Slide Number Placeholder 6"/>
          <p:cNvSpPr>
            <a:spLocks noGrp="1"/>
          </p:cNvSpPr>
          <p:nvPr>
            <p:ph type="sldNum" sz="quarter" idx="12"/>
          </p:nvPr>
        </p:nvSpPr>
        <p:spPr/>
        <p:txBody>
          <a:bodyPr/>
          <a:lstStyle/>
          <a:p>
            <a:fld id="{FB2EB856-5E4F-469C-B98F-37CC50658AC3}" type="slidenum">
              <a:rPr lang="hr-HR" smtClean="0">
                <a:solidFill>
                  <a:prstClr val="black">
                    <a:tint val="75000"/>
                  </a:prstClr>
                </a:solidFill>
              </a:rPr>
              <a:pPr/>
              <a:t>‹#›</a:t>
            </a:fld>
            <a:endParaRPr lang="hr-HR">
              <a:solidFill>
                <a:prstClr val="black">
                  <a:tint val="75000"/>
                </a:prstClr>
              </a:solidFill>
            </a:endParaRPr>
          </a:p>
        </p:txBody>
      </p:sp>
    </p:spTree>
    <p:extLst>
      <p:ext uri="{BB962C8B-B14F-4D97-AF65-F5344CB8AC3E}">
        <p14:creationId xmlns:p14="http://schemas.microsoft.com/office/powerpoint/2010/main" val="70567165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hr-H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r-H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r-HR"/>
          </a:p>
        </p:txBody>
      </p:sp>
      <p:sp>
        <p:nvSpPr>
          <p:cNvPr id="7" name="Date Placeholder 6"/>
          <p:cNvSpPr>
            <a:spLocks noGrp="1"/>
          </p:cNvSpPr>
          <p:nvPr>
            <p:ph type="dt" sz="half" idx="10"/>
          </p:nvPr>
        </p:nvSpPr>
        <p:spPr/>
        <p:txBody>
          <a:bodyPr/>
          <a:lstStyle/>
          <a:p>
            <a:fld id="{D7286F0C-7C05-45FC-8420-7579483CE369}" type="datetimeFigureOut">
              <a:rPr lang="hr-HR" smtClean="0">
                <a:solidFill>
                  <a:prstClr val="black">
                    <a:tint val="75000"/>
                  </a:prstClr>
                </a:solidFill>
              </a:rPr>
              <a:pPr/>
              <a:t>18.01.2017.</a:t>
            </a:fld>
            <a:endParaRPr lang="hr-HR">
              <a:solidFill>
                <a:prstClr val="black">
                  <a:tint val="75000"/>
                </a:prstClr>
              </a:solidFill>
            </a:endParaRPr>
          </a:p>
        </p:txBody>
      </p:sp>
      <p:sp>
        <p:nvSpPr>
          <p:cNvPr id="8" name="Footer Placeholder 7"/>
          <p:cNvSpPr>
            <a:spLocks noGrp="1"/>
          </p:cNvSpPr>
          <p:nvPr>
            <p:ph type="ftr" sz="quarter" idx="11"/>
          </p:nvPr>
        </p:nvSpPr>
        <p:spPr/>
        <p:txBody>
          <a:bodyPr/>
          <a:lstStyle/>
          <a:p>
            <a:endParaRPr lang="hr-HR">
              <a:solidFill>
                <a:prstClr val="black">
                  <a:tint val="75000"/>
                </a:prstClr>
              </a:solidFill>
            </a:endParaRPr>
          </a:p>
        </p:txBody>
      </p:sp>
      <p:sp>
        <p:nvSpPr>
          <p:cNvPr id="9" name="Slide Number Placeholder 8"/>
          <p:cNvSpPr>
            <a:spLocks noGrp="1"/>
          </p:cNvSpPr>
          <p:nvPr>
            <p:ph type="sldNum" sz="quarter" idx="12"/>
          </p:nvPr>
        </p:nvSpPr>
        <p:spPr/>
        <p:txBody>
          <a:bodyPr/>
          <a:lstStyle/>
          <a:p>
            <a:fld id="{FB2EB856-5E4F-469C-B98F-37CC50658AC3}" type="slidenum">
              <a:rPr lang="hr-HR" smtClean="0">
                <a:solidFill>
                  <a:prstClr val="black">
                    <a:tint val="75000"/>
                  </a:prstClr>
                </a:solidFill>
              </a:rPr>
              <a:pPr/>
              <a:t>‹#›</a:t>
            </a:fld>
            <a:endParaRPr lang="hr-HR">
              <a:solidFill>
                <a:prstClr val="black">
                  <a:tint val="75000"/>
                </a:prstClr>
              </a:solidFill>
            </a:endParaRPr>
          </a:p>
        </p:txBody>
      </p:sp>
    </p:spTree>
    <p:extLst>
      <p:ext uri="{BB962C8B-B14F-4D97-AF65-F5344CB8AC3E}">
        <p14:creationId xmlns:p14="http://schemas.microsoft.com/office/powerpoint/2010/main" val="178719627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hr-HR"/>
          </a:p>
        </p:txBody>
      </p:sp>
      <p:sp>
        <p:nvSpPr>
          <p:cNvPr id="3" name="Date Placeholder 2"/>
          <p:cNvSpPr>
            <a:spLocks noGrp="1"/>
          </p:cNvSpPr>
          <p:nvPr>
            <p:ph type="dt" sz="half" idx="10"/>
          </p:nvPr>
        </p:nvSpPr>
        <p:spPr/>
        <p:txBody>
          <a:bodyPr/>
          <a:lstStyle/>
          <a:p>
            <a:fld id="{D7286F0C-7C05-45FC-8420-7579483CE369}" type="datetimeFigureOut">
              <a:rPr lang="hr-HR" smtClean="0">
                <a:solidFill>
                  <a:prstClr val="black">
                    <a:tint val="75000"/>
                  </a:prstClr>
                </a:solidFill>
              </a:rPr>
              <a:pPr/>
              <a:t>18.01.2017.</a:t>
            </a:fld>
            <a:endParaRPr lang="hr-HR">
              <a:solidFill>
                <a:prstClr val="black">
                  <a:tint val="75000"/>
                </a:prstClr>
              </a:solidFill>
            </a:endParaRPr>
          </a:p>
        </p:txBody>
      </p:sp>
      <p:sp>
        <p:nvSpPr>
          <p:cNvPr id="4" name="Footer Placeholder 3"/>
          <p:cNvSpPr>
            <a:spLocks noGrp="1"/>
          </p:cNvSpPr>
          <p:nvPr>
            <p:ph type="ftr" sz="quarter" idx="11"/>
          </p:nvPr>
        </p:nvSpPr>
        <p:spPr/>
        <p:txBody>
          <a:bodyPr/>
          <a:lstStyle/>
          <a:p>
            <a:endParaRPr lang="hr-HR">
              <a:solidFill>
                <a:prstClr val="black">
                  <a:tint val="75000"/>
                </a:prstClr>
              </a:solidFill>
            </a:endParaRPr>
          </a:p>
        </p:txBody>
      </p:sp>
      <p:sp>
        <p:nvSpPr>
          <p:cNvPr id="5" name="Slide Number Placeholder 4"/>
          <p:cNvSpPr>
            <a:spLocks noGrp="1"/>
          </p:cNvSpPr>
          <p:nvPr>
            <p:ph type="sldNum" sz="quarter" idx="12"/>
          </p:nvPr>
        </p:nvSpPr>
        <p:spPr/>
        <p:txBody>
          <a:bodyPr/>
          <a:lstStyle/>
          <a:p>
            <a:fld id="{FB2EB856-5E4F-469C-B98F-37CC50658AC3}" type="slidenum">
              <a:rPr lang="hr-HR" smtClean="0">
                <a:solidFill>
                  <a:prstClr val="black">
                    <a:tint val="75000"/>
                  </a:prstClr>
                </a:solidFill>
              </a:rPr>
              <a:pPr/>
              <a:t>‹#›</a:t>
            </a:fld>
            <a:endParaRPr lang="hr-HR">
              <a:solidFill>
                <a:prstClr val="black">
                  <a:tint val="75000"/>
                </a:prstClr>
              </a:solidFill>
            </a:endParaRPr>
          </a:p>
        </p:txBody>
      </p:sp>
    </p:spTree>
    <p:extLst>
      <p:ext uri="{BB962C8B-B14F-4D97-AF65-F5344CB8AC3E}">
        <p14:creationId xmlns:p14="http://schemas.microsoft.com/office/powerpoint/2010/main" val="9194170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r-H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Date Placeholder 3"/>
          <p:cNvSpPr>
            <a:spLocks noGrp="1"/>
          </p:cNvSpPr>
          <p:nvPr>
            <p:ph type="dt" sz="half" idx="10"/>
          </p:nvPr>
        </p:nvSpPr>
        <p:spPr/>
        <p:txBody>
          <a:bodyPr/>
          <a:lstStyle/>
          <a:p>
            <a:fld id="{D7286F0C-7C05-45FC-8420-7579483CE369}" type="datetimeFigureOut">
              <a:rPr lang="hr-HR" smtClean="0"/>
              <a:t>18.01.2017.</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FB2EB856-5E4F-469C-B98F-37CC50658AC3}" type="slidenum">
              <a:rPr lang="hr-HR" smtClean="0"/>
              <a:t>‹#›</a:t>
            </a:fld>
            <a:endParaRPr lang="hr-HR"/>
          </a:p>
        </p:txBody>
      </p:sp>
    </p:spTree>
    <p:extLst>
      <p:ext uri="{BB962C8B-B14F-4D97-AF65-F5344CB8AC3E}">
        <p14:creationId xmlns:p14="http://schemas.microsoft.com/office/powerpoint/2010/main" val="47702624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286F0C-7C05-45FC-8420-7579483CE369}" type="datetimeFigureOut">
              <a:rPr lang="hr-HR" smtClean="0">
                <a:solidFill>
                  <a:prstClr val="black">
                    <a:tint val="75000"/>
                  </a:prstClr>
                </a:solidFill>
              </a:rPr>
              <a:pPr/>
              <a:t>18.01.2017.</a:t>
            </a:fld>
            <a:endParaRPr lang="hr-HR">
              <a:solidFill>
                <a:prstClr val="black">
                  <a:tint val="75000"/>
                </a:prstClr>
              </a:solidFill>
            </a:endParaRPr>
          </a:p>
        </p:txBody>
      </p:sp>
      <p:sp>
        <p:nvSpPr>
          <p:cNvPr id="3" name="Footer Placeholder 2"/>
          <p:cNvSpPr>
            <a:spLocks noGrp="1"/>
          </p:cNvSpPr>
          <p:nvPr>
            <p:ph type="ftr" sz="quarter" idx="11"/>
          </p:nvPr>
        </p:nvSpPr>
        <p:spPr/>
        <p:txBody>
          <a:bodyPr/>
          <a:lstStyle/>
          <a:p>
            <a:endParaRPr lang="hr-HR">
              <a:solidFill>
                <a:prstClr val="black">
                  <a:tint val="75000"/>
                </a:prstClr>
              </a:solidFill>
            </a:endParaRPr>
          </a:p>
        </p:txBody>
      </p:sp>
      <p:sp>
        <p:nvSpPr>
          <p:cNvPr id="4" name="Slide Number Placeholder 3"/>
          <p:cNvSpPr>
            <a:spLocks noGrp="1"/>
          </p:cNvSpPr>
          <p:nvPr>
            <p:ph type="sldNum" sz="quarter" idx="12"/>
          </p:nvPr>
        </p:nvSpPr>
        <p:spPr/>
        <p:txBody>
          <a:bodyPr/>
          <a:lstStyle/>
          <a:p>
            <a:fld id="{FB2EB856-5E4F-469C-B98F-37CC50658AC3}" type="slidenum">
              <a:rPr lang="hr-HR" smtClean="0">
                <a:solidFill>
                  <a:prstClr val="black">
                    <a:tint val="75000"/>
                  </a:prstClr>
                </a:solidFill>
              </a:rPr>
              <a:pPr/>
              <a:t>‹#›</a:t>
            </a:fld>
            <a:endParaRPr lang="hr-HR">
              <a:solidFill>
                <a:prstClr val="black">
                  <a:tint val="75000"/>
                </a:prstClr>
              </a:solidFill>
            </a:endParaRPr>
          </a:p>
        </p:txBody>
      </p:sp>
    </p:spTree>
    <p:extLst>
      <p:ext uri="{BB962C8B-B14F-4D97-AF65-F5344CB8AC3E}">
        <p14:creationId xmlns:p14="http://schemas.microsoft.com/office/powerpoint/2010/main" val="232510613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hr-H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r-H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7286F0C-7C05-45FC-8420-7579483CE369}" type="datetimeFigureOut">
              <a:rPr lang="hr-HR" smtClean="0">
                <a:solidFill>
                  <a:prstClr val="black">
                    <a:tint val="75000"/>
                  </a:prstClr>
                </a:solidFill>
              </a:rPr>
              <a:pPr/>
              <a:t>18.01.2017.</a:t>
            </a:fld>
            <a:endParaRPr lang="hr-HR">
              <a:solidFill>
                <a:prstClr val="black">
                  <a:tint val="75000"/>
                </a:prstClr>
              </a:solidFill>
            </a:endParaRPr>
          </a:p>
        </p:txBody>
      </p:sp>
      <p:sp>
        <p:nvSpPr>
          <p:cNvPr id="6" name="Footer Placeholder 5"/>
          <p:cNvSpPr>
            <a:spLocks noGrp="1"/>
          </p:cNvSpPr>
          <p:nvPr>
            <p:ph type="ftr" sz="quarter" idx="11"/>
          </p:nvPr>
        </p:nvSpPr>
        <p:spPr/>
        <p:txBody>
          <a:bodyPr/>
          <a:lstStyle/>
          <a:p>
            <a:endParaRPr lang="hr-HR">
              <a:solidFill>
                <a:prstClr val="black">
                  <a:tint val="75000"/>
                </a:prstClr>
              </a:solidFill>
            </a:endParaRPr>
          </a:p>
        </p:txBody>
      </p:sp>
      <p:sp>
        <p:nvSpPr>
          <p:cNvPr id="7" name="Slide Number Placeholder 6"/>
          <p:cNvSpPr>
            <a:spLocks noGrp="1"/>
          </p:cNvSpPr>
          <p:nvPr>
            <p:ph type="sldNum" sz="quarter" idx="12"/>
          </p:nvPr>
        </p:nvSpPr>
        <p:spPr/>
        <p:txBody>
          <a:bodyPr/>
          <a:lstStyle/>
          <a:p>
            <a:fld id="{FB2EB856-5E4F-469C-B98F-37CC50658AC3}" type="slidenum">
              <a:rPr lang="hr-HR" smtClean="0">
                <a:solidFill>
                  <a:prstClr val="black">
                    <a:tint val="75000"/>
                  </a:prstClr>
                </a:solidFill>
              </a:rPr>
              <a:pPr/>
              <a:t>‹#›</a:t>
            </a:fld>
            <a:endParaRPr lang="hr-HR">
              <a:solidFill>
                <a:prstClr val="black">
                  <a:tint val="75000"/>
                </a:prstClr>
              </a:solidFill>
            </a:endParaRPr>
          </a:p>
        </p:txBody>
      </p:sp>
    </p:spTree>
    <p:extLst>
      <p:ext uri="{BB962C8B-B14F-4D97-AF65-F5344CB8AC3E}">
        <p14:creationId xmlns:p14="http://schemas.microsoft.com/office/powerpoint/2010/main" val="30138889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hr-H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r-H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7286F0C-7C05-45FC-8420-7579483CE369}" type="datetimeFigureOut">
              <a:rPr lang="hr-HR" smtClean="0">
                <a:solidFill>
                  <a:prstClr val="black">
                    <a:tint val="75000"/>
                  </a:prstClr>
                </a:solidFill>
              </a:rPr>
              <a:pPr/>
              <a:t>18.01.2017.</a:t>
            </a:fld>
            <a:endParaRPr lang="hr-HR">
              <a:solidFill>
                <a:prstClr val="black">
                  <a:tint val="75000"/>
                </a:prstClr>
              </a:solidFill>
            </a:endParaRPr>
          </a:p>
        </p:txBody>
      </p:sp>
      <p:sp>
        <p:nvSpPr>
          <p:cNvPr id="6" name="Footer Placeholder 5"/>
          <p:cNvSpPr>
            <a:spLocks noGrp="1"/>
          </p:cNvSpPr>
          <p:nvPr>
            <p:ph type="ftr" sz="quarter" idx="11"/>
          </p:nvPr>
        </p:nvSpPr>
        <p:spPr/>
        <p:txBody>
          <a:bodyPr/>
          <a:lstStyle/>
          <a:p>
            <a:endParaRPr lang="hr-HR">
              <a:solidFill>
                <a:prstClr val="black">
                  <a:tint val="75000"/>
                </a:prstClr>
              </a:solidFill>
            </a:endParaRPr>
          </a:p>
        </p:txBody>
      </p:sp>
      <p:sp>
        <p:nvSpPr>
          <p:cNvPr id="7" name="Slide Number Placeholder 6"/>
          <p:cNvSpPr>
            <a:spLocks noGrp="1"/>
          </p:cNvSpPr>
          <p:nvPr>
            <p:ph type="sldNum" sz="quarter" idx="12"/>
          </p:nvPr>
        </p:nvSpPr>
        <p:spPr/>
        <p:txBody>
          <a:bodyPr/>
          <a:lstStyle/>
          <a:p>
            <a:fld id="{FB2EB856-5E4F-469C-B98F-37CC50658AC3}" type="slidenum">
              <a:rPr lang="hr-HR" smtClean="0">
                <a:solidFill>
                  <a:prstClr val="black">
                    <a:tint val="75000"/>
                  </a:prstClr>
                </a:solidFill>
              </a:rPr>
              <a:pPr/>
              <a:t>‹#›</a:t>
            </a:fld>
            <a:endParaRPr lang="hr-HR">
              <a:solidFill>
                <a:prstClr val="black">
                  <a:tint val="75000"/>
                </a:prstClr>
              </a:solidFill>
            </a:endParaRPr>
          </a:p>
        </p:txBody>
      </p:sp>
    </p:spTree>
    <p:extLst>
      <p:ext uri="{BB962C8B-B14F-4D97-AF65-F5344CB8AC3E}">
        <p14:creationId xmlns:p14="http://schemas.microsoft.com/office/powerpoint/2010/main" val="211325282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hr-H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r-HR"/>
          </a:p>
        </p:txBody>
      </p:sp>
      <p:sp>
        <p:nvSpPr>
          <p:cNvPr id="4" name="Date Placeholder 3"/>
          <p:cNvSpPr>
            <a:spLocks noGrp="1"/>
          </p:cNvSpPr>
          <p:nvPr>
            <p:ph type="dt" sz="half" idx="10"/>
          </p:nvPr>
        </p:nvSpPr>
        <p:spPr/>
        <p:txBody>
          <a:bodyPr/>
          <a:lstStyle/>
          <a:p>
            <a:fld id="{D7286F0C-7C05-45FC-8420-7579483CE369}" type="datetimeFigureOut">
              <a:rPr lang="hr-HR" smtClean="0">
                <a:solidFill>
                  <a:prstClr val="black">
                    <a:tint val="75000"/>
                  </a:prstClr>
                </a:solidFill>
              </a:rPr>
              <a:pPr/>
              <a:t>18.01.2017.</a:t>
            </a:fld>
            <a:endParaRPr lang="hr-HR">
              <a:solidFill>
                <a:prstClr val="black">
                  <a:tint val="75000"/>
                </a:prstClr>
              </a:solidFill>
            </a:endParaRPr>
          </a:p>
        </p:txBody>
      </p:sp>
      <p:sp>
        <p:nvSpPr>
          <p:cNvPr id="5" name="Footer Placeholder 4"/>
          <p:cNvSpPr>
            <a:spLocks noGrp="1"/>
          </p:cNvSpPr>
          <p:nvPr>
            <p:ph type="ftr" sz="quarter" idx="11"/>
          </p:nvPr>
        </p:nvSpPr>
        <p:spPr/>
        <p:txBody>
          <a:bodyPr/>
          <a:lstStyle/>
          <a:p>
            <a:endParaRPr lang="hr-HR">
              <a:solidFill>
                <a:prstClr val="black">
                  <a:tint val="75000"/>
                </a:prstClr>
              </a:solidFill>
            </a:endParaRPr>
          </a:p>
        </p:txBody>
      </p:sp>
      <p:sp>
        <p:nvSpPr>
          <p:cNvPr id="6" name="Slide Number Placeholder 5"/>
          <p:cNvSpPr>
            <a:spLocks noGrp="1"/>
          </p:cNvSpPr>
          <p:nvPr>
            <p:ph type="sldNum" sz="quarter" idx="12"/>
          </p:nvPr>
        </p:nvSpPr>
        <p:spPr/>
        <p:txBody>
          <a:bodyPr/>
          <a:lstStyle/>
          <a:p>
            <a:fld id="{FB2EB856-5E4F-469C-B98F-37CC50658AC3}" type="slidenum">
              <a:rPr lang="hr-HR" smtClean="0">
                <a:solidFill>
                  <a:prstClr val="black">
                    <a:tint val="75000"/>
                  </a:prstClr>
                </a:solidFill>
              </a:rPr>
              <a:pPr/>
              <a:t>‹#›</a:t>
            </a:fld>
            <a:endParaRPr lang="hr-HR">
              <a:solidFill>
                <a:prstClr val="black">
                  <a:tint val="75000"/>
                </a:prstClr>
              </a:solidFill>
            </a:endParaRPr>
          </a:p>
        </p:txBody>
      </p:sp>
    </p:spTree>
    <p:extLst>
      <p:ext uri="{BB962C8B-B14F-4D97-AF65-F5344CB8AC3E}">
        <p14:creationId xmlns:p14="http://schemas.microsoft.com/office/powerpoint/2010/main" val="28517344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hr-H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r-HR"/>
          </a:p>
        </p:txBody>
      </p:sp>
      <p:sp>
        <p:nvSpPr>
          <p:cNvPr id="4" name="Date Placeholder 3"/>
          <p:cNvSpPr>
            <a:spLocks noGrp="1"/>
          </p:cNvSpPr>
          <p:nvPr>
            <p:ph type="dt" sz="half" idx="10"/>
          </p:nvPr>
        </p:nvSpPr>
        <p:spPr/>
        <p:txBody>
          <a:bodyPr/>
          <a:lstStyle/>
          <a:p>
            <a:fld id="{D7286F0C-7C05-45FC-8420-7579483CE369}" type="datetimeFigureOut">
              <a:rPr lang="hr-HR" smtClean="0">
                <a:solidFill>
                  <a:prstClr val="black">
                    <a:tint val="75000"/>
                  </a:prstClr>
                </a:solidFill>
              </a:rPr>
              <a:pPr/>
              <a:t>18.01.2017.</a:t>
            </a:fld>
            <a:endParaRPr lang="hr-HR">
              <a:solidFill>
                <a:prstClr val="black">
                  <a:tint val="75000"/>
                </a:prstClr>
              </a:solidFill>
            </a:endParaRPr>
          </a:p>
        </p:txBody>
      </p:sp>
      <p:sp>
        <p:nvSpPr>
          <p:cNvPr id="5" name="Footer Placeholder 4"/>
          <p:cNvSpPr>
            <a:spLocks noGrp="1"/>
          </p:cNvSpPr>
          <p:nvPr>
            <p:ph type="ftr" sz="quarter" idx="11"/>
          </p:nvPr>
        </p:nvSpPr>
        <p:spPr/>
        <p:txBody>
          <a:bodyPr/>
          <a:lstStyle/>
          <a:p>
            <a:endParaRPr lang="hr-HR">
              <a:solidFill>
                <a:prstClr val="black">
                  <a:tint val="75000"/>
                </a:prstClr>
              </a:solidFill>
            </a:endParaRPr>
          </a:p>
        </p:txBody>
      </p:sp>
      <p:sp>
        <p:nvSpPr>
          <p:cNvPr id="6" name="Slide Number Placeholder 5"/>
          <p:cNvSpPr>
            <a:spLocks noGrp="1"/>
          </p:cNvSpPr>
          <p:nvPr>
            <p:ph type="sldNum" sz="quarter" idx="12"/>
          </p:nvPr>
        </p:nvSpPr>
        <p:spPr/>
        <p:txBody>
          <a:bodyPr/>
          <a:lstStyle/>
          <a:p>
            <a:fld id="{FB2EB856-5E4F-469C-B98F-37CC50658AC3}" type="slidenum">
              <a:rPr lang="hr-HR" smtClean="0">
                <a:solidFill>
                  <a:prstClr val="black">
                    <a:tint val="75000"/>
                  </a:prstClr>
                </a:solidFill>
              </a:rPr>
              <a:pPr/>
              <a:t>‹#›</a:t>
            </a:fld>
            <a:endParaRPr lang="hr-HR">
              <a:solidFill>
                <a:prstClr val="black">
                  <a:tint val="75000"/>
                </a:prstClr>
              </a:solidFill>
            </a:endParaRPr>
          </a:p>
        </p:txBody>
      </p:sp>
    </p:spTree>
    <p:extLst>
      <p:ext uri="{BB962C8B-B14F-4D97-AF65-F5344CB8AC3E}">
        <p14:creationId xmlns:p14="http://schemas.microsoft.com/office/powerpoint/2010/main" val="400184499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64583" y="213257"/>
            <a:ext cx="8602836" cy="514878"/>
          </a:xfrm>
        </p:spPr>
        <p:txBody>
          <a:bodyPr>
            <a:normAutofit/>
          </a:bodyPr>
          <a:lstStyle>
            <a:lvl1pPr>
              <a:defRPr sz="2200">
                <a:solidFill>
                  <a:srgbClr val="00B2A9"/>
                </a:solidFill>
                <a:latin typeface="Tahoma" panose="020B0604030504040204" pitchFamily="34" charset="0"/>
                <a:ea typeface="Tahoma" panose="020B0604030504040204" pitchFamily="34" charset="0"/>
                <a:cs typeface="Tahom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264582" y="1551781"/>
            <a:ext cx="8602837" cy="4351338"/>
          </a:xfrm>
        </p:spPr>
        <p:txBody>
          <a:bodyPr/>
          <a:lstStyle>
            <a:lvl1pPr>
              <a:defRPr sz="2000">
                <a:solidFill>
                  <a:srgbClr val="00B2A9"/>
                </a:solidFill>
                <a:latin typeface="Tahoma" panose="020B0604030504040204" pitchFamily="34" charset="0"/>
                <a:ea typeface="Tahoma" panose="020B0604030504040204" pitchFamily="34" charset="0"/>
                <a:cs typeface="Tahoma" panose="020B0604030504040204" pitchFamily="34" charset="0"/>
              </a:defRPr>
            </a:lvl1pPr>
            <a:lvl2pPr>
              <a:defRPr sz="1800">
                <a:solidFill>
                  <a:srgbClr val="575756"/>
                </a:solidFill>
                <a:latin typeface="Tahoma" panose="020B0604030504040204" pitchFamily="34" charset="0"/>
                <a:ea typeface="Tahoma" panose="020B0604030504040204" pitchFamily="34" charset="0"/>
                <a:cs typeface="Tahoma" panose="020B0604030504040204" pitchFamily="34" charset="0"/>
              </a:defRPr>
            </a:lvl2pPr>
            <a:lvl3pPr>
              <a:defRPr sz="1800">
                <a:solidFill>
                  <a:srgbClr val="575756"/>
                </a:solidFill>
                <a:latin typeface="Tahoma" panose="020B0604030504040204" pitchFamily="34" charset="0"/>
                <a:ea typeface="Tahoma" panose="020B0604030504040204" pitchFamily="34" charset="0"/>
                <a:cs typeface="Tahoma" panose="020B0604030504040204" pitchFamily="34" charset="0"/>
              </a:defRPr>
            </a:lvl3pPr>
            <a:lvl4pPr>
              <a:defRPr sz="1800">
                <a:solidFill>
                  <a:srgbClr val="575756"/>
                </a:solidFill>
                <a:latin typeface="Tahoma" panose="020B0604030504040204" pitchFamily="34" charset="0"/>
                <a:ea typeface="Tahoma" panose="020B0604030504040204" pitchFamily="34" charset="0"/>
                <a:cs typeface="Tahoma" panose="020B0604030504040204" pitchFamily="34" charset="0"/>
              </a:defRPr>
            </a:lvl4pPr>
          </a:lstStyle>
          <a:p>
            <a:pPr lvl="0"/>
            <a:r>
              <a:rPr lang="en-US"/>
              <a:t>Click to edit Master text styles</a:t>
            </a:r>
          </a:p>
          <a:p>
            <a:pPr lvl="1"/>
            <a:r>
              <a:rPr lang="en-US"/>
              <a:t>Second level</a:t>
            </a:r>
          </a:p>
          <a:p>
            <a:pPr lvl="2"/>
            <a:r>
              <a:rPr lang="en-US"/>
              <a:t>Third level</a:t>
            </a:r>
          </a:p>
          <a:p>
            <a:pPr lvl="3"/>
            <a:r>
              <a:rPr lang="en-US"/>
              <a:t>Fourth level</a:t>
            </a:r>
          </a:p>
        </p:txBody>
      </p:sp>
      <p:sp>
        <p:nvSpPr>
          <p:cNvPr id="8" name="Content Placeholder 7"/>
          <p:cNvSpPr>
            <a:spLocks noGrp="1"/>
          </p:cNvSpPr>
          <p:nvPr>
            <p:ph sz="quarter" idx="13" hasCustomPrompt="1"/>
          </p:nvPr>
        </p:nvSpPr>
        <p:spPr>
          <a:xfrm>
            <a:off x="265113" y="795338"/>
            <a:ext cx="8602306" cy="482600"/>
          </a:xfrm>
        </p:spPr>
        <p:txBody>
          <a:bodyPr>
            <a:normAutofit/>
          </a:bodyPr>
          <a:lstStyle>
            <a:lvl1pPr marL="0" indent="0">
              <a:buNone/>
              <a:defRPr sz="2200" b="0">
                <a:solidFill>
                  <a:srgbClr val="0D5257"/>
                </a:solidFill>
                <a:latin typeface="Tahoma" panose="020B0604030504040204" pitchFamily="34" charset="0"/>
                <a:ea typeface="Tahoma" panose="020B0604030504040204" pitchFamily="34" charset="0"/>
                <a:cs typeface="Tahoma" panose="020B0604030504040204" pitchFamily="34" charset="0"/>
              </a:defRPr>
            </a:lvl1pPr>
          </a:lstStyle>
          <a:p>
            <a:pPr lvl="0"/>
            <a:r>
              <a:rPr lang="en-GB" dirty="0"/>
              <a:t>Subtitle </a:t>
            </a:r>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70800" y="6176963"/>
            <a:ext cx="1196620" cy="360000"/>
          </a:xfrm>
          <a:prstGeom prst="rect">
            <a:avLst/>
          </a:prstGeom>
        </p:spPr>
      </p:pic>
    </p:spTree>
    <p:extLst>
      <p:ext uri="{BB962C8B-B14F-4D97-AF65-F5344CB8AC3E}">
        <p14:creationId xmlns:p14="http://schemas.microsoft.com/office/powerpoint/2010/main" val="286974873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1_Blank">
    <p:bg>
      <p:bgPr>
        <a:solidFill>
          <a:srgbClr val="0D5257"/>
        </a:solidFill>
        <a:effectLst/>
      </p:bgPr>
    </p:bg>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437703" y="12700"/>
            <a:ext cx="7943127" cy="6858000"/>
          </a:xfrm>
          <a:prstGeom prst="rect">
            <a:avLst/>
          </a:prstGeom>
        </p:spPr>
      </p:pic>
      <p:sp>
        <p:nvSpPr>
          <p:cNvPr id="3" name="Text Placeholder 2"/>
          <p:cNvSpPr>
            <a:spLocks noGrp="1"/>
          </p:cNvSpPr>
          <p:nvPr>
            <p:ph type="body" sz="quarter" idx="10"/>
          </p:nvPr>
        </p:nvSpPr>
        <p:spPr>
          <a:xfrm>
            <a:off x="177272" y="1108604"/>
            <a:ext cx="5046662" cy="1092729"/>
          </a:xfrm>
        </p:spPr>
        <p:txBody>
          <a:bodyPr/>
          <a:lstStyle>
            <a:lvl1pPr marL="0" indent="0">
              <a:buNone/>
              <a:defRPr sz="2800"/>
            </a:lvl1pPr>
            <a:lvl2pPr marL="457200" indent="0">
              <a:buNone/>
              <a:defRPr/>
            </a:lvl2pPr>
          </a:lstStyle>
          <a:p>
            <a:pPr lvl="0"/>
            <a:r>
              <a:rPr lang="en-US" dirty="0"/>
              <a:t>Click to edit Master </a:t>
            </a:r>
          </a:p>
          <a:p>
            <a:pPr lvl="0"/>
            <a:r>
              <a:rPr lang="en-US" dirty="0"/>
              <a:t>text styles</a:t>
            </a:r>
          </a:p>
          <a:p>
            <a:pPr lvl="1"/>
            <a:endParaRPr lang="en-US" dirty="0"/>
          </a:p>
        </p:txBody>
      </p:sp>
      <p:sp>
        <p:nvSpPr>
          <p:cNvPr id="7" name="Text Placeholder 6"/>
          <p:cNvSpPr>
            <a:spLocks noGrp="1"/>
          </p:cNvSpPr>
          <p:nvPr>
            <p:ph type="body" sz="quarter" idx="11"/>
          </p:nvPr>
        </p:nvSpPr>
        <p:spPr>
          <a:xfrm>
            <a:off x="177272" y="2425700"/>
            <a:ext cx="4310062" cy="685800"/>
          </a:xfrm>
        </p:spPr>
        <p:txBody>
          <a:bodyPr>
            <a:normAutofit/>
          </a:bodyPr>
          <a:lstStyle>
            <a:lvl1pPr marL="0" indent="0">
              <a:buNone/>
              <a:defRPr sz="2000"/>
            </a:lvl1pPr>
          </a:lstStyle>
          <a:p>
            <a:pPr lvl="0"/>
            <a:r>
              <a:rPr lang="en-US" dirty="0"/>
              <a:t>Click to edit Master text styles</a:t>
            </a:r>
          </a:p>
        </p:txBody>
      </p:sp>
    </p:spTree>
    <p:extLst>
      <p:ext uri="{BB962C8B-B14F-4D97-AF65-F5344CB8AC3E}">
        <p14:creationId xmlns:p14="http://schemas.microsoft.com/office/powerpoint/2010/main" val="2669275012"/>
      </p:ext>
    </p:extLst>
  </p:cSld>
  <p:clrMapOvr>
    <a:overrideClrMapping bg1="dk1" tx1="lt1" bg2="dk2" tx2="lt2" accent1="accent1" accent2="accent2" accent3="accent3" accent4="accent4" accent5="accent5" accent6="accent6" hlink="hlink" folHlink="folHlink"/>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hr-H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hr-HR"/>
          </a:p>
        </p:txBody>
      </p:sp>
      <p:sp>
        <p:nvSpPr>
          <p:cNvPr id="4" name="Date Placeholder 3"/>
          <p:cNvSpPr>
            <a:spLocks noGrp="1"/>
          </p:cNvSpPr>
          <p:nvPr>
            <p:ph type="dt" sz="half" idx="10"/>
          </p:nvPr>
        </p:nvSpPr>
        <p:spPr/>
        <p:txBody>
          <a:bodyPr/>
          <a:lstStyle/>
          <a:p>
            <a:fld id="{D7286F0C-7C05-45FC-8420-7579483CE369}" type="datetimeFigureOut">
              <a:rPr lang="hr-HR" smtClean="0">
                <a:solidFill>
                  <a:prstClr val="black">
                    <a:tint val="75000"/>
                  </a:prstClr>
                </a:solidFill>
              </a:rPr>
              <a:pPr/>
              <a:t>18.01.2017.</a:t>
            </a:fld>
            <a:endParaRPr lang="hr-HR">
              <a:solidFill>
                <a:prstClr val="black">
                  <a:tint val="75000"/>
                </a:prstClr>
              </a:solidFill>
            </a:endParaRPr>
          </a:p>
        </p:txBody>
      </p:sp>
      <p:sp>
        <p:nvSpPr>
          <p:cNvPr id="5" name="Footer Placeholder 4"/>
          <p:cNvSpPr>
            <a:spLocks noGrp="1"/>
          </p:cNvSpPr>
          <p:nvPr>
            <p:ph type="ftr" sz="quarter" idx="11"/>
          </p:nvPr>
        </p:nvSpPr>
        <p:spPr/>
        <p:txBody>
          <a:bodyPr/>
          <a:lstStyle/>
          <a:p>
            <a:endParaRPr lang="hr-HR">
              <a:solidFill>
                <a:prstClr val="black">
                  <a:tint val="75000"/>
                </a:prstClr>
              </a:solidFill>
            </a:endParaRPr>
          </a:p>
        </p:txBody>
      </p:sp>
      <p:sp>
        <p:nvSpPr>
          <p:cNvPr id="6" name="Slide Number Placeholder 5"/>
          <p:cNvSpPr>
            <a:spLocks noGrp="1"/>
          </p:cNvSpPr>
          <p:nvPr>
            <p:ph type="sldNum" sz="quarter" idx="12"/>
          </p:nvPr>
        </p:nvSpPr>
        <p:spPr/>
        <p:txBody>
          <a:bodyPr/>
          <a:lstStyle/>
          <a:p>
            <a:fld id="{FB2EB856-5E4F-469C-B98F-37CC50658AC3}" type="slidenum">
              <a:rPr lang="hr-HR" smtClean="0">
                <a:solidFill>
                  <a:prstClr val="black">
                    <a:tint val="75000"/>
                  </a:prstClr>
                </a:solidFill>
              </a:rPr>
              <a:pPr/>
              <a:t>‹#›</a:t>
            </a:fld>
            <a:endParaRPr lang="hr-HR">
              <a:solidFill>
                <a:prstClr val="black">
                  <a:tint val="75000"/>
                </a:prstClr>
              </a:solidFill>
            </a:endParaRPr>
          </a:p>
        </p:txBody>
      </p:sp>
    </p:spTree>
    <p:extLst>
      <p:ext uri="{BB962C8B-B14F-4D97-AF65-F5344CB8AC3E}">
        <p14:creationId xmlns:p14="http://schemas.microsoft.com/office/powerpoint/2010/main" val="366003427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hr-H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r-HR"/>
          </a:p>
        </p:txBody>
      </p:sp>
      <p:sp>
        <p:nvSpPr>
          <p:cNvPr id="4" name="Date Placeholder 3"/>
          <p:cNvSpPr>
            <a:spLocks noGrp="1"/>
          </p:cNvSpPr>
          <p:nvPr>
            <p:ph type="dt" sz="half" idx="10"/>
          </p:nvPr>
        </p:nvSpPr>
        <p:spPr/>
        <p:txBody>
          <a:bodyPr/>
          <a:lstStyle/>
          <a:p>
            <a:fld id="{D7286F0C-7C05-45FC-8420-7579483CE369}" type="datetimeFigureOut">
              <a:rPr lang="hr-HR" smtClean="0">
                <a:solidFill>
                  <a:prstClr val="black">
                    <a:tint val="75000"/>
                  </a:prstClr>
                </a:solidFill>
              </a:rPr>
              <a:pPr/>
              <a:t>18.01.2017.</a:t>
            </a:fld>
            <a:endParaRPr lang="hr-HR">
              <a:solidFill>
                <a:prstClr val="black">
                  <a:tint val="75000"/>
                </a:prstClr>
              </a:solidFill>
            </a:endParaRPr>
          </a:p>
        </p:txBody>
      </p:sp>
      <p:sp>
        <p:nvSpPr>
          <p:cNvPr id="5" name="Footer Placeholder 4"/>
          <p:cNvSpPr>
            <a:spLocks noGrp="1"/>
          </p:cNvSpPr>
          <p:nvPr>
            <p:ph type="ftr" sz="quarter" idx="11"/>
          </p:nvPr>
        </p:nvSpPr>
        <p:spPr/>
        <p:txBody>
          <a:bodyPr/>
          <a:lstStyle/>
          <a:p>
            <a:endParaRPr lang="hr-HR">
              <a:solidFill>
                <a:prstClr val="black">
                  <a:tint val="75000"/>
                </a:prstClr>
              </a:solidFill>
            </a:endParaRPr>
          </a:p>
        </p:txBody>
      </p:sp>
      <p:sp>
        <p:nvSpPr>
          <p:cNvPr id="6" name="Slide Number Placeholder 5"/>
          <p:cNvSpPr>
            <a:spLocks noGrp="1"/>
          </p:cNvSpPr>
          <p:nvPr>
            <p:ph type="sldNum" sz="quarter" idx="12"/>
          </p:nvPr>
        </p:nvSpPr>
        <p:spPr/>
        <p:txBody>
          <a:bodyPr/>
          <a:lstStyle/>
          <a:p>
            <a:fld id="{FB2EB856-5E4F-469C-B98F-37CC50658AC3}" type="slidenum">
              <a:rPr lang="hr-HR" smtClean="0">
                <a:solidFill>
                  <a:prstClr val="black">
                    <a:tint val="75000"/>
                  </a:prstClr>
                </a:solidFill>
              </a:rPr>
              <a:pPr/>
              <a:t>‹#›</a:t>
            </a:fld>
            <a:endParaRPr lang="hr-HR">
              <a:solidFill>
                <a:prstClr val="black">
                  <a:tint val="75000"/>
                </a:prstClr>
              </a:solidFill>
            </a:endParaRPr>
          </a:p>
        </p:txBody>
      </p:sp>
    </p:spTree>
    <p:extLst>
      <p:ext uri="{BB962C8B-B14F-4D97-AF65-F5344CB8AC3E}">
        <p14:creationId xmlns:p14="http://schemas.microsoft.com/office/powerpoint/2010/main" val="178206584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hr-H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7286F0C-7C05-45FC-8420-7579483CE369}" type="datetimeFigureOut">
              <a:rPr lang="hr-HR" smtClean="0">
                <a:solidFill>
                  <a:prstClr val="black">
                    <a:tint val="75000"/>
                  </a:prstClr>
                </a:solidFill>
              </a:rPr>
              <a:pPr/>
              <a:t>18.01.2017.</a:t>
            </a:fld>
            <a:endParaRPr lang="hr-HR">
              <a:solidFill>
                <a:prstClr val="black">
                  <a:tint val="75000"/>
                </a:prstClr>
              </a:solidFill>
            </a:endParaRPr>
          </a:p>
        </p:txBody>
      </p:sp>
      <p:sp>
        <p:nvSpPr>
          <p:cNvPr id="5" name="Footer Placeholder 4"/>
          <p:cNvSpPr>
            <a:spLocks noGrp="1"/>
          </p:cNvSpPr>
          <p:nvPr>
            <p:ph type="ftr" sz="quarter" idx="11"/>
          </p:nvPr>
        </p:nvSpPr>
        <p:spPr/>
        <p:txBody>
          <a:bodyPr/>
          <a:lstStyle/>
          <a:p>
            <a:endParaRPr lang="hr-HR">
              <a:solidFill>
                <a:prstClr val="black">
                  <a:tint val="75000"/>
                </a:prstClr>
              </a:solidFill>
            </a:endParaRPr>
          </a:p>
        </p:txBody>
      </p:sp>
      <p:sp>
        <p:nvSpPr>
          <p:cNvPr id="6" name="Slide Number Placeholder 5"/>
          <p:cNvSpPr>
            <a:spLocks noGrp="1"/>
          </p:cNvSpPr>
          <p:nvPr>
            <p:ph type="sldNum" sz="quarter" idx="12"/>
          </p:nvPr>
        </p:nvSpPr>
        <p:spPr/>
        <p:txBody>
          <a:bodyPr/>
          <a:lstStyle/>
          <a:p>
            <a:fld id="{FB2EB856-5E4F-469C-B98F-37CC50658AC3}" type="slidenum">
              <a:rPr lang="hr-HR" smtClean="0">
                <a:solidFill>
                  <a:prstClr val="black">
                    <a:tint val="75000"/>
                  </a:prstClr>
                </a:solidFill>
              </a:rPr>
              <a:pPr/>
              <a:t>‹#›</a:t>
            </a:fld>
            <a:endParaRPr lang="hr-HR">
              <a:solidFill>
                <a:prstClr val="black">
                  <a:tint val="75000"/>
                </a:prstClr>
              </a:solidFill>
            </a:endParaRPr>
          </a:p>
        </p:txBody>
      </p:sp>
    </p:spTree>
    <p:extLst>
      <p:ext uri="{BB962C8B-B14F-4D97-AF65-F5344CB8AC3E}">
        <p14:creationId xmlns:p14="http://schemas.microsoft.com/office/powerpoint/2010/main" val="40929668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hr-H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7286F0C-7C05-45FC-8420-7579483CE369}" type="datetimeFigureOut">
              <a:rPr lang="hr-HR" smtClean="0"/>
              <a:t>18.01.2017.</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FB2EB856-5E4F-469C-B98F-37CC50658AC3}" type="slidenum">
              <a:rPr lang="hr-HR" smtClean="0"/>
              <a:t>‹#›</a:t>
            </a:fld>
            <a:endParaRPr lang="hr-HR"/>
          </a:p>
        </p:txBody>
      </p:sp>
    </p:spTree>
    <p:extLst>
      <p:ext uri="{BB962C8B-B14F-4D97-AF65-F5344CB8AC3E}">
        <p14:creationId xmlns:p14="http://schemas.microsoft.com/office/powerpoint/2010/main" val="312901960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hr-H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r-H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r-HR"/>
          </a:p>
        </p:txBody>
      </p:sp>
      <p:sp>
        <p:nvSpPr>
          <p:cNvPr id="5" name="Date Placeholder 4"/>
          <p:cNvSpPr>
            <a:spLocks noGrp="1"/>
          </p:cNvSpPr>
          <p:nvPr>
            <p:ph type="dt" sz="half" idx="10"/>
          </p:nvPr>
        </p:nvSpPr>
        <p:spPr/>
        <p:txBody>
          <a:bodyPr/>
          <a:lstStyle/>
          <a:p>
            <a:fld id="{D7286F0C-7C05-45FC-8420-7579483CE369}" type="datetimeFigureOut">
              <a:rPr lang="hr-HR" smtClean="0">
                <a:solidFill>
                  <a:prstClr val="black">
                    <a:tint val="75000"/>
                  </a:prstClr>
                </a:solidFill>
              </a:rPr>
              <a:pPr/>
              <a:t>18.01.2017.</a:t>
            </a:fld>
            <a:endParaRPr lang="hr-HR">
              <a:solidFill>
                <a:prstClr val="black">
                  <a:tint val="75000"/>
                </a:prstClr>
              </a:solidFill>
            </a:endParaRPr>
          </a:p>
        </p:txBody>
      </p:sp>
      <p:sp>
        <p:nvSpPr>
          <p:cNvPr id="6" name="Footer Placeholder 5"/>
          <p:cNvSpPr>
            <a:spLocks noGrp="1"/>
          </p:cNvSpPr>
          <p:nvPr>
            <p:ph type="ftr" sz="quarter" idx="11"/>
          </p:nvPr>
        </p:nvSpPr>
        <p:spPr/>
        <p:txBody>
          <a:bodyPr/>
          <a:lstStyle/>
          <a:p>
            <a:endParaRPr lang="hr-HR">
              <a:solidFill>
                <a:prstClr val="black">
                  <a:tint val="75000"/>
                </a:prstClr>
              </a:solidFill>
            </a:endParaRPr>
          </a:p>
        </p:txBody>
      </p:sp>
      <p:sp>
        <p:nvSpPr>
          <p:cNvPr id="7" name="Slide Number Placeholder 6"/>
          <p:cNvSpPr>
            <a:spLocks noGrp="1"/>
          </p:cNvSpPr>
          <p:nvPr>
            <p:ph type="sldNum" sz="quarter" idx="12"/>
          </p:nvPr>
        </p:nvSpPr>
        <p:spPr/>
        <p:txBody>
          <a:bodyPr/>
          <a:lstStyle/>
          <a:p>
            <a:fld id="{FB2EB856-5E4F-469C-B98F-37CC50658AC3}" type="slidenum">
              <a:rPr lang="hr-HR" smtClean="0">
                <a:solidFill>
                  <a:prstClr val="black">
                    <a:tint val="75000"/>
                  </a:prstClr>
                </a:solidFill>
              </a:rPr>
              <a:pPr/>
              <a:t>‹#›</a:t>
            </a:fld>
            <a:endParaRPr lang="hr-HR">
              <a:solidFill>
                <a:prstClr val="black">
                  <a:tint val="75000"/>
                </a:prstClr>
              </a:solidFill>
            </a:endParaRPr>
          </a:p>
        </p:txBody>
      </p:sp>
    </p:spTree>
    <p:extLst>
      <p:ext uri="{BB962C8B-B14F-4D97-AF65-F5344CB8AC3E}">
        <p14:creationId xmlns:p14="http://schemas.microsoft.com/office/powerpoint/2010/main" val="169157536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hr-H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r-H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r-HR"/>
          </a:p>
        </p:txBody>
      </p:sp>
      <p:sp>
        <p:nvSpPr>
          <p:cNvPr id="7" name="Date Placeholder 6"/>
          <p:cNvSpPr>
            <a:spLocks noGrp="1"/>
          </p:cNvSpPr>
          <p:nvPr>
            <p:ph type="dt" sz="half" idx="10"/>
          </p:nvPr>
        </p:nvSpPr>
        <p:spPr/>
        <p:txBody>
          <a:bodyPr/>
          <a:lstStyle/>
          <a:p>
            <a:fld id="{D7286F0C-7C05-45FC-8420-7579483CE369}" type="datetimeFigureOut">
              <a:rPr lang="hr-HR" smtClean="0">
                <a:solidFill>
                  <a:prstClr val="black">
                    <a:tint val="75000"/>
                  </a:prstClr>
                </a:solidFill>
              </a:rPr>
              <a:pPr/>
              <a:t>18.01.2017.</a:t>
            </a:fld>
            <a:endParaRPr lang="hr-HR">
              <a:solidFill>
                <a:prstClr val="black">
                  <a:tint val="75000"/>
                </a:prstClr>
              </a:solidFill>
            </a:endParaRPr>
          </a:p>
        </p:txBody>
      </p:sp>
      <p:sp>
        <p:nvSpPr>
          <p:cNvPr id="8" name="Footer Placeholder 7"/>
          <p:cNvSpPr>
            <a:spLocks noGrp="1"/>
          </p:cNvSpPr>
          <p:nvPr>
            <p:ph type="ftr" sz="quarter" idx="11"/>
          </p:nvPr>
        </p:nvSpPr>
        <p:spPr/>
        <p:txBody>
          <a:bodyPr/>
          <a:lstStyle/>
          <a:p>
            <a:endParaRPr lang="hr-HR">
              <a:solidFill>
                <a:prstClr val="black">
                  <a:tint val="75000"/>
                </a:prstClr>
              </a:solidFill>
            </a:endParaRPr>
          </a:p>
        </p:txBody>
      </p:sp>
      <p:sp>
        <p:nvSpPr>
          <p:cNvPr id="9" name="Slide Number Placeholder 8"/>
          <p:cNvSpPr>
            <a:spLocks noGrp="1"/>
          </p:cNvSpPr>
          <p:nvPr>
            <p:ph type="sldNum" sz="quarter" idx="12"/>
          </p:nvPr>
        </p:nvSpPr>
        <p:spPr/>
        <p:txBody>
          <a:bodyPr/>
          <a:lstStyle/>
          <a:p>
            <a:fld id="{FB2EB856-5E4F-469C-B98F-37CC50658AC3}" type="slidenum">
              <a:rPr lang="hr-HR" smtClean="0">
                <a:solidFill>
                  <a:prstClr val="black">
                    <a:tint val="75000"/>
                  </a:prstClr>
                </a:solidFill>
              </a:rPr>
              <a:pPr/>
              <a:t>‹#›</a:t>
            </a:fld>
            <a:endParaRPr lang="hr-HR">
              <a:solidFill>
                <a:prstClr val="black">
                  <a:tint val="75000"/>
                </a:prstClr>
              </a:solidFill>
            </a:endParaRPr>
          </a:p>
        </p:txBody>
      </p:sp>
    </p:spTree>
    <p:extLst>
      <p:ext uri="{BB962C8B-B14F-4D97-AF65-F5344CB8AC3E}">
        <p14:creationId xmlns:p14="http://schemas.microsoft.com/office/powerpoint/2010/main" val="43384993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hr-HR"/>
          </a:p>
        </p:txBody>
      </p:sp>
      <p:sp>
        <p:nvSpPr>
          <p:cNvPr id="3" name="Date Placeholder 2"/>
          <p:cNvSpPr>
            <a:spLocks noGrp="1"/>
          </p:cNvSpPr>
          <p:nvPr>
            <p:ph type="dt" sz="half" idx="10"/>
          </p:nvPr>
        </p:nvSpPr>
        <p:spPr/>
        <p:txBody>
          <a:bodyPr/>
          <a:lstStyle/>
          <a:p>
            <a:fld id="{D7286F0C-7C05-45FC-8420-7579483CE369}" type="datetimeFigureOut">
              <a:rPr lang="hr-HR" smtClean="0">
                <a:solidFill>
                  <a:prstClr val="black">
                    <a:tint val="75000"/>
                  </a:prstClr>
                </a:solidFill>
              </a:rPr>
              <a:pPr/>
              <a:t>18.01.2017.</a:t>
            </a:fld>
            <a:endParaRPr lang="hr-HR">
              <a:solidFill>
                <a:prstClr val="black">
                  <a:tint val="75000"/>
                </a:prstClr>
              </a:solidFill>
            </a:endParaRPr>
          </a:p>
        </p:txBody>
      </p:sp>
      <p:sp>
        <p:nvSpPr>
          <p:cNvPr id="4" name="Footer Placeholder 3"/>
          <p:cNvSpPr>
            <a:spLocks noGrp="1"/>
          </p:cNvSpPr>
          <p:nvPr>
            <p:ph type="ftr" sz="quarter" idx="11"/>
          </p:nvPr>
        </p:nvSpPr>
        <p:spPr/>
        <p:txBody>
          <a:bodyPr/>
          <a:lstStyle/>
          <a:p>
            <a:endParaRPr lang="hr-HR">
              <a:solidFill>
                <a:prstClr val="black">
                  <a:tint val="75000"/>
                </a:prstClr>
              </a:solidFill>
            </a:endParaRPr>
          </a:p>
        </p:txBody>
      </p:sp>
      <p:sp>
        <p:nvSpPr>
          <p:cNvPr id="5" name="Slide Number Placeholder 4"/>
          <p:cNvSpPr>
            <a:spLocks noGrp="1"/>
          </p:cNvSpPr>
          <p:nvPr>
            <p:ph type="sldNum" sz="quarter" idx="12"/>
          </p:nvPr>
        </p:nvSpPr>
        <p:spPr/>
        <p:txBody>
          <a:bodyPr/>
          <a:lstStyle/>
          <a:p>
            <a:fld id="{FB2EB856-5E4F-469C-B98F-37CC50658AC3}" type="slidenum">
              <a:rPr lang="hr-HR" smtClean="0">
                <a:solidFill>
                  <a:prstClr val="black">
                    <a:tint val="75000"/>
                  </a:prstClr>
                </a:solidFill>
              </a:rPr>
              <a:pPr/>
              <a:t>‹#›</a:t>
            </a:fld>
            <a:endParaRPr lang="hr-HR">
              <a:solidFill>
                <a:prstClr val="black">
                  <a:tint val="75000"/>
                </a:prstClr>
              </a:solidFill>
            </a:endParaRPr>
          </a:p>
        </p:txBody>
      </p:sp>
    </p:spTree>
    <p:extLst>
      <p:ext uri="{BB962C8B-B14F-4D97-AF65-F5344CB8AC3E}">
        <p14:creationId xmlns:p14="http://schemas.microsoft.com/office/powerpoint/2010/main" val="339160217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286F0C-7C05-45FC-8420-7579483CE369}" type="datetimeFigureOut">
              <a:rPr lang="hr-HR" smtClean="0">
                <a:solidFill>
                  <a:prstClr val="black">
                    <a:tint val="75000"/>
                  </a:prstClr>
                </a:solidFill>
              </a:rPr>
              <a:pPr/>
              <a:t>18.01.2017.</a:t>
            </a:fld>
            <a:endParaRPr lang="hr-HR">
              <a:solidFill>
                <a:prstClr val="black">
                  <a:tint val="75000"/>
                </a:prstClr>
              </a:solidFill>
            </a:endParaRPr>
          </a:p>
        </p:txBody>
      </p:sp>
      <p:sp>
        <p:nvSpPr>
          <p:cNvPr id="3" name="Footer Placeholder 2"/>
          <p:cNvSpPr>
            <a:spLocks noGrp="1"/>
          </p:cNvSpPr>
          <p:nvPr>
            <p:ph type="ftr" sz="quarter" idx="11"/>
          </p:nvPr>
        </p:nvSpPr>
        <p:spPr/>
        <p:txBody>
          <a:bodyPr/>
          <a:lstStyle/>
          <a:p>
            <a:endParaRPr lang="hr-HR">
              <a:solidFill>
                <a:prstClr val="black">
                  <a:tint val="75000"/>
                </a:prstClr>
              </a:solidFill>
            </a:endParaRPr>
          </a:p>
        </p:txBody>
      </p:sp>
      <p:sp>
        <p:nvSpPr>
          <p:cNvPr id="4" name="Slide Number Placeholder 3"/>
          <p:cNvSpPr>
            <a:spLocks noGrp="1"/>
          </p:cNvSpPr>
          <p:nvPr>
            <p:ph type="sldNum" sz="quarter" idx="12"/>
          </p:nvPr>
        </p:nvSpPr>
        <p:spPr/>
        <p:txBody>
          <a:bodyPr/>
          <a:lstStyle/>
          <a:p>
            <a:fld id="{FB2EB856-5E4F-469C-B98F-37CC50658AC3}" type="slidenum">
              <a:rPr lang="hr-HR" smtClean="0">
                <a:solidFill>
                  <a:prstClr val="black">
                    <a:tint val="75000"/>
                  </a:prstClr>
                </a:solidFill>
              </a:rPr>
              <a:pPr/>
              <a:t>‹#›</a:t>
            </a:fld>
            <a:endParaRPr lang="hr-HR">
              <a:solidFill>
                <a:prstClr val="black">
                  <a:tint val="75000"/>
                </a:prstClr>
              </a:solidFill>
            </a:endParaRPr>
          </a:p>
        </p:txBody>
      </p:sp>
    </p:spTree>
    <p:extLst>
      <p:ext uri="{BB962C8B-B14F-4D97-AF65-F5344CB8AC3E}">
        <p14:creationId xmlns:p14="http://schemas.microsoft.com/office/powerpoint/2010/main" val="260051209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hr-H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r-H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7286F0C-7C05-45FC-8420-7579483CE369}" type="datetimeFigureOut">
              <a:rPr lang="hr-HR" smtClean="0">
                <a:solidFill>
                  <a:prstClr val="black">
                    <a:tint val="75000"/>
                  </a:prstClr>
                </a:solidFill>
              </a:rPr>
              <a:pPr/>
              <a:t>18.01.2017.</a:t>
            </a:fld>
            <a:endParaRPr lang="hr-HR">
              <a:solidFill>
                <a:prstClr val="black">
                  <a:tint val="75000"/>
                </a:prstClr>
              </a:solidFill>
            </a:endParaRPr>
          </a:p>
        </p:txBody>
      </p:sp>
      <p:sp>
        <p:nvSpPr>
          <p:cNvPr id="6" name="Footer Placeholder 5"/>
          <p:cNvSpPr>
            <a:spLocks noGrp="1"/>
          </p:cNvSpPr>
          <p:nvPr>
            <p:ph type="ftr" sz="quarter" idx="11"/>
          </p:nvPr>
        </p:nvSpPr>
        <p:spPr/>
        <p:txBody>
          <a:bodyPr/>
          <a:lstStyle/>
          <a:p>
            <a:endParaRPr lang="hr-HR">
              <a:solidFill>
                <a:prstClr val="black">
                  <a:tint val="75000"/>
                </a:prstClr>
              </a:solidFill>
            </a:endParaRPr>
          </a:p>
        </p:txBody>
      </p:sp>
      <p:sp>
        <p:nvSpPr>
          <p:cNvPr id="7" name="Slide Number Placeholder 6"/>
          <p:cNvSpPr>
            <a:spLocks noGrp="1"/>
          </p:cNvSpPr>
          <p:nvPr>
            <p:ph type="sldNum" sz="quarter" idx="12"/>
          </p:nvPr>
        </p:nvSpPr>
        <p:spPr/>
        <p:txBody>
          <a:bodyPr/>
          <a:lstStyle/>
          <a:p>
            <a:fld id="{FB2EB856-5E4F-469C-B98F-37CC50658AC3}" type="slidenum">
              <a:rPr lang="hr-HR" smtClean="0">
                <a:solidFill>
                  <a:prstClr val="black">
                    <a:tint val="75000"/>
                  </a:prstClr>
                </a:solidFill>
              </a:rPr>
              <a:pPr/>
              <a:t>‹#›</a:t>
            </a:fld>
            <a:endParaRPr lang="hr-HR">
              <a:solidFill>
                <a:prstClr val="black">
                  <a:tint val="75000"/>
                </a:prstClr>
              </a:solidFill>
            </a:endParaRPr>
          </a:p>
        </p:txBody>
      </p:sp>
    </p:spTree>
    <p:extLst>
      <p:ext uri="{BB962C8B-B14F-4D97-AF65-F5344CB8AC3E}">
        <p14:creationId xmlns:p14="http://schemas.microsoft.com/office/powerpoint/2010/main" val="401319754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hr-H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r-H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7286F0C-7C05-45FC-8420-7579483CE369}" type="datetimeFigureOut">
              <a:rPr lang="hr-HR" smtClean="0">
                <a:solidFill>
                  <a:prstClr val="black">
                    <a:tint val="75000"/>
                  </a:prstClr>
                </a:solidFill>
              </a:rPr>
              <a:pPr/>
              <a:t>18.01.2017.</a:t>
            </a:fld>
            <a:endParaRPr lang="hr-HR">
              <a:solidFill>
                <a:prstClr val="black">
                  <a:tint val="75000"/>
                </a:prstClr>
              </a:solidFill>
            </a:endParaRPr>
          </a:p>
        </p:txBody>
      </p:sp>
      <p:sp>
        <p:nvSpPr>
          <p:cNvPr id="6" name="Footer Placeholder 5"/>
          <p:cNvSpPr>
            <a:spLocks noGrp="1"/>
          </p:cNvSpPr>
          <p:nvPr>
            <p:ph type="ftr" sz="quarter" idx="11"/>
          </p:nvPr>
        </p:nvSpPr>
        <p:spPr/>
        <p:txBody>
          <a:bodyPr/>
          <a:lstStyle/>
          <a:p>
            <a:endParaRPr lang="hr-HR">
              <a:solidFill>
                <a:prstClr val="black">
                  <a:tint val="75000"/>
                </a:prstClr>
              </a:solidFill>
            </a:endParaRPr>
          </a:p>
        </p:txBody>
      </p:sp>
      <p:sp>
        <p:nvSpPr>
          <p:cNvPr id="7" name="Slide Number Placeholder 6"/>
          <p:cNvSpPr>
            <a:spLocks noGrp="1"/>
          </p:cNvSpPr>
          <p:nvPr>
            <p:ph type="sldNum" sz="quarter" idx="12"/>
          </p:nvPr>
        </p:nvSpPr>
        <p:spPr/>
        <p:txBody>
          <a:bodyPr/>
          <a:lstStyle/>
          <a:p>
            <a:fld id="{FB2EB856-5E4F-469C-B98F-37CC50658AC3}" type="slidenum">
              <a:rPr lang="hr-HR" smtClean="0">
                <a:solidFill>
                  <a:prstClr val="black">
                    <a:tint val="75000"/>
                  </a:prstClr>
                </a:solidFill>
              </a:rPr>
              <a:pPr/>
              <a:t>‹#›</a:t>
            </a:fld>
            <a:endParaRPr lang="hr-HR">
              <a:solidFill>
                <a:prstClr val="black">
                  <a:tint val="75000"/>
                </a:prstClr>
              </a:solidFill>
            </a:endParaRPr>
          </a:p>
        </p:txBody>
      </p:sp>
    </p:spTree>
    <p:extLst>
      <p:ext uri="{BB962C8B-B14F-4D97-AF65-F5344CB8AC3E}">
        <p14:creationId xmlns:p14="http://schemas.microsoft.com/office/powerpoint/2010/main" val="345368251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hr-H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r-HR"/>
          </a:p>
        </p:txBody>
      </p:sp>
      <p:sp>
        <p:nvSpPr>
          <p:cNvPr id="4" name="Date Placeholder 3"/>
          <p:cNvSpPr>
            <a:spLocks noGrp="1"/>
          </p:cNvSpPr>
          <p:nvPr>
            <p:ph type="dt" sz="half" idx="10"/>
          </p:nvPr>
        </p:nvSpPr>
        <p:spPr/>
        <p:txBody>
          <a:bodyPr/>
          <a:lstStyle/>
          <a:p>
            <a:fld id="{D7286F0C-7C05-45FC-8420-7579483CE369}" type="datetimeFigureOut">
              <a:rPr lang="hr-HR" smtClean="0">
                <a:solidFill>
                  <a:prstClr val="black">
                    <a:tint val="75000"/>
                  </a:prstClr>
                </a:solidFill>
              </a:rPr>
              <a:pPr/>
              <a:t>18.01.2017.</a:t>
            </a:fld>
            <a:endParaRPr lang="hr-HR">
              <a:solidFill>
                <a:prstClr val="black">
                  <a:tint val="75000"/>
                </a:prstClr>
              </a:solidFill>
            </a:endParaRPr>
          </a:p>
        </p:txBody>
      </p:sp>
      <p:sp>
        <p:nvSpPr>
          <p:cNvPr id="5" name="Footer Placeholder 4"/>
          <p:cNvSpPr>
            <a:spLocks noGrp="1"/>
          </p:cNvSpPr>
          <p:nvPr>
            <p:ph type="ftr" sz="quarter" idx="11"/>
          </p:nvPr>
        </p:nvSpPr>
        <p:spPr/>
        <p:txBody>
          <a:bodyPr/>
          <a:lstStyle/>
          <a:p>
            <a:endParaRPr lang="hr-HR">
              <a:solidFill>
                <a:prstClr val="black">
                  <a:tint val="75000"/>
                </a:prstClr>
              </a:solidFill>
            </a:endParaRPr>
          </a:p>
        </p:txBody>
      </p:sp>
      <p:sp>
        <p:nvSpPr>
          <p:cNvPr id="6" name="Slide Number Placeholder 5"/>
          <p:cNvSpPr>
            <a:spLocks noGrp="1"/>
          </p:cNvSpPr>
          <p:nvPr>
            <p:ph type="sldNum" sz="quarter" idx="12"/>
          </p:nvPr>
        </p:nvSpPr>
        <p:spPr/>
        <p:txBody>
          <a:bodyPr/>
          <a:lstStyle/>
          <a:p>
            <a:fld id="{FB2EB856-5E4F-469C-B98F-37CC50658AC3}" type="slidenum">
              <a:rPr lang="hr-HR" smtClean="0">
                <a:solidFill>
                  <a:prstClr val="black">
                    <a:tint val="75000"/>
                  </a:prstClr>
                </a:solidFill>
              </a:rPr>
              <a:pPr/>
              <a:t>‹#›</a:t>
            </a:fld>
            <a:endParaRPr lang="hr-HR">
              <a:solidFill>
                <a:prstClr val="black">
                  <a:tint val="75000"/>
                </a:prstClr>
              </a:solidFill>
            </a:endParaRPr>
          </a:p>
        </p:txBody>
      </p:sp>
    </p:spTree>
    <p:extLst>
      <p:ext uri="{BB962C8B-B14F-4D97-AF65-F5344CB8AC3E}">
        <p14:creationId xmlns:p14="http://schemas.microsoft.com/office/powerpoint/2010/main" val="61514375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hr-H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r-HR"/>
          </a:p>
        </p:txBody>
      </p:sp>
      <p:sp>
        <p:nvSpPr>
          <p:cNvPr id="4" name="Date Placeholder 3"/>
          <p:cNvSpPr>
            <a:spLocks noGrp="1"/>
          </p:cNvSpPr>
          <p:nvPr>
            <p:ph type="dt" sz="half" idx="10"/>
          </p:nvPr>
        </p:nvSpPr>
        <p:spPr/>
        <p:txBody>
          <a:bodyPr/>
          <a:lstStyle/>
          <a:p>
            <a:fld id="{D7286F0C-7C05-45FC-8420-7579483CE369}" type="datetimeFigureOut">
              <a:rPr lang="hr-HR" smtClean="0">
                <a:solidFill>
                  <a:prstClr val="black">
                    <a:tint val="75000"/>
                  </a:prstClr>
                </a:solidFill>
              </a:rPr>
              <a:pPr/>
              <a:t>18.01.2017.</a:t>
            </a:fld>
            <a:endParaRPr lang="hr-HR">
              <a:solidFill>
                <a:prstClr val="black">
                  <a:tint val="75000"/>
                </a:prstClr>
              </a:solidFill>
            </a:endParaRPr>
          </a:p>
        </p:txBody>
      </p:sp>
      <p:sp>
        <p:nvSpPr>
          <p:cNvPr id="5" name="Footer Placeholder 4"/>
          <p:cNvSpPr>
            <a:spLocks noGrp="1"/>
          </p:cNvSpPr>
          <p:nvPr>
            <p:ph type="ftr" sz="quarter" idx="11"/>
          </p:nvPr>
        </p:nvSpPr>
        <p:spPr/>
        <p:txBody>
          <a:bodyPr/>
          <a:lstStyle/>
          <a:p>
            <a:endParaRPr lang="hr-HR">
              <a:solidFill>
                <a:prstClr val="black">
                  <a:tint val="75000"/>
                </a:prstClr>
              </a:solidFill>
            </a:endParaRPr>
          </a:p>
        </p:txBody>
      </p:sp>
      <p:sp>
        <p:nvSpPr>
          <p:cNvPr id="6" name="Slide Number Placeholder 5"/>
          <p:cNvSpPr>
            <a:spLocks noGrp="1"/>
          </p:cNvSpPr>
          <p:nvPr>
            <p:ph type="sldNum" sz="quarter" idx="12"/>
          </p:nvPr>
        </p:nvSpPr>
        <p:spPr/>
        <p:txBody>
          <a:bodyPr/>
          <a:lstStyle/>
          <a:p>
            <a:fld id="{FB2EB856-5E4F-469C-B98F-37CC50658AC3}" type="slidenum">
              <a:rPr lang="hr-HR" smtClean="0">
                <a:solidFill>
                  <a:prstClr val="black">
                    <a:tint val="75000"/>
                  </a:prstClr>
                </a:solidFill>
              </a:rPr>
              <a:pPr/>
              <a:t>‹#›</a:t>
            </a:fld>
            <a:endParaRPr lang="hr-HR">
              <a:solidFill>
                <a:prstClr val="black">
                  <a:tint val="75000"/>
                </a:prstClr>
              </a:solidFill>
            </a:endParaRPr>
          </a:p>
        </p:txBody>
      </p:sp>
    </p:spTree>
    <p:extLst>
      <p:ext uri="{BB962C8B-B14F-4D97-AF65-F5344CB8AC3E}">
        <p14:creationId xmlns:p14="http://schemas.microsoft.com/office/powerpoint/2010/main" val="122166868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64583" y="213257"/>
            <a:ext cx="8602836" cy="514878"/>
          </a:xfrm>
        </p:spPr>
        <p:txBody>
          <a:bodyPr>
            <a:normAutofit/>
          </a:bodyPr>
          <a:lstStyle>
            <a:lvl1pPr>
              <a:defRPr sz="2200">
                <a:solidFill>
                  <a:srgbClr val="00B2A9"/>
                </a:solidFill>
                <a:latin typeface="Tahoma" panose="020B0604030504040204" pitchFamily="34" charset="0"/>
                <a:ea typeface="Tahoma" panose="020B0604030504040204" pitchFamily="34" charset="0"/>
                <a:cs typeface="Tahom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264582" y="1551781"/>
            <a:ext cx="8602837" cy="4351338"/>
          </a:xfrm>
        </p:spPr>
        <p:txBody>
          <a:bodyPr/>
          <a:lstStyle>
            <a:lvl1pPr>
              <a:defRPr sz="2000">
                <a:solidFill>
                  <a:srgbClr val="00B2A9"/>
                </a:solidFill>
                <a:latin typeface="Tahoma" panose="020B0604030504040204" pitchFamily="34" charset="0"/>
                <a:ea typeface="Tahoma" panose="020B0604030504040204" pitchFamily="34" charset="0"/>
                <a:cs typeface="Tahoma" panose="020B0604030504040204" pitchFamily="34" charset="0"/>
              </a:defRPr>
            </a:lvl1pPr>
            <a:lvl2pPr>
              <a:defRPr sz="1800">
                <a:solidFill>
                  <a:srgbClr val="575756"/>
                </a:solidFill>
                <a:latin typeface="Tahoma" panose="020B0604030504040204" pitchFamily="34" charset="0"/>
                <a:ea typeface="Tahoma" panose="020B0604030504040204" pitchFamily="34" charset="0"/>
                <a:cs typeface="Tahoma" panose="020B0604030504040204" pitchFamily="34" charset="0"/>
              </a:defRPr>
            </a:lvl2pPr>
            <a:lvl3pPr>
              <a:defRPr sz="1800">
                <a:solidFill>
                  <a:srgbClr val="575756"/>
                </a:solidFill>
                <a:latin typeface="Tahoma" panose="020B0604030504040204" pitchFamily="34" charset="0"/>
                <a:ea typeface="Tahoma" panose="020B0604030504040204" pitchFamily="34" charset="0"/>
                <a:cs typeface="Tahoma" panose="020B0604030504040204" pitchFamily="34" charset="0"/>
              </a:defRPr>
            </a:lvl3pPr>
            <a:lvl4pPr>
              <a:defRPr sz="1800">
                <a:solidFill>
                  <a:srgbClr val="575756"/>
                </a:solidFill>
                <a:latin typeface="Tahoma" panose="020B0604030504040204" pitchFamily="34" charset="0"/>
                <a:ea typeface="Tahoma" panose="020B0604030504040204" pitchFamily="34" charset="0"/>
                <a:cs typeface="Tahoma" panose="020B0604030504040204" pitchFamily="34" charset="0"/>
              </a:defRPr>
            </a:lvl4pPr>
          </a:lstStyle>
          <a:p>
            <a:pPr lvl="0"/>
            <a:r>
              <a:rPr lang="en-US"/>
              <a:t>Click to edit Master text styles</a:t>
            </a:r>
          </a:p>
          <a:p>
            <a:pPr lvl="1"/>
            <a:r>
              <a:rPr lang="en-US"/>
              <a:t>Second level</a:t>
            </a:r>
          </a:p>
          <a:p>
            <a:pPr lvl="2"/>
            <a:r>
              <a:rPr lang="en-US"/>
              <a:t>Third level</a:t>
            </a:r>
          </a:p>
          <a:p>
            <a:pPr lvl="3"/>
            <a:r>
              <a:rPr lang="en-US"/>
              <a:t>Fourth level</a:t>
            </a:r>
          </a:p>
        </p:txBody>
      </p:sp>
      <p:sp>
        <p:nvSpPr>
          <p:cNvPr id="8" name="Content Placeholder 7"/>
          <p:cNvSpPr>
            <a:spLocks noGrp="1"/>
          </p:cNvSpPr>
          <p:nvPr>
            <p:ph sz="quarter" idx="13" hasCustomPrompt="1"/>
          </p:nvPr>
        </p:nvSpPr>
        <p:spPr>
          <a:xfrm>
            <a:off x="265113" y="795338"/>
            <a:ext cx="8602306" cy="482600"/>
          </a:xfrm>
        </p:spPr>
        <p:txBody>
          <a:bodyPr>
            <a:normAutofit/>
          </a:bodyPr>
          <a:lstStyle>
            <a:lvl1pPr marL="0" indent="0">
              <a:buNone/>
              <a:defRPr sz="2200" b="0">
                <a:solidFill>
                  <a:srgbClr val="0D5257"/>
                </a:solidFill>
                <a:latin typeface="Tahoma" panose="020B0604030504040204" pitchFamily="34" charset="0"/>
                <a:ea typeface="Tahoma" panose="020B0604030504040204" pitchFamily="34" charset="0"/>
                <a:cs typeface="Tahoma" panose="020B0604030504040204" pitchFamily="34" charset="0"/>
              </a:defRPr>
            </a:lvl1pPr>
          </a:lstStyle>
          <a:p>
            <a:pPr lvl="0"/>
            <a:r>
              <a:rPr lang="en-GB" dirty="0"/>
              <a:t>Subtitle </a:t>
            </a:r>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70800" y="6176963"/>
            <a:ext cx="1196620" cy="360000"/>
          </a:xfrm>
          <a:prstGeom prst="rect">
            <a:avLst/>
          </a:prstGeom>
        </p:spPr>
      </p:pic>
    </p:spTree>
    <p:extLst>
      <p:ext uri="{BB962C8B-B14F-4D97-AF65-F5344CB8AC3E}">
        <p14:creationId xmlns:p14="http://schemas.microsoft.com/office/powerpoint/2010/main" val="120016047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userDrawn="1">
  <p:cSld name="1_Blank">
    <p:bg>
      <p:bgPr>
        <a:solidFill>
          <a:srgbClr val="0D5257"/>
        </a:solidFill>
        <a:effectLst/>
      </p:bgPr>
    </p:bg>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437703" y="12700"/>
            <a:ext cx="7943127" cy="6858000"/>
          </a:xfrm>
          <a:prstGeom prst="rect">
            <a:avLst/>
          </a:prstGeom>
        </p:spPr>
      </p:pic>
      <p:sp>
        <p:nvSpPr>
          <p:cNvPr id="3" name="Text Placeholder 2"/>
          <p:cNvSpPr>
            <a:spLocks noGrp="1"/>
          </p:cNvSpPr>
          <p:nvPr>
            <p:ph type="body" sz="quarter" idx="10"/>
          </p:nvPr>
        </p:nvSpPr>
        <p:spPr>
          <a:xfrm>
            <a:off x="177272" y="1108604"/>
            <a:ext cx="5046662" cy="1092729"/>
          </a:xfrm>
        </p:spPr>
        <p:txBody>
          <a:bodyPr/>
          <a:lstStyle>
            <a:lvl1pPr marL="0" indent="0">
              <a:buNone/>
              <a:defRPr sz="2800"/>
            </a:lvl1pPr>
            <a:lvl2pPr marL="457200" indent="0">
              <a:buNone/>
              <a:defRPr/>
            </a:lvl2pPr>
          </a:lstStyle>
          <a:p>
            <a:pPr lvl="0"/>
            <a:r>
              <a:rPr lang="en-US" dirty="0"/>
              <a:t>Click to edit Master </a:t>
            </a:r>
          </a:p>
          <a:p>
            <a:pPr lvl="0"/>
            <a:r>
              <a:rPr lang="en-US" dirty="0"/>
              <a:t>text styles</a:t>
            </a:r>
          </a:p>
          <a:p>
            <a:pPr lvl="1"/>
            <a:endParaRPr lang="en-US" dirty="0"/>
          </a:p>
        </p:txBody>
      </p:sp>
      <p:sp>
        <p:nvSpPr>
          <p:cNvPr id="7" name="Text Placeholder 6"/>
          <p:cNvSpPr>
            <a:spLocks noGrp="1"/>
          </p:cNvSpPr>
          <p:nvPr>
            <p:ph type="body" sz="quarter" idx="11"/>
          </p:nvPr>
        </p:nvSpPr>
        <p:spPr>
          <a:xfrm>
            <a:off x="177272" y="2425700"/>
            <a:ext cx="4310062" cy="685800"/>
          </a:xfrm>
        </p:spPr>
        <p:txBody>
          <a:bodyPr>
            <a:normAutofit/>
          </a:bodyPr>
          <a:lstStyle>
            <a:lvl1pPr marL="0" indent="0">
              <a:buNone/>
              <a:defRPr sz="2000"/>
            </a:lvl1pPr>
          </a:lstStyle>
          <a:p>
            <a:pPr lvl="0"/>
            <a:r>
              <a:rPr lang="en-US" dirty="0"/>
              <a:t>Click to edit Master text styles</a:t>
            </a:r>
          </a:p>
        </p:txBody>
      </p:sp>
    </p:spTree>
    <p:extLst>
      <p:ext uri="{BB962C8B-B14F-4D97-AF65-F5344CB8AC3E}">
        <p14:creationId xmlns:p14="http://schemas.microsoft.com/office/powerpoint/2010/main" val="1012050200"/>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r-H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5" name="Date Placeholder 4"/>
          <p:cNvSpPr>
            <a:spLocks noGrp="1"/>
          </p:cNvSpPr>
          <p:nvPr>
            <p:ph type="dt" sz="half" idx="10"/>
          </p:nvPr>
        </p:nvSpPr>
        <p:spPr/>
        <p:txBody>
          <a:bodyPr/>
          <a:lstStyle/>
          <a:p>
            <a:fld id="{D7286F0C-7C05-45FC-8420-7579483CE369}" type="datetimeFigureOut">
              <a:rPr lang="hr-HR" smtClean="0"/>
              <a:t>18.01.2017.</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FB2EB856-5E4F-469C-B98F-37CC50658AC3}" type="slidenum">
              <a:rPr lang="hr-HR" smtClean="0"/>
              <a:t>‹#›</a:t>
            </a:fld>
            <a:endParaRPr lang="hr-HR"/>
          </a:p>
        </p:txBody>
      </p:sp>
    </p:spTree>
    <p:extLst>
      <p:ext uri="{BB962C8B-B14F-4D97-AF65-F5344CB8AC3E}">
        <p14:creationId xmlns:p14="http://schemas.microsoft.com/office/powerpoint/2010/main" val="1529821471"/>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hr-H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hr-HR"/>
          </a:p>
        </p:txBody>
      </p:sp>
      <p:sp>
        <p:nvSpPr>
          <p:cNvPr id="4" name="Date Placeholder 3"/>
          <p:cNvSpPr>
            <a:spLocks noGrp="1"/>
          </p:cNvSpPr>
          <p:nvPr>
            <p:ph type="dt" sz="half" idx="10"/>
          </p:nvPr>
        </p:nvSpPr>
        <p:spPr/>
        <p:txBody>
          <a:bodyPr/>
          <a:lstStyle/>
          <a:p>
            <a:fld id="{D7286F0C-7C05-45FC-8420-7579483CE369}" type="datetimeFigureOut">
              <a:rPr lang="hr-HR" smtClean="0">
                <a:solidFill>
                  <a:prstClr val="black">
                    <a:tint val="75000"/>
                  </a:prstClr>
                </a:solidFill>
              </a:rPr>
              <a:pPr/>
              <a:t>18.01.2017.</a:t>
            </a:fld>
            <a:endParaRPr lang="hr-HR">
              <a:solidFill>
                <a:prstClr val="black">
                  <a:tint val="75000"/>
                </a:prstClr>
              </a:solidFill>
            </a:endParaRPr>
          </a:p>
        </p:txBody>
      </p:sp>
      <p:sp>
        <p:nvSpPr>
          <p:cNvPr id="5" name="Footer Placeholder 4"/>
          <p:cNvSpPr>
            <a:spLocks noGrp="1"/>
          </p:cNvSpPr>
          <p:nvPr>
            <p:ph type="ftr" sz="quarter" idx="11"/>
          </p:nvPr>
        </p:nvSpPr>
        <p:spPr/>
        <p:txBody>
          <a:bodyPr/>
          <a:lstStyle/>
          <a:p>
            <a:endParaRPr lang="hr-HR">
              <a:solidFill>
                <a:prstClr val="black">
                  <a:tint val="75000"/>
                </a:prstClr>
              </a:solidFill>
            </a:endParaRPr>
          </a:p>
        </p:txBody>
      </p:sp>
      <p:sp>
        <p:nvSpPr>
          <p:cNvPr id="6" name="Slide Number Placeholder 5"/>
          <p:cNvSpPr>
            <a:spLocks noGrp="1"/>
          </p:cNvSpPr>
          <p:nvPr>
            <p:ph type="sldNum" sz="quarter" idx="12"/>
          </p:nvPr>
        </p:nvSpPr>
        <p:spPr/>
        <p:txBody>
          <a:bodyPr/>
          <a:lstStyle/>
          <a:p>
            <a:fld id="{FB2EB856-5E4F-469C-B98F-37CC50658AC3}" type="slidenum">
              <a:rPr lang="hr-HR" smtClean="0">
                <a:solidFill>
                  <a:prstClr val="black">
                    <a:tint val="75000"/>
                  </a:prstClr>
                </a:solidFill>
              </a:rPr>
              <a:pPr/>
              <a:t>‹#›</a:t>
            </a:fld>
            <a:endParaRPr lang="hr-HR">
              <a:solidFill>
                <a:prstClr val="black">
                  <a:tint val="75000"/>
                </a:prstClr>
              </a:solidFill>
            </a:endParaRPr>
          </a:p>
        </p:txBody>
      </p:sp>
    </p:spTree>
    <p:extLst>
      <p:ext uri="{BB962C8B-B14F-4D97-AF65-F5344CB8AC3E}">
        <p14:creationId xmlns:p14="http://schemas.microsoft.com/office/powerpoint/2010/main" val="108590243"/>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r-H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Date Placeholder 3"/>
          <p:cNvSpPr>
            <a:spLocks noGrp="1"/>
          </p:cNvSpPr>
          <p:nvPr>
            <p:ph type="dt" sz="half" idx="10"/>
          </p:nvPr>
        </p:nvSpPr>
        <p:spPr/>
        <p:txBody>
          <a:bodyPr/>
          <a:lstStyle/>
          <a:p>
            <a:fld id="{D7286F0C-7C05-45FC-8420-7579483CE369}" type="datetimeFigureOut">
              <a:rPr lang="hr-HR" smtClean="0">
                <a:solidFill>
                  <a:prstClr val="black">
                    <a:tint val="75000"/>
                  </a:prstClr>
                </a:solidFill>
              </a:rPr>
              <a:pPr/>
              <a:t>18.01.2017.</a:t>
            </a:fld>
            <a:endParaRPr lang="hr-HR">
              <a:solidFill>
                <a:prstClr val="black">
                  <a:tint val="75000"/>
                </a:prstClr>
              </a:solidFill>
            </a:endParaRPr>
          </a:p>
        </p:txBody>
      </p:sp>
      <p:sp>
        <p:nvSpPr>
          <p:cNvPr id="5" name="Footer Placeholder 4"/>
          <p:cNvSpPr>
            <a:spLocks noGrp="1"/>
          </p:cNvSpPr>
          <p:nvPr>
            <p:ph type="ftr" sz="quarter" idx="11"/>
          </p:nvPr>
        </p:nvSpPr>
        <p:spPr/>
        <p:txBody>
          <a:bodyPr/>
          <a:lstStyle/>
          <a:p>
            <a:endParaRPr lang="hr-HR">
              <a:solidFill>
                <a:prstClr val="black">
                  <a:tint val="75000"/>
                </a:prstClr>
              </a:solidFill>
            </a:endParaRPr>
          </a:p>
        </p:txBody>
      </p:sp>
      <p:sp>
        <p:nvSpPr>
          <p:cNvPr id="6" name="Slide Number Placeholder 5"/>
          <p:cNvSpPr>
            <a:spLocks noGrp="1"/>
          </p:cNvSpPr>
          <p:nvPr>
            <p:ph type="sldNum" sz="quarter" idx="12"/>
          </p:nvPr>
        </p:nvSpPr>
        <p:spPr/>
        <p:txBody>
          <a:bodyPr/>
          <a:lstStyle/>
          <a:p>
            <a:fld id="{FB2EB856-5E4F-469C-B98F-37CC50658AC3}" type="slidenum">
              <a:rPr lang="hr-HR" smtClean="0">
                <a:solidFill>
                  <a:prstClr val="black">
                    <a:tint val="75000"/>
                  </a:prstClr>
                </a:solidFill>
              </a:rPr>
              <a:pPr/>
              <a:t>‹#›</a:t>
            </a:fld>
            <a:endParaRPr lang="hr-HR">
              <a:solidFill>
                <a:prstClr val="black">
                  <a:tint val="75000"/>
                </a:prstClr>
              </a:solidFill>
            </a:endParaRPr>
          </a:p>
        </p:txBody>
      </p:sp>
    </p:spTree>
    <p:extLst>
      <p:ext uri="{BB962C8B-B14F-4D97-AF65-F5344CB8AC3E}">
        <p14:creationId xmlns:p14="http://schemas.microsoft.com/office/powerpoint/2010/main" val="3408978720"/>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hr-H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7286F0C-7C05-45FC-8420-7579483CE369}" type="datetimeFigureOut">
              <a:rPr lang="hr-HR" smtClean="0">
                <a:solidFill>
                  <a:prstClr val="black">
                    <a:tint val="75000"/>
                  </a:prstClr>
                </a:solidFill>
              </a:rPr>
              <a:pPr/>
              <a:t>18.01.2017.</a:t>
            </a:fld>
            <a:endParaRPr lang="hr-HR">
              <a:solidFill>
                <a:prstClr val="black">
                  <a:tint val="75000"/>
                </a:prstClr>
              </a:solidFill>
            </a:endParaRPr>
          </a:p>
        </p:txBody>
      </p:sp>
      <p:sp>
        <p:nvSpPr>
          <p:cNvPr id="5" name="Footer Placeholder 4"/>
          <p:cNvSpPr>
            <a:spLocks noGrp="1"/>
          </p:cNvSpPr>
          <p:nvPr>
            <p:ph type="ftr" sz="quarter" idx="11"/>
          </p:nvPr>
        </p:nvSpPr>
        <p:spPr/>
        <p:txBody>
          <a:bodyPr/>
          <a:lstStyle/>
          <a:p>
            <a:endParaRPr lang="hr-HR">
              <a:solidFill>
                <a:prstClr val="black">
                  <a:tint val="75000"/>
                </a:prstClr>
              </a:solidFill>
            </a:endParaRPr>
          </a:p>
        </p:txBody>
      </p:sp>
      <p:sp>
        <p:nvSpPr>
          <p:cNvPr id="6" name="Slide Number Placeholder 5"/>
          <p:cNvSpPr>
            <a:spLocks noGrp="1"/>
          </p:cNvSpPr>
          <p:nvPr>
            <p:ph type="sldNum" sz="quarter" idx="12"/>
          </p:nvPr>
        </p:nvSpPr>
        <p:spPr/>
        <p:txBody>
          <a:bodyPr/>
          <a:lstStyle/>
          <a:p>
            <a:fld id="{FB2EB856-5E4F-469C-B98F-37CC50658AC3}" type="slidenum">
              <a:rPr lang="hr-HR" smtClean="0">
                <a:solidFill>
                  <a:prstClr val="black">
                    <a:tint val="75000"/>
                  </a:prstClr>
                </a:solidFill>
              </a:rPr>
              <a:pPr/>
              <a:t>‹#›</a:t>
            </a:fld>
            <a:endParaRPr lang="hr-HR">
              <a:solidFill>
                <a:prstClr val="black">
                  <a:tint val="75000"/>
                </a:prstClr>
              </a:solidFill>
            </a:endParaRPr>
          </a:p>
        </p:txBody>
      </p:sp>
    </p:spTree>
    <p:extLst>
      <p:ext uri="{BB962C8B-B14F-4D97-AF65-F5344CB8AC3E}">
        <p14:creationId xmlns:p14="http://schemas.microsoft.com/office/powerpoint/2010/main" val="3013338707"/>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r-H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5" name="Date Placeholder 4"/>
          <p:cNvSpPr>
            <a:spLocks noGrp="1"/>
          </p:cNvSpPr>
          <p:nvPr>
            <p:ph type="dt" sz="half" idx="10"/>
          </p:nvPr>
        </p:nvSpPr>
        <p:spPr/>
        <p:txBody>
          <a:bodyPr/>
          <a:lstStyle/>
          <a:p>
            <a:fld id="{D7286F0C-7C05-45FC-8420-7579483CE369}" type="datetimeFigureOut">
              <a:rPr lang="hr-HR" smtClean="0">
                <a:solidFill>
                  <a:prstClr val="black">
                    <a:tint val="75000"/>
                  </a:prstClr>
                </a:solidFill>
              </a:rPr>
              <a:pPr/>
              <a:t>18.01.2017.</a:t>
            </a:fld>
            <a:endParaRPr lang="hr-HR">
              <a:solidFill>
                <a:prstClr val="black">
                  <a:tint val="75000"/>
                </a:prstClr>
              </a:solidFill>
            </a:endParaRPr>
          </a:p>
        </p:txBody>
      </p:sp>
      <p:sp>
        <p:nvSpPr>
          <p:cNvPr id="6" name="Footer Placeholder 5"/>
          <p:cNvSpPr>
            <a:spLocks noGrp="1"/>
          </p:cNvSpPr>
          <p:nvPr>
            <p:ph type="ftr" sz="quarter" idx="11"/>
          </p:nvPr>
        </p:nvSpPr>
        <p:spPr/>
        <p:txBody>
          <a:bodyPr/>
          <a:lstStyle/>
          <a:p>
            <a:endParaRPr lang="hr-HR">
              <a:solidFill>
                <a:prstClr val="black">
                  <a:tint val="75000"/>
                </a:prstClr>
              </a:solidFill>
            </a:endParaRPr>
          </a:p>
        </p:txBody>
      </p:sp>
      <p:sp>
        <p:nvSpPr>
          <p:cNvPr id="7" name="Slide Number Placeholder 6"/>
          <p:cNvSpPr>
            <a:spLocks noGrp="1"/>
          </p:cNvSpPr>
          <p:nvPr>
            <p:ph type="sldNum" sz="quarter" idx="12"/>
          </p:nvPr>
        </p:nvSpPr>
        <p:spPr/>
        <p:txBody>
          <a:bodyPr/>
          <a:lstStyle/>
          <a:p>
            <a:fld id="{FB2EB856-5E4F-469C-B98F-37CC50658AC3}" type="slidenum">
              <a:rPr lang="hr-HR" smtClean="0">
                <a:solidFill>
                  <a:prstClr val="black">
                    <a:tint val="75000"/>
                  </a:prstClr>
                </a:solidFill>
              </a:rPr>
              <a:pPr/>
              <a:t>‹#›</a:t>
            </a:fld>
            <a:endParaRPr lang="hr-HR">
              <a:solidFill>
                <a:prstClr val="black">
                  <a:tint val="75000"/>
                </a:prstClr>
              </a:solidFill>
            </a:endParaRPr>
          </a:p>
        </p:txBody>
      </p:sp>
    </p:spTree>
    <p:extLst>
      <p:ext uri="{BB962C8B-B14F-4D97-AF65-F5344CB8AC3E}">
        <p14:creationId xmlns:p14="http://schemas.microsoft.com/office/powerpoint/2010/main" val="2361114336"/>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hr-H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7" name="Date Placeholder 6"/>
          <p:cNvSpPr>
            <a:spLocks noGrp="1"/>
          </p:cNvSpPr>
          <p:nvPr>
            <p:ph type="dt" sz="half" idx="10"/>
          </p:nvPr>
        </p:nvSpPr>
        <p:spPr/>
        <p:txBody>
          <a:bodyPr/>
          <a:lstStyle/>
          <a:p>
            <a:fld id="{D7286F0C-7C05-45FC-8420-7579483CE369}" type="datetimeFigureOut">
              <a:rPr lang="hr-HR" smtClean="0">
                <a:solidFill>
                  <a:prstClr val="black">
                    <a:tint val="75000"/>
                  </a:prstClr>
                </a:solidFill>
              </a:rPr>
              <a:pPr/>
              <a:t>18.01.2017.</a:t>
            </a:fld>
            <a:endParaRPr lang="hr-HR">
              <a:solidFill>
                <a:prstClr val="black">
                  <a:tint val="75000"/>
                </a:prstClr>
              </a:solidFill>
            </a:endParaRPr>
          </a:p>
        </p:txBody>
      </p:sp>
      <p:sp>
        <p:nvSpPr>
          <p:cNvPr id="8" name="Footer Placeholder 7"/>
          <p:cNvSpPr>
            <a:spLocks noGrp="1"/>
          </p:cNvSpPr>
          <p:nvPr>
            <p:ph type="ftr" sz="quarter" idx="11"/>
          </p:nvPr>
        </p:nvSpPr>
        <p:spPr/>
        <p:txBody>
          <a:bodyPr/>
          <a:lstStyle/>
          <a:p>
            <a:endParaRPr lang="hr-HR">
              <a:solidFill>
                <a:prstClr val="black">
                  <a:tint val="75000"/>
                </a:prstClr>
              </a:solidFill>
            </a:endParaRPr>
          </a:p>
        </p:txBody>
      </p:sp>
      <p:sp>
        <p:nvSpPr>
          <p:cNvPr id="9" name="Slide Number Placeholder 8"/>
          <p:cNvSpPr>
            <a:spLocks noGrp="1"/>
          </p:cNvSpPr>
          <p:nvPr>
            <p:ph type="sldNum" sz="quarter" idx="12"/>
          </p:nvPr>
        </p:nvSpPr>
        <p:spPr/>
        <p:txBody>
          <a:bodyPr/>
          <a:lstStyle/>
          <a:p>
            <a:fld id="{FB2EB856-5E4F-469C-B98F-37CC50658AC3}" type="slidenum">
              <a:rPr lang="hr-HR" smtClean="0">
                <a:solidFill>
                  <a:prstClr val="black">
                    <a:tint val="75000"/>
                  </a:prstClr>
                </a:solidFill>
              </a:rPr>
              <a:pPr/>
              <a:t>‹#›</a:t>
            </a:fld>
            <a:endParaRPr lang="hr-HR">
              <a:solidFill>
                <a:prstClr val="black">
                  <a:tint val="75000"/>
                </a:prstClr>
              </a:solidFill>
            </a:endParaRPr>
          </a:p>
        </p:txBody>
      </p:sp>
    </p:spTree>
    <p:extLst>
      <p:ext uri="{BB962C8B-B14F-4D97-AF65-F5344CB8AC3E}">
        <p14:creationId xmlns:p14="http://schemas.microsoft.com/office/powerpoint/2010/main" val="1440230646"/>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r-HR"/>
          </a:p>
        </p:txBody>
      </p:sp>
      <p:sp>
        <p:nvSpPr>
          <p:cNvPr id="3" name="Date Placeholder 2"/>
          <p:cNvSpPr>
            <a:spLocks noGrp="1"/>
          </p:cNvSpPr>
          <p:nvPr>
            <p:ph type="dt" sz="half" idx="10"/>
          </p:nvPr>
        </p:nvSpPr>
        <p:spPr/>
        <p:txBody>
          <a:bodyPr/>
          <a:lstStyle/>
          <a:p>
            <a:fld id="{D7286F0C-7C05-45FC-8420-7579483CE369}" type="datetimeFigureOut">
              <a:rPr lang="hr-HR" smtClean="0">
                <a:solidFill>
                  <a:prstClr val="black">
                    <a:tint val="75000"/>
                  </a:prstClr>
                </a:solidFill>
              </a:rPr>
              <a:pPr/>
              <a:t>18.01.2017.</a:t>
            </a:fld>
            <a:endParaRPr lang="hr-HR">
              <a:solidFill>
                <a:prstClr val="black">
                  <a:tint val="75000"/>
                </a:prstClr>
              </a:solidFill>
            </a:endParaRPr>
          </a:p>
        </p:txBody>
      </p:sp>
      <p:sp>
        <p:nvSpPr>
          <p:cNvPr id="4" name="Footer Placeholder 3"/>
          <p:cNvSpPr>
            <a:spLocks noGrp="1"/>
          </p:cNvSpPr>
          <p:nvPr>
            <p:ph type="ftr" sz="quarter" idx="11"/>
          </p:nvPr>
        </p:nvSpPr>
        <p:spPr/>
        <p:txBody>
          <a:bodyPr/>
          <a:lstStyle/>
          <a:p>
            <a:endParaRPr lang="hr-HR">
              <a:solidFill>
                <a:prstClr val="black">
                  <a:tint val="75000"/>
                </a:prstClr>
              </a:solidFill>
            </a:endParaRPr>
          </a:p>
        </p:txBody>
      </p:sp>
      <p:sp>
        <p:nvSpPr>
          <p:cNvPr id="5" name="Slide Number Placeholder 4"/>
          <p:cNvSpPr>
            <a:spLocks noGrp="1"/>
          </p:cNvSpPr>
          <p:nvPr>
            <p:ph type="sldNum" sz="quarter" idx="12"/>
          </p:nvPr>
        </p:nvSpPr>
        <p:spPr/>
        <p:txBody>
          <a:bodyPr/>
          <a:lstStyle/>
          <a:p>
            <a:fld id="{FB2EB856-5E4F-469C-B98F-37CC50658AC3}" type="slidenum">
              <a:rPr lang="hr-HR" smtClean="0">
                <a:solidFill>
                  <a:prstClr val="black">
                    <a:tint val="75000"/>
                  </a:prstClr>
                </a:solidFill>
              </a:rPr>
              <a:pPr/>
              <a:t>‹#›</a:t>
            </a:fld>
            <a:endParaRPr lang="hr-HR">
              <a:solidFill>
                <a:prstClr val="black">
                  <a:tint val="75000"/>
                </a:prstClr>
              </a:solidFill>
            </a:endParaRPr>
          </a:p>
        </p:txBody>
      </p:sp>
    </p:spTree>
    <p:extLst>
      <p:ext uri="{BB962C8B-B14F-4D97-AF65-F5344CB8AC3E}">
        <p14:creationId xmlns:p14="http://schemas.microsoft.com/office/powerpoint/2010/main" val="3113928717"/>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286F0C-7C05-45FC-8420-7579483CE369}" type="datetimeFigureOut">
              <a:rPr lang="hr-HR" smtClean="0">
                <a:solidFill>
                  <a:prstClr val="black">
                    <a:tint val="75000"/>
                  </a:prstClr>
                </a:solidFill>
              </a:rPr>
              <a:pPr/>
              <a:t>18.01.2017.</a:t>
            </a:fld>
            <a:endParaRPr lang="hr-HR">
              <a:solidFill>
                <a:prstClr val="black">
                  <a:tint val="75000"/>
                </a:prstClr>
              </a:solidFill>
            </a:endParaRPr>
          </a:p>
        </p:txBody>
      </p:sp>
      <p:sp>
        <p:nvSpPr>
          <p:cNvPr id="3" name="Footer Placeholder 2"/>
          <p:cNvSpPr>
            <a:spLocks noGrp="1"/>
          </p:cNvSpPr>
          <p:nvPr>
            <p:ph type="ftr" sz="quarter" idx="11"/>
          </p:nvPr>
        </p:nvSpPr>
        <p:spPr/>
        <p:txBody>
          <a:bodyPr/>
          <a:lstStyle/>
          <a:p>
            <a:endParaRPr lang="hr-HR">
              <a:solidFill>
                <a:prstClr val="black">
                  <a:tint val="75000"/>
                </a:prstClr>
              </a:solidFill>
            </a:endParaRPr>
          </a:p>
        </p:txBody>
      </p:sp>
      <p:sp>
        <p:nvSpPr>
          <p:cNvPr id="4" name="Slide Number Placeholder 3"/>
          <p:cNvSpPr>
            <a:spLocks noGrp="1"/>
          </p:cNvSpPr>
          <p:nvPr>
            <p:ph type="sldNum" sz="quarter" idx="12"/>
          </p:nvPr>
        </p:nvSpPr>
        <p:spPr/>
        <p:txBody>
          <a:bodyPr/>
          <a:lstStyle/>
          <a:p>
            <a:fld id="{FB2EB856-5E4F-469C-B98F-37CC50658AC3}" type="slidenum">
              <a:rPr lang="hr-HR" smtClean="0">
                <a:solidFill>
                  <a:prstClr val="black">
                    <a:tint val="75000"/>
                  </a:prstClr>
                </a:solidFill>
              </a:rPr>
              <a:pPr/>
              <a:t>‹#›</a:t>
            </a:fld>
            <a:endParaRPr lang="hr-HR">
              <a:solidFill>
                <a:prstClr val="black">
                  <a:tint val="75000"/>
                </a:prstClr>
              </a:solidFill>
            </a:endParaRPr>
          </a:p>
        </p:txBody>
      </p:sp>
    </p:spTree>
    <p:extLst>
      <p:ext uri="{BB962C8B-B14F-4D97-AF65-F5344CB8AC3E}">
        <p14:creationId xmlns:p14="http://schemas.microsoft.com/office/powerpoint/2010/main" val="1729708506"/>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hr-H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7286F0C-7C05-45FC-8420-7579483CE369}" type="datetimeFigureOut">
              <a:rPr lang="hr-HR" smtClean="0">
                <a:solidFill>
                  <a:prstClr val="black">
                    <a:tint val="75000"/>
                  </a:prstClr>
                </a:solidFill>
              </a:rPr>
              <a:pPr/>
              <a:t>18.01.2017.</a:t>
            </a:fld>
            <a:endParaRPr lang="hr-HR">
              <a:solidFill>
                <a:prstClr val="black">
                  <a:tint val="75000"/>
                </a:prstClr>
              </a:solidFill>
            </a:endParaRPr>
          </a:p>
        </p:txBody>
      </p:sp>
      <p:sp>
        <p:nvSpPr>
          <p:cNvPr id="6" name="Footer Placeholder 5"/>
          <p:cNvSpPr>
            <a:spLocks noGrp="1"/>
          </p:cNvSpPr>
          <p:nvPr>
            <p:ph type="ftr" sz="quarter" idx="11"/>
          </p:nvPr>
        </p:nvSpPr>
        <p:spPr/>
        <p:txBody>
          <a:bodyPr/>
          <a:lstStyle/>
          <a:p>
            <a:endParaRPr lang="hr-HR">
              <a:solidFill>
                <a:prstClr val="black">
                  <a:tint val="75000"/>
                </a:prstClr>
              </a:solidFill>
            </a:endParaRPr>
          </a:p>
        </p:txBody>
      </p:sp>
      <p:sp>
        <p:nvSpPr>
          <p:cNvPr id="7" name="Slide Number Placeholder 6"/>
          <p:cNvSpPr>
            <a:spLocks noGrp="1"/>
          </p:cNvSpPr>
          <p:nvPr>
            <p:ph type="sldNum" sz="quarter" idx="12"/>
          </p:nvPr>
        </p:nvSpPr>
        <p:spPr/>
        <p:txBody>
          <a:bodyPr/>
          <a:lstStyle/>
          <a:p>
            <a:fld id="{FB2EB856-5E4F-469C-B98F-37CC50658AC3}" type="slidenum">
              <a:rPr lang="hr-HR" smtClean="0">
                <a:solidFill>
                  <a:prstClr val="black">
                    <a:tint val="75000"/>
                  </a:prstClr>
                </a:solidFill>
              </a:rPr>
              <a:pPr/>
              <a:t>‹#›</a:t>
            </a:fld>
            <a:endParaRPr lang="hr-HR">
              <a:solidFill>
                <a:prstClr val="black">
                  <a:tint val="75000"/>
                </a:prstClr>
              </a:solidFill>
            </a:endParaRPr>
          </a:p>
        </p:txBody>
      </p:sp>
    </p:spTree>
    <p:extLst>
      <p:ext uri="{BB962C8B-B14F-4D97-AF65-F5344CB8AC3E}">
        <p14:creationId xmlns:p14="http://schemas.microsoft.com/office/powerpoint/2010/main" val="454521040"/>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hr-H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r-H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7286F0C-7C05-45FC-8420-7579483CE369}" type="datetimeFigureOut">
              <a:rPr lang="hr-HR" smtClean="0">
                <a:solidFill>
                  <a:prstClr val="black">
                    <a:tint val="75000"/>
                  </a:prstClr>
                </a:solidFill>
              </a:rPr>
              <a:pPr/>
              <a:t>18.01.2017.</a:t>
            </a:fld>
            <a:endParaRPr lang="hr-HR">
              <a:solidFill>
                <a:prstClr val="black">
                  <a:tint val="75000"/>
                </a:prstClr>
              </a:solidFill>
            </a:endParaRPr>
          </a:p>
        </p:txBody>
      </p:sp>
      <p:sp>
        <p:nvSpPr>
          <p:cNvPr id="6" name="Footer Placeholder 5"/>
          <p:cNvSpPr>
            <a:spLocks noGrp="1"/>
          </p:cNvSpPr>
          <p:nvPr>
            <p:ph type="ftr" sz="quarter" idx="11"/>
          </p:nvPr>
        </p:nvSpPr>
        <p:spPr/>
        <p:txBody>
          <a:bodyPr/>
          <a:lstStyle/>
          <a:p>
            <a:endParaRPr lang="hr-HR">
              <a:solidFill>
                <a:prstClr val="black">
                  <a:tint val="75000"/>
                </a:prstClr>
              </a:solidFill>
            </a:endParaRPr>
          </a:p>
        </p:txBody>
      </p:sp>
      <p:sp>
        <p:nvSpPr>
          <p:cNvPr id="7" name="Slide Number Placeholder 6"/>
          <p:cNvSpPr>
            <a:spLocks noGrp="1"/>
          </p:cNvSpPr>
          <p:nvPr>
            <p:ph type="sldNum" sz="quarter" idx="12"/>
          </p:nvPr>
        </p:nvSpPr>
        <p:spPr/>
        <p:txBody>
          <a:bodyPr/>
          <a:lstStyle/>
          <a:p>
            <a:fld id="{FB2EB856-5E4F-469C-B98F-37CC50658AC3}" type="slidenum">
              <a:rPr lang="hr-HR" smtClean="0">
                <a:solidFill>
                  <a:prstClr val="black">
                    <a:tint val="75000"/>
                  </a:prstClr>
                </a:solidFill>
              </a:rPr>
              <a:pPr/>
              <a:t>‹#›</a:t>
            </a:fld>
            <a:endParaRPr lang="hr-HR">
              <a:solidFill>
                <a:prstClr val="black">
                  <a:tint val="75000"/>
                </a:prstClr>
              </a:solidFill>
            </a:endParaRPr>
          </a:p>
        </p:txBody>
      </p:sp>
    </p:spTree>
    <p:extLst>
      <p:ext uri="{BB962C8B-B14F-4D97-AF65-F5344CB8AC3E}">
        <p14:creationId xmlns:p14="http://schemas.microsoft.com/office/powerpoint/2010/main" val="4192251160"/>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r-H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Date Placeholder 3"/>
          <p:cNvSpPr>
            <a:spLocks noGrp="1"/>
          </p:cNvSpPr>
          <p:nvPr>
            <p:ph type="dt" sz="half" idx="10"/>
          </p:nvPr>
        </p:nvSpPr>
        <p:spPr/>
        <p:txBody>
          <a:bodyPr/>
          <a:lstStyle/>
          <a:p>
            <a:fld id="{D7286F0C-7C05-45FC-8420-7579483CE369}" type="datetimeFigureOut">
              <a:rPr lang="hr-HR" smtClean="0">
                <a:solidFill>
                  <a:prstClr val="black">
                    <a:tint val="75000"/>
                  </a:prstClr>
                </a:solidFill>
              </a:rPr>
              <a:pPr/>
              <a:t>18.01.2017.</a:t>
            </a:fld>
            <a:endParaRPr lang="hr-HR">
              <a:solidFill>
                <a:prstClr val="black">
                  <a:tint val="75000"/>
                </a:prstClr>
              </a:solidFill>
            </a:endParaRPr>
          </a:p>
        </p:txBody>
      </p:sp>
      <p:sp>
        <p:nvSpPr>
          <p:cNvPr id="5" name="Footer Placeholder 4"/>
          <p:cNvSpPr>
            <a:spLocks noGrp="1"/>
          </p:cNvSpPr>
          <p:nvPr>
            <p:ph type="ftr" sz="quarter" idx="11"/>
          </p:nvPr>
        </p:nvSpPr>
        <p:spPr/>
        <p:txBody>
          <a:bodyPr/>
          <a:lstStyle/>
          <a:p>
            <a:endParaRPr lang="hr-HR">
              <a:solidFill>
                <a:prstClr val="black">
                  <a:tint val="75000"/>
                </a:prstClr>
              </a:solidFill>
            </a:endParaRPr>
          </a:p>
        </p:txBody>
      </p:sp>
      <p:sp>
        <p:nvSpPr>
          <p:cNvPr id="6" name="Slide Number Placeholder 5"/>
          <p:cNvSpPr>
            <a:spLocks noGrp="1"/>
          </p:cNvSpPr>
          <p:nvPr>
            <p:ph type="sldNum" sz="quarter" idx="12"/>
          </p:nvPr>
        </p:nvSpPr>
        <p:spPr/>
        <p:txBody>
          <a:bodyPr/>
          <a:lstStyle/>
          <a:p>
            <a:fld id="{FB2EB856-5E4F-469C-B98F-37CC50658AC3}" type="slidenum">
              <a:rPr lang="hr-HR" smtClean="0">
                <a:solidFill>
                  <a:prstClr val="black">
                    <a:tint val="75000"/>
                  </a:prstClr>
                </a:solidFill>
              </a:rPr>
              <a:pPr/>
              <a:t>‹#›</a:t>
            </a:fld>
            <a:endParaRPr lang="hr-HR">
              <a:solidFill>
                <a:prstClr val="black">
                  <a:tint val="75000"/>
                </a:prstClr>
              </a:solidFill>
            </a:endParaRPr>
          </a:p>
        </p:txBody>
      </p:sp>
    </p:spTree>
    <p:extLst>
      <p:ext uri="{BB962C8B-B14F-4D97-AF65-F5344CB8AC3E}">
        <p14:creationId xmlns:p14="http://schemas.microsoft.com/office/powerpoint/2010/main" val="18494400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hr-H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7" name="Date Placeholder 6"/>
          <p:cNvSpPr>
            <a:spLocks noGrp="1"/>
          </p:cNvSpPr>
          <p:nvPr>
            <p:ph type="dt" sz="half" idx="10"/>
          </p:nvPr>
        </p:nvSpPr>
        <p:spPr/>
        <p:txBody>
          <a:bodyPr/>
          <a:lstStyle/>
          <a:p>
            <a:fld id="{D7286F0C-7C05-45FC-8420-7579483CE369}" type="datetimeFigureOut">
              <a:rPr lang="hr-HR" smtClean="0"/>
              <a:t>18.01.2017.</a:t>
            </a:fld>
            <a:endParaRPr lang="hr-HR"/>
          </a:p>
        </p:txBody>
      </p:sp>
      <p:sp>
        <p:nvSpPr>
          <p:cNvPr id="8" name="Footer Placeholder 7"/>
          <p:cNvSpPr>
            <a:spLocks noGrp="1"/>
          </p:cNvSpPr>
          <p:nvPr>
            <p:ph type="ftr" sz="quarter" idx="11"/>
          </p:nvPr>
        </p:nvSpPr>
        <p:spPr/>
        <p:txBody>
          <a:bodyPr/>
          <a:lstStyle/>
          <a:p>
            <a:endParaRPr lang="hr-HR"/>
          </a:p>
        </p:txBody>
      </p:sp>
      <p:sp>
        <p:nvSpPr>
          <p:cNvPr id="9" name="Slide Number Placeholder 8"/>
          <p:cNvSpPr>
            <a:spLocks noGrp="1"/>
          </p:cNvSpPr>
          <p:nvPr>
            <p:ph type="sldNum" sz="quarter" idx="12"/>
          </p:nvPr>
        </p:nvSpPr>
        <p:spPr/>
        <p:txBody>
          <a:bodyPr/>
          <a:lstStyle/>
          <a:p>
            <a:fld id="{FB2EB856-5E4F-469C-B98F-37CC50658AC3}" type="slidenum">
              <a:rPr lang="hr-HR" smtClean="0"/>
              <a:t>‹#›</a:t>
            </a:fld>
            <a:endParaRPr lang="hr-HR"/>
          </a:p>
        </p:txBody>
      </p:sp>
    </p:spTree>
    <p:extLst>
      <p:ext uri="{BB962C8B-B14F-4D97-AF65-F5344CB8AC3E}">
        <p14:creationId xmlns:p14="http://schemas.microsoft.com/office/powerpoint/2010/main" val="4060784357"/>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hr-H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Date Placeholder 3"/>
          <p:cNvSpPr>
            <a:spLocks noGrp="1"/>
          </p:cNvSpPr>
          <p:nvPr>
            <p:ph type="dt" sz="half" idx="10"/>
          </p:nvPr>
        </p:nvSpPr>
        <p:spPr/>
        <p:txBody>
          <a:bodyPr/>
          <a:lstStyle/>
          <a:p>
            <a:fld id="{D7286F0C-7C05-45FC-8420-7579483CE369}" type="datetimeFigureOut">
              <a:rPr lang="hr-HR" smtClean="0">
                <a:solidFill>
                  <a:prstClr val="black">
                    <a:tint val="75000"/>
                  </a:prstClr>
                </a:solidFill>
              </a:rPr>
              <a:pPr/>
              <a:t>18.01.2017.</a:t>
            </a:fld>
            <a:endParaRPr lang="hr-HR">
              <a:solidFill>
                <a:prstClr val="black">
                  <a:tint val="75000"/>
                </a:prstClr>
              </a:solidFill>
            </a:endParaRPr>
          </a:p>
        </p:txBody>
      </p:sp>
      <p:sp>
        <p:nvSpPr>
          <p:cNvPr id="5" name="Footer Placeholder 4"/>
          <p:cNvSpPr>
            <a:spLocks noGrp="1"/>
          </p:cNvSpPr>
          <p:nvPr>
            <p:ph type="ftr" sz="quarter" idx="11"/>
          </p:nvPr>
        </p:nvSpPr>
        <p:spPr/>
        <p:txBody>
          <a:bodyPr/>
          <a:lstStyle/>
          <a:p>
            <a:endParaRPr lang="hr-HR">
              <a:solidFill>
                <a:prstClr val="black">
                  <a:tint val="75000"/>
                </a:prstClr>
              </a:solidFill>
            </a:endParaRPr>
          </a:p>
        </p:txBody>
      </p:sp>
      <p:sp>
        <p:nvSpPr>
          <p:cNvPr id="6" name="Slide Number Placeholder 5"/>
          <p:cNvSpPr>
            <a:spLocks noGrp="1"/>
          </p:cNvSpPr>
          <p:nvPr>
            <p:ph type="sldNum" sz="quarter" idx="12"/>
          </p:nvPr>
        </p:nvSpPr>
        <p:spPr/>
        <p:txBody>
          <a:bodyPr/>
          <a:lstStyle/>
          <a:p>
            <a:fld id="{FB2EB856-5E4F-469C-B98F-37CC50658AC3}" type="slidenum">
              <a:rPr lang="hr-HR" smtClean="0">
                <a:solidFill>
                  <a:prstClr val="black">
                    <a:tint val="75000"/>
                  </a:prstClr>
                </a:solidFill>
              </a:rPr>
              <a:pPr/>
              <a:t>‹#›</a:t>
            </a:fld>
            <a:endParaRPr lang="hr-HR">
              <a:solidFill>
                <a:prstClr val="black">
                  <a:tint val="75000"/>
                </a:prstClr>
              </a:solidFill>
            </a:endParaRPr>
          </a:p>
        </p:txBody>
      </p:sp>
    </p:spTree>
    <p:extLst>
      <p:ext uri="{BB962C8B-B14F-4D97-AF65-F5344CB8AC3E}">
        <p14:creationId xmlns:p14="http://schemas.microsoft.com/office/powerpoint/2010/main" val="385296163"/>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64583" y="213257"/>
            <a:ext cx="8602836" cy="514878"/>
          </a:xfrm>
        </p:spPr>
        <p:txBody>
          <a:bodyPr>
            <a:normAutofit/>
          </a:bodyPr>
          <a:lstStyle>
            <a:lvl1pPr>
              <a:defRPr sz="2200">
                <a:solidFill>
                  <a:srgbClr val="00B2A9"/>
                </a:solidFill>
                <a:latin typeface="Tahoma" panose="020B0604030504040204" pitchFamily="34" charset="0"/>
                <a:ea typeface="Tahoma" panose="020B0604030504040204" pitchFamily="34" charset="0"/>
                <a:cs typeface="Tahoma" panose="020B0604030504040204"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264582" y="1551781"/>
            <a:ext cx="8602837" cy="4351338"/>
          </a:xfrm>
        </p:spPr>
        <p:txBody>
          <a:bodyPr/>
          <a:lstStyle>
            <a:lvl1pPr>
              <a:defRPr sz="2000">
                <a:solidFill>
                  <a:srgbClr val="00B2A9"/>
                </a:solidFill>
                <a:latin typeface="Tahoma" panose="020B0604030504040204" pitchFamily="34" charset="0"/>
                <a:ea typeface="Tahoma" panose="020B0604030504040204" pitchFamily="34" charset="0"/>
                <a:cs typeface="Tahoma" panose="020B0604030504040204" pitchFamily="34" charset="0"/>
              </a:defRPr>
            </a:lvl1pPr>
            <a:lvl2pPr>
              <a:defRPr sz="1800">
                <a:solidFill>
                  <a:srgbClr val="575756"/>
                </a:solidFill>
                <a:latin typeface="Tahoma" panose="020B0604030504040204" pitchFamily="34" charset="0"/>
                <a:ea typeface="Tahoma" panose="020B0604030504040204" pitchFamily="34" charset="0"/>
                <a:cs typeface="Tahoma" panose="020B0604030504040204" pitchFamily="34" charset="0"/>
              </a:defRPr>
            </a:lvl2pPr>
            <a:lvl3pPr>
              <a:defRPr sz="1800">
                <a:solidFill>
                  <a:srgbClr val="575756"/>
                </a:solidFill>
                <a:latin typeface="Tahoma" panose="020B0604030504040204" pitchFamily="34" charset="0"/>
                <a:ea typeface="Tahoma" panose="020B0604030504040204" pitchFamily="34" charset="0"/>
                <a:cs typeface="Tahoma" panose="020B0604030504040204" pitchFamily="34" charset="0"/>
              </a:defRPr>
            </a:lvl3pPr>
            <a:lvl4pPr>
              <a:defRPr sz="1800">
                <a:solidFill>
                  <a:srgbClr val="575756"/>
                </a:solidFill>
                <a:latin typeface="Tahoma" panose="020B0604030504040204" pitchFamily="34" charset="0"/>
                <a:ea typeface="Tahoma" panose="020B0604030504040204" pitchFamily="34" charset="0"/>
                <a:cs typeface="Tahoma" panose="020B0604030504040204" pitchFamily="34" charset="0"/>
              </a:defRPr>
            </a:lvl4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8" name="Content Placeholder 7"/>
          <p:cNvSpPr>
            <a:spLocks noGrp="1"/>
          </p:cNvSpPr>
          <p:nvPr>
            <p:ph sz="quarter" idx="13" hasCustomPrompt="1"/>
          </p:nvPr>
        </p:nvSpPr>
        <p:spPr>
          <a:xfrm>
            <a:off x="265113" y="795338"/>
            <a:ext cx="8602306" cy="482600"/>
          </a:xfrm>
        </p:spPr>
        <p:txBody>
          <a:bodyPr>
            <a:normAutofit/>
          </a:bodyPr>
          <a:lstStyle>
            <a:lvl1pPr marL="0" indent="0">
              <a:buNone/>
              <a:defRPr sz="2200" b="0">
                <a:solidFill>
                  <a:srgbClr val="0D5257"/>
                </a:solidFill>
                <a:latin typeface="Tahoma" panose="020B0604030504040204" pitchFamily="34" charset="0"/>
                <a:ea typeface="Tahoma" panose="020B0604030504040204" pitchFamily="34" charset="0"/>
                <a:cs typeface="Tahoma" panose="020B0604030504040204" pitchFamily="34" charset="0"/>
              </a:defRPr>
            </a:lvl1pPr>
          </a:lstStyle>
          <a:p>
            <a:pPr lvl="0"/>
            <a:r>
              <a:rPr lang="en-GB" dirty="0" smtClean="0"/>
              <a:t>Subtitle </a:t>
            </a:r>
            <a:endParaRPr lang="en-GB" dirty="0"/>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70800" y="6176963"/>
            <a:ext cx="1196620" cy="360000"/>
          </a:xfrm>
          <a:prstGeom prst="rect">
            <a:avLst/>
          </a:prstGeom>
        </p:spPr>
      </p:pic>
    </p:spTree>
    <p:extLst>
      <p:ext uri="{BB962C8B-B14F-4D97-AF65-F5344CB8AC3E}">
        <p14:creationId xmlns:p14="http://schemas.microsoft.com/office/powerpoint/2010/main" val="3967944416"/>
      </p:ext>
    </p:extLst>
  </p:cSld>
  <p:clrMapOvr>
    <a:masterClrMapping/>
  </p:clrMapOvr>
  <p:timing>
    <p:tnLst>
      <p:par>
        <p:cTn id="1" dur="indefinite" restart="never" nodeType="tmRoot"/>
      </p:par>
    </p:tnLst>
  </p:timing>
</p:sldLayout>
</file>

<file path=ppt/slideLayouts/slideLayout52.xml><?xml version="1.0" encoding="utf-8"?>
<p:sldLayout xmlns:a="http://schemas.openxmlformats.org/drawingml/2006/main" xmlns:r="http://schemas.openxmlformats.org/officeDocument/2006/relationships" xmlns:p="http://schemas.openxmlformats.org/presentationml/2006/main" userDrawn="1">
  <p:cSld name="1_Blank">
    <p:bg>
      <p:bgPr>
        <a:solidFill>
          <a:srgbClr val="0D5257"/>
        </a:solidFill>
        <a:effectLst/>
      </p:bgPr>
    </p:bg>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437703" y="12700"/>
            <a:ext cx="7943127" cy="6858000"/>
          </a:xfrm>
          <a:prstGeom prst="rect">
            <a:avLst/>
          </a:prstGeom>
        </p:spPr>
      </p:pic>
      <p:sp>
        <p:nvSpPr>
          <p:cNvPr id="3" name="Text Placeholder 2"/>
          <p:cNvSpPr>
            <a:spLocks noGrp="1"/>
          </p:cNvSpPr>
          <p:nvPr>
            <p:ph type="body" sz="quarter" idx="10"/>
          </p:nvPr>
        </p:nvSpPr>
        <p:spPr>
          <a:xfrm>
            <a:off x="177272" y="1108604"/>
            <a:ext cx="5046662" cy="1092729"/>
          </a:xfrm>
        </p:spPr>
        <p:txBody>
          <a:bodyPr/>
          <a:lstStyle>
            <a:lvl1pPr marL="0" indent="0">
              <a:buNone/>
              <a:defRPr sz="2800"/>
            </a:lvl1pPr>
            <a:lvl2pPr marL="457200" indent="0">
              <a:buNone/>
              <a:defRPr/>
            </a:lvl2pPr>
          </a:lstStyle>
          <a:p>
            <a:pPr lvl="0"/>
            <a:r>
              <a:rPr lang="en-US" dirty="0" smtClean="0"/>
              <a:t>Click to edit Master </a:t>
            </a:r>
          </a:p>
          <a:p>
            <a:pPr lvl="0"/>
            <a:r>
              <a:rPr lang="en-US" dirty="0" smtClean="0"/>
              <a:t>text styles</a:t>
            </a:r>
          </a:p>
          <a:p>
            <a:pPr lvl="1"/>
            <a:endParaRPr lang="en-US" dirty="0" smtClean="0"/>
          </a:p>
        </p:txBody>
      </p:sp>
      <p:sp>
        <p:nvSpPr>
          <p:cNvPr id="7" name="Text Placeholder 6"/>
          <p:cNvSpPr>
            <a:spLocks noGrp="1"/>
          </p:cNvSpPr>
          <p:nvPr>
            <p:ph type="body" sz="quarter" idx="11"/>
          </p:nvPr>
        </p:nvSpPr>
        <p:spPr>
          <a:xfrm>
            <a:off x="177272" y="2425700"/>
            <a:ext cx="4310062" cy="685800"/>
          </a:xfrm>
        </p:spPr>
        <p:txBody>
          <a:bodyPr>
            <a:normAutofit/>
          </a:bodyPr>
          <a:lstStyle>
            <a:lvl1pPr marL="0" indent="0">
              <a:buNone/>
              <a:defRPr sz="2000"/>
            </a:lvl1pPr>
          </a:lstStyle>
          <a:p>
            <a:pPr lvl="0"/>
            <a:r>
              <a:rPr lang="en-US" dirty="0" smtClean="0"/>
              <a:t>Click to edit Master text styles</a:t>
            </a:r>
          </a:p>
        </p:txBody>
      </p:sp>
    </p:spTree>
    <p:extLst>
      <p:ext uri="{BB962C8B-B14F-4D97-AF65-F5344CB8AC3E}">
        <p14:creationId xmlns:p14="http://schemas.microsoft.com/office/powerpoint/2010/main" val="1842071565"/>
      </p:ext>
    </p:extLst>
  </p:cSld>
  <p:clrMapOvr>
    <a:overrideClrMapping bg1="dk1" tx1="lt1" bg2="dk2" tx2="lt2" accent1="accent1" accent2="accent2" accent3="accent3" accent4="accent4" accent5="accent5" accent6="accent6" hlink="hlink" folHlink="folHlink"/>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hr-H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hr-HR"/>
          </a:p>
        </p:txBody>
      </p:sp>
      <p:sp>
        <p:nvSpPr>
          <p:cNvPr id="4" name="Date Placeholder 3"/>
          <p:cNvSpPr>
            <a:spLocks noGrp="1"/>
          </p:cNvSpPr>
          <p:nvPr>
            <p:ph type="dt" sz="half" idx="10"/>
          </p:nvPr>
        </p:nvSpPr>
        <p:spPr/>
        <p:txBody>
          <a:bodyPr/>
          <a:lstStyle/>
          <a:p>
            <a:fld id="{D7286F0C-7C05-45FC-8420-7579483CE369}" type="datetimeFigureOut">
              <a:rPr lang="hr-HR" smtClean="0">
                <a:solidFill>
                  <a:prstClr val="black">
                    <a:tint val="75000"/>
                  </a:prstClr>
                </a:solidFill>
              </a:rPr>
              <a:pPr/>
              <a:t>18.01.2017.</a:t>
            </a:fld>
            <a:endParaRPr lang="hr-HR">
              <a:solidFill>
                <a:prstClr val="black">
                  <a:tint val="75000"/>
                </a:prstClr>
              </a:solidFill>
            </a:endParaRPr>
          </a:p>
        </p:txBody>
      </p:sp>
      <p:sp>
        <p:nvSpPr>
          <p:cNvPr id="5" name="Footer Placeholder 4"/>
          <p:cNvSpPr>
            <a:spLocks noGrp="1"/>
          </p:cNvSpPr>
          <p:nvPr>
            <p:ph type="ftr" sz="quarter" idx="11"/>
          </p:nvPr>
        </p:nvSpPr>
        <p:spPr/>
        <p:txBody>
          <a:bodyPr/>
          <a:lstStyle/>
          <a:p>
            <a:endParaRPr lang="hr-HR">
              <a:solidFill>
                <a:prstClr val="black">
                  <a:tint val="75000"/>
                </a:prstClr>
              </a:solidFill>
            </a:endParaRPr>
          </a:p>
        </p:txBody>
      </p:sp>
      <p:sp>
        <p:nvSpPr>
          <p:cNvPr id="6" name="Slide Number Placeholder 5"/>
          <p:cNvSpPr>
            <a:spLocks noGrp="1"/>
          </p:cNvSpPr>
          <p:nvPr>
            <p:ph type="sldNum" sz="quarter" idx="12"/>
          </p:nvPr>
        </p:nvSpPr>
        <p:spPr/>
        <p:txBody>
          <a:bodyPr/>
          <a:lstStyle/>
          <a:p>
            <a:fld id="{FB2EB856-5E4F-469C-B98F-37CC50658AC3}" type="slidenum">
              <a:rPr lang="hr-HR" smtClean="0">
                <a:solidFill>
                  <a:prstClr val="black">
                    <a:tint val="75000"/>
                  </a:prstClr>
                </a:solidFill>
              </a:rPr>
              <a:pPr/>
              <a:t>‹#›</a:t>
            </a:fld>
            <a:endParaRPr lang="hr-HR">
              <a:solidFill>
                <a:prstClr val="black">
                  <a:tint val="75000"/>
                </a:prstClr>
              </a:solidFill>
            </a:endParaRPr>
          </a:p>
        </p:txBody>
      </p:sp>
    </p:spTree>
    <p:extLst>
      <p:ext uri="{BB962C8B-B14F-4D97-AF65-F5344CB8AC3E}">
        <p14:creationId xmlns:p14="http://schemas.microsoft.com/office/powerpoint/2010/main" val="3045985924"/>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r-H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Date Placeholder 3"/>
          <p:cNvSpPr>
            <a:spLocks noGrp="1"/>
          </p:cNvSpPr>
          <p:nvPr>
            <p:ph type="dt" sz="half" idx="10"/>
          </p:nvPr>
        </p:nvSpPr>
        <p:spPr/>
        <p:txBody>
          <a:bodyPr/>
          <a:lstStyle/>
          <a:p>
            <a:fld id="{D7286F0C-7C05-45FC-8420-7579483CE369}" type="datetimeFigureOut">
              <a:rPr lang="hr-HR" smtClean="0">
                <a:solidFill>
                  <a:prstClr val="black">
                    <a:tint val="75000"/>
                  </a:prstClr>
                </a:solidFill>
              </a:rPr>
              <a:pPr/>
              <a:t>18.01.2017.</a:t>
            </a:fld>
            <a:endParaRPr lang="hr-HR">
              <a:solidFill>
                <a:prstClr val="black">
                  <a:tint val="75000"/>
                </a:prstClr>
              </a:solidFill>
            </a:endParaRPr>
          </a:p>
        </p:txBody>
      </p:sp>
      <p:sp>
        <p:nvSpPr>
          <p:cNvPr id="5" name="Footer Placeholder 4"/>
          <p:cNvSpPr>
            <a:spLocks noGrp="1"/>
          </p:cNvSpPr>
          <p:nvPr>
            <p:ph type="ftr" sz="quarter" idx="11"/>
          </p:nvPr>
        </p:nvSpPr>
        <p:spPr/>
        <p:txBody>
          <a:bodyPr/>
          <a:lstStyle/>
          <a:p>
            <a:endParaRPr lang="hr-HR">
              <a:solidFill>
                <a:prstClr val="black">
                  <a:tint val="75000"/>
                </a:prstClr>
              </a:solidFill>
            </a:endParaRPr>
          </a:p>
        </p:txBody>
      </p:sp>
      <p:sp>
        <p:nvSpPr>
          <p:cNvPr id="6" name="Slide Number Placeholder 5"/>
          <p:cNvSpPr>
            <a:spLocks noGrp="1"/>
          </p:cNvSpPr>
          <p:nvPr>
            <p:ph type="sldNum" sz="quarter" idx="12"/>
          </p:nvPr>
        </p:nvSpPr>
        <p:spPr/>
        <p:txBody>
          <a:bodyPr/>
          <a:lstStyle/>
          <a:p>
            <a:fld id="{FB2EB856-5E4F-469C-B98F-37CC50658AC3}" type="slidenum">
              <a:rPr lang="hr-HR" smtClean="0">
                <a:solidFill>
                  <a:prstClr val="black">
                    <a:tint val="75000"/>
                  </a:prstClr>
                </a:solidFill>
              </a:rPr>
              <a:pPr/>
              <a:t>‹#›</a:t>
            </a:fld>
            <a:endParaRPr lang="hr-HR">
              <a:solidFill>
                <a:prstClr val="black">
                  <a:tint val="75000"/>
                </a:prstClr>
              </a:solidFill>
            </a:endParaRPr>
          </a:p>
        </p:txBody>
      </p:sp>
    </p:spTree>
    <p:extLst>
      <p:ext uri="{BB962C8B-B14F-4D97-AF65-F5344CB8AC3E}">
        <p14:creationId xmlns:p14="http://schemas.microsoft.com/office/powerpoint/2010/main" val="4264876963"/>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hr-H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7286F0C-7C05-45FC-8420-7579483CE369}" type="datetimeFigureOut">
              <a:rPr lang="hr-HR" smtClean="0">
                <a:solidFill>
                  <a:prstClr val="black">
                    <a:tint val="75000"/>
                  </a:prstClr>
                </a:solidFill>
              </a:rPr>
              <a:pPr/>
              <a:t>18.01.2017.</a:t>
            </a:fld>
            <a:endParaRPr lang="hr-HR">
              <a:solidFill>
                <a:prstClr val="black">
                  <a:tint val="75000"/>
                </a:prstClr>
              </a:solidFill>
            </a:endParaRPr>
          </a:p>
        </p:txBody>
      </p:sp>
      <p:sp>
        <p:nvSpPr>
          <p:cNvPr id="5" name="Footer Placeholder 4"/>
          <p:cNvSpPr>
            <a:spLocks noGrp="1"/>
          </p:cNvSpPr>
          <p:nvPr>
            <p:ph type="ftr" sz="quarter" idx="11"/>
          </p:nvPr>
        </p:nvSpPr>
        <p:spPr/>
        <p:txBody>
          <a:bodyPr/>
          <a:lstStyle/>
          <a:p>
            <a:endParaRPr lang="hr-HR">
              <a:solidFill>
                <a:prstClr val="black">
                  <a:tint val="75000"/>
                </a:prstClr>
              </a:solidFill>
            </a:endParaRPr>
          </a:p>
        </p:txBody>
      </p:sp>
      <p:sp>
        <p:nvSpPr>
          <p:cNvPr id="6" name="Slide Number Placeholder 5"/>
          <p:cNvSpPr>
            <a:spLocks noGrp="1"/>
          </p:cNvSpPr>
          <p:nvPr>
            <p:ph type="sldNum" sz="quarter" idx="12"/>
          </p:nvPr>
        </p:nvSpPr>
        <p:spPr/>
        <p:txBody>
          <a:bodyPr/>
          <a:lstStyle/>
          <a:p>
            <a:fld id="{FB2EB856-5E4F-469C-B98F-37CC50658AC3}" type="slidenum">
              <a:rPr lang="hr-HR" smtClean="0">
                <a:solidFill>
                  <a:prstClr val="black">
                    <a:tint val="75000"/>
                  </a:prstClr>
                </a:solidFill>
              </a:rPr>
              <a:pPr/>
              <a:t>‹#›</a:t>
            </a:fld>
            <a:endParaRPr lang="hr-HR">
              <a:solidFill>
                <a:prstClr val="black">
                  <a:tint val="75000"/>
                </a:prstClr>
              </a:solidFill>
            </a:endParaRPr>
          </a:p>
        </p:txBody>
      </p:sp>
    </p:spTree>
    <p:extLst>
      <p:ext uri="{BB962C8B-B14F-4D97-AF65-F5344CB8AC3E}">
        <p14:creationId xmlns:p14="http://schemas.microsoft.com/office/powerpoint/2010/main" val="1879667521"/>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r-H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5" name="Date Placeholder 4"/>
          <p:cNvSpPr>
            <a:spLocks noGrp="1"/>
          </p:cNvSpPr>
          <p:nvPr>
            <p:ph type="dt" sz="half" idx="10"/>
          </p:nvPr>
        </p:nvSpPr>
        <p:spPr/>
        <p:txBody>
          <a:bodyPr/>
          <a:lstStyle/>
          <a:p>
            <a:fld id="{D7286F0C-7C05-45FC-8420-7579483CE369}" type="datetimeFigureOut">
              <a:rPr lang="hr-HR" smtClean="0">
                <a:solidFill>
                  <a:prstClr val="black">
                    <a:tint val="75000"/>
                  </a:prstClr>
                </a:solidFill>
              </a:rPr>
              <a:pPr/>
              <a:t>18.01.2017.</a:t>
            </a:fld>
            <a:endParaRPr lang="hr-HR">
              <a:solidFill>
                <a:prstClr val="black">
                  <a:tint val="75000"/>
                </a:prstClr>
              </a:solidFill>
            </a:endParaRPr>
          </a:p>
        </p:txBody>
      </p:sp>
      <p:sp>
        <p:nvSpPr>
          <p:cNvPr id="6" name="Footer Placeholder 5"/>
          <p:cNvSpPr>
            <a:spLocks noGrp="1"/>
          </p:cNvSpPr>
          <p:nvPr>
            <p:ph type="ftr" sz="quarter" idx="11"/>
          </p:nvPr>
        </p:nvSpPr>
        <p:spPr/>
        <p:txBody>
          <a:bodyPr/>
          <a:lstStyle/>
          <a:p>
            <a:endParaRPr lang="hr-HR">
              <a:solidFill>
                <a:prstClr val="black">
                  <a:tint val="75000"/>
                </a:prstClr>
              </a:solidFill>
            </a:endParaRPr>
          </a:p>
        </p:txBody>
      </p:sp>
      <p:sp>
        <p:nvSpPr>
          <p:cNvPr id="7" name="Slide Number Placeholder 6"/>
          <p:cNvSpPr>
            <a:spLocks noGrp="1"/>
          </p:cNvSpPr>
          <p:nvPr>
            <p:ph type="sldNum" sz="quarter" idx="12"/>
          </p:nvPr>
        </p:nvSpPr>
        <p:spPr/>
        <p:txBody>
          <a:bodyPr/>
          <a:lstStyle/>
          <a:p>
            <a:fld id="{FB2EB856-5E4F-469C-B98F-37CC50658AC3}" type="slidenum">
              <a:rPr lang="hr-HR" smtClean="0">
                <a:solidFill>
                  <a:prstClr val="black">
                    <a:tint val="75000"/>
                  </a:prstClr>
                </a:solidFill>
              </a:rPr>
              <a:pPr/>
              <a:t>‹#›</a:t>
            </a:fld>
            <a:endParaRPr lang="hr-HR">
              <a:solidFill>
                <a:prstClr val="black">
                  <a:tint val="75000"/>
                </a:prstClr>
              </a:solidFill>
            </a:endParaRPr>
          </a:p>
        </p:txBody>
      </p:sp>
    </p:spTree>
    <p:extLst>
      <p:ext uri="{BB962C8B-B14F-4D97-AF65-F5344CB8AC3E}">
        <p14:creationId xmlns:p14="http://schemas.microsoft.com/office/powerpoint/2010/main" val="1505759664"/>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hr-H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7" name="Date Placeholder 6"/>
          <p:cNvSpPr>
            <a:spLocks noGrp="1"/>
          </p:cNvSpPr>
          <p:nvPr>
            <p:ph type="dt" sz="half" idx="10"/>
          </p:nvPr>
        </p:nvSpPr>
        <p:spPr/>
        <p:txBody>
          <a:bodyPr/>
          <a:lstStyle/>
          <a:p>
            <a:fld id="{D7286F0C-7C05-45FC-8420-7579483CE369}" type="datetimeFigureOut">
              <a:rPr lang="hr-HR" smtClean="0">
                <a:solidFill>
                  <a:prstClr val="black">
                    <a:tint val="75000"/>
                  </a:prstClr>
                </a:solidFill>
              </a:rPr>
              <a:pPr/>
              <a:t>18.01.2017.</a:t>
            </a:fld>
            <a:endParaRPr lang="hr-HR">
              <a:solidFill>
                <a:prstClr val="black">
                  <a:tint val="75000"/>
                </a:prstClr>
              </a:solidFill>
            </a:endParaRPr>
          </a:p>
        </p:txBody>
      </p:sp>
      <p:sp>
        <p:nvSpPr>
          <p:cNvPr id="8" name="Footer Placeholder 7"/>
          <p:cNvSpPr>
            <a:spLocks noGrp="1"/>
          </p:cNvSpPr>
          <p:nvPr>
            <p:ph type="ftr" sz="quarter" idx="11"/>
          </p:nvPr>
        </p:nvSpPr>
        <p:spPr/>
        <p:txBody>
          <a:bodyPr/>
          <a:lstStyle/>
          <a:p>
            <a:endParaRPr lang="hr-HR">
              <a:solidFill>
                <a:prstClr val="black">
                  <a:tint val="75000"/>
                </a:prstClr>
              </a:solidFill>
            </a:endParaRPr>
          </a:p>
        </p:txBody>
      </p:sp>
      <p:sp>
        <p:nvSpPr>
          <p:cNvPr id="9" name="Slide Number Placeholder 8"/>
          <p:cNvSpPr>
            <a:spLocks noGrp="1"/>
          </p:cNvSpPr>
          <p:nvPr>
            <p:ph type="sldNum" sz="quarter" idx="12"/>
          </p:nvPr>
        </p:nvSpPr>
        <p:spPr/>
        <p:txBody>
          <a:bodyPr/>
          <a:lstStyle/>
          <a:p>
            <a:fld id="{FB2EB856-5E4F-469C-B98F-37CC50658AC3}" type="slidenum">
              <a:rPr lang="hr-HR" smtClean="0">
                <a:solidFill>
                  <a:prstClr val="black">
                    <a:tint val="75000"/>
                  </a:prstClr>
                </a:solidFill>
              </a:rPr>
              <a:pPr/>
              <a:t>‹#›</a:t>
            </a:fld>
            <a:endParaRPr lang="hr-HR">
              <a:solidFill>
                <a:prstClr val="black">
                  <a:tint val="75000"/>
                </a:prstClr>
              </a:solidFill>
            </a:endParaRPr>
          </a:p>
        </p:txBody>
      </p:sp>
    </p:spTree>
    <p:extLst>
      <p:ext uri="{BB962C8B-B14F-4D97-AF65-F5344CB8AC3E}">
        <p14:creationId xmlns:p14="http://schemas.microsoft.com/office/powerpoint/2010/main" val="3841995593"/>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r-HR"/>
          </a:p>
        </p:txBody>
      </p:sp>
      <p:sp>
        <p:nvSpPr>
          <p:cNvPr id="3" name="Date Placeholder 2"/>
          <p:cNvSpPr>
            <a:spLocks noGrp="1"/>
          </p:cNvSpPr>
          <p:nvPr>
            <p:ph type="dt" sz="half" idx="10"/>
          </p:nvPr>
        </p:nvSpPr>
        <p:spPr/>
        <p:txBody>
          <a:bodyPr/>
          <a:lstStyle/>
          <a:p>
            <a:fld id="{D7286F0C-7C05-45FC-8420-7579483CE369}" type="datetimeFigureOut">
              <a:rPr lang="hr-HR" smtClean="0">
                <a:solidFill>
                  <a:prstClr val="black">
                    <a:tint val="75000"/>
                  </a:prstClr>
                </a:solidFill>
              </a:rPr>
              <a:pPr/>
              <a:t>18.01.2017.</a:t>
            </a:fld>
            <a:endParaRPr lang="hr-HR">
              <a:solidFill>
                <a:prstClr val="black">
                  <a:tint val="75000"/>
                </a:prstClr>
              </a:solidFill>
            </a:endParaRPr>
          </a:p>
        </p:txBody>
      </p:sp>
      <p:sp>
        <p:nvSpPr>
          <p:cNvPr id="4" name="Footer Placeholder 3"/>
          <p:cNvSpPr>
            <a:spLocks noGrp="1"/>
          </p:cNvSpPr>
          <p:nvPr>
            <p:ph type="ftr" sz="quarter" idx="11"/>
          </p:nvPr>
        </p:nvSpPr>
        <p:spPr/>
        <p:txBody>
          <a:bodyPr/>
          <a:lstStyle/>
          <a:p>
            <a:endParaRPr lang="hr-HR">
              <a:solidFill>
                <a:prstClr val="black">
                  <a:tint val="75000"/>
                </a:prstClr>
              </a:solidFill>
            </a:endParaRPr>
          </a:p>
        </p:txBody>
      </p:sp>
      <p:sp>
        <p:nvSpPr>
          <p:cNvPr id="5" name="Slide Number Placeholder 4"/>
          <p:cNvSpPr>
            <a:spLocks noGrp="1"/>
          </p:cNvSpPr>
          <p:nvPr>
            <p:ph type="sldNum" sz="quarter" idx="12"/>
          </p:nvPr>
        </p:nvSpPr>
        <p:spPr/>
        <p:txBody>
          <a:bodyPr/>
          <a:lstStyle/>
          <a:p>
            <a:fld id="{FB2EB856-5E4F-469C-B98F-37CC50658AC3}" type="slidenum">
              <a:rPr lang="hr-HR" smtClean="0">
                <a:solidFill>
                  <a:prstClr val="black">
                    <a:tint val="75000"/>
                  </a:prstClr>
                </a:solidFill>
              </a:rPr>
              <a:pPr/>
              <a:t>‹#›</a:t>
            </a:fld>
            <a:endParaRPr lang="hr-HR">
              <a:solidFill>
                <a:prstClr val="black">
                  <a:tint val="75000"/>
                </a:prstClr>
              </a:solidFill>
            </a:endParaRPr>
          </a:p>
        </p:txBody>
      </p:sp>
    </p:spTree>
    <p:extLst>
      <p:ext uri="{BB962C8B-B14F-4D97-AF65-F5344CB8AC3E}">
        <p14:creationId xmlns:p14="http://schemas.microsoft.com/office/powerpoint/2010/main" val="844323320"/>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286F0C-7C05-45FC-8420-7579483CE369}" type="datetimeFigureOut">
              <a:rPr lang="hr-HR" smtClean="0">
                <a:solidFill>
                  <a:prstClr val="black">
                    <a:tint val="75000"/>
                  </a:prstClr>
                </a:solidFill>
              </a:rPr>
              <a:pPr/>
              <a:t>18.01.2017.</a:t>
            </a:fld>
            <a:endParaRPr lang="hr-HR">
              <a:solidFill>
                <a:prstClr val="black">
                  <a:tint val="75000"/>
                </a:prstClr>
              </a:solidFill>
            </a:endParaRPr>
          </a:p>
        </p:txBody>
      </p:sp>
      <p:sp>
        <p:nvSpPr>
          <p:cNvPr id="3" name="Footer Placeholder 2"/>
          <p:cNvSpPr>
            <a:spLocks noGrp="1"/>
          </p:cNvSpPr>
          <p:nvPr>
            <p:ph type="ftr" sz="quarter" idx="11"/>
          </p:nvPr>
        </p:nvSpPr>
        <p:spPr/>
        <p:txBody>
          <a:bodyPr/>
          <a:lstStyle/>
          <a:p>
            <a:endParaRPr lang="hr-HR">
              <a:solidFill>
                <a:prstClr val="black">
                  <a:tint val="75000"/>
                </a:prstClr>
              </a:solidFill>
            </a:endParaRPr>
          </a:p>
        </p:txBody>
      </p:sp>
      <p:sp>
        <p:nvSpPr>
          <p:cNvPr id="4" name="Slide Number Placeholder 3"/>
          <p:cNvSpPr>
            <a:spLocks noGrp="1"/>
          </p:cNvSpPr>
          <p:nvPr>
            <p:ph type="sldNum" sz="quarter" idx="12"/>
          </p:nvPr>
        </p:nvSpPr>
        <p:spPr/>
        <p:txBody>
          <a:bodyPr/>
          <a:lstStyle/>
          <a:p>
            <a:fld id="{FB2EB856-5E4F-469C-B98F-37CC50658AC3}" type="slidenum">
              <a:rPr lang="hr-HR" smtClean="0">
                <a:solidFill>
                  <a:prstClr val="black">
                    <a:tint val="75000"/>
                  </a:prstClr>
                </a:solidFill>
              </a:rPr>
              <a:pPr/>
              <a:t>‹#›</a:t>
            </a:fld>
            <a:endParaRPr lang="hr-HR">
              <a:solidFill>
                <a:prstClr val="black">
                  <a:tint val="75000"/>
                </a:prstClr>
              </a:solidFill>
            </a:endParaRPr>
          </a:p>
        </p:txBody>
      </p:sp>
    </p:spTree>
    <p:extLst>
      <p:ext uri="{BB962C8B-B14F-4D97-AF65-F5344CB8AC3E}">
        <p14:creationId xmlns:p14="http://schemas.microsoft.com/office/powerpoint/2010/main" val="34019813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r-HR"/>
          </a:p>
        </p:txBody>
      </p:sp>
      <p:sp>
        <p:nvSpPr>
          <p:cNvPr id="3" name="Date Placeholder 2"/>
          <p:cNvSpPr>
            <a:spLocks noGrp="1"/>
          </p:cNvSpPr>
          <p:nvPr>
            <p:ph type="dt" sz="half" idx="10"/>
          </p:nvPr>
        </p:nvSpPr>
        <p:spPr/>
        <p:txBody>
          <a:bodyPr/>
          <a:lstStyle/>
          <a:p>
            <a:fld id="{D7286F0C-7C05-45FC-8420-7579483CE369}" type="datetimeFigureOut">
              <a:rPr lang="hr-HR" smtClean="0"/>
              <a:t>18.01.2017.</a:t>
            </a:fld>
            <a:endParaRPr lang="hr-HR"/>
          </a:p>
        </p:txBody>
      </p:sp>
      <p:sp>
        <p:nvSpPr>
          <p:cNvPr id="4" name="Footer Placeholder 3"/>
          <p:cNvSpPr>
            <a:spLocks noGrp="1"/>
          </p:cNvSpPr>
          <p:nvPr>
            <p:ph type="ftr" sz="quarter" idx="11"/>
          </p:nvPr>
        </p:nvSpPr>
        <p:spPr/>
        <p:txBody>
          <a:bodyPr/>
          <a:lstStyle/>
          <a:p>
            <a:endParaRPr lang="hr-HR"/>
          </a:p>
        </p:txBody>
      </p:sp>
      <p:sp>
        <p:nvSpPr>
          <p:cNvPr id="5" name="Slide Number Placeholder 4"/>
          <p:cNvSpPr>
            <a:spLocks noGrp="1"/>
          </p:cNvSpPr>
          <p:nvPr>
            <p:ph type="sldNum" sz="quarter" idx="12"/>
          </p:nvPr>
        </p:nvSpPr>
        <p:spPr/>
        <p:txBody>
          <a:bodyPr/>
          <a:lstStyle/>
          <a:p>
            <a:fld id="{FB2EB856-5E4F-469C-B98F-37CC50658AC3}" type="slidenum">
              <a:rPr lang="hr-HR" smtClean="0"/>
              <a:t>‹#›</a:t>
            </a:fld>
            <a:endParaRPr lang="hr-HR"/>
          </a:p>
        </p:txBody>
      </p:sp>
    </p:spTree>
    <p:extLst>
      <p:ext uri="{BB962C8B-B14F-4D97-AF65-F5344CB8AC3E}">
        <p14:creationId xmlns:p14="http://schemas.microsoft.com/office/powerpoint/2010/main" val="3399353661"/>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hr-H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7286F0C-7C05-45FC-8420-7579483CE369}" type="datetimeFigureOut">
              <a:rPr lang="hr-HR" smtClean="0">
                <a:solidFill>
                  <a:prstClr val="black">
                    <a:tint val="75000"/>
                  </a:prstClr>
                </a:solidFill>
              </a:rPr>
              <a:pPr/>
              <a:t>18.01.2017.</a:t>
            </a:fld>
            <a:endParaRPr lang="hr-HR">
              <a:solidFill>
                <a:prstClr val="black">
                  <a:tint val="75000"/>
                </a:prstClr>
              </a:solidFill>
            </a:endParaRPr>
          </a:p>
        </p:txBody>
      </p:sp>
      <p:sp>
        <p:nvSpPr>
          <p:cNvPr id="6" name="Footer Placeholder 5"/>
          <p:cNvSpPr>
            <a:spLocks noGrp="1"/>
          </p:cNvSpPr>
          <p:nvPr>
            <p:ph type="ftr" sz="quarter" idx="11"/>
          </p:nvPr>
        </p:nvSpPr>
        <p:spPr/>
        <p:txBody>
          <a:bodyPr/>
          <a:lstStyle/>
          <a:p>
            <a:endParaRPr lang="hr-HR">
              <a:solidFill>
                <a:prstClr val="black">
                  <a:tint val="75000"/>
                </a:prstClr>
              </a:solidFill>
            </a:endParaRPr>
          </a:p>
        </p:txBody>
      </p:sp>
      <p:sp>
        <p:nvSpPr>
          <p:cNvPr id="7" name="Slide Number Placeholder 6"/>
          <p:cNvSpPr>
            <a:spLocks noGrp="1"/>
          </p:cNvSpPr>
          <p:nvPr>
            <p:ph type="sldNum" sz="quarter" idx="12"/>
          </p:nvPr>
        </p:nvSpPr>
        <p:spPr/>
        <p:txBody>
          <a:bodyPr/>
          <a:lstStyle/>
          <a:p>
            <a:fld id="{FB2EB856-5E4F-469C-B98F-37CC50658AC3}" type="slidenum">
              <a:rPr lang="hr-HR" smtClean="0">
                <a:solidFill>
                  <a:prstClr val="black">
                    <a:tint val="75000"/>
                  </a:prstClr>
                </a:solidFill>
              </a:rPr>
              <a:pPr/>
              <a:t>‹#›</a:t>
            </a:fld>
            <a:endParaRPr lang="hr-HR">
              <a:solidFill>
                <a:prstClr val="black">
                  <a:tint val="75000"/>
                </a:prstClr>
              </a:solidFill>
            </a:endParaRPr>
          </a:p>
        </p:txBody>
      </p:sp>
    </p:spTree>
    <p:extLst>
      <p:ext uri="{BB962C8B-B14F-4D97-AF65-F5344CB8AC3E}">
        <p14:creationId xmlns:p14="http://schemas.microsoft.com/office/powerpoint/2010/main" val="1848806350"/>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hr-H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r-H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7286F0C-7C05-45FC-8420-7579483CE369}" type="datetimeFigureOut">
              <a:rPr lang="hr-HR" smtClean="0">
                <a:solidFill>
                  <a:prstClr val="black">
                    <a:tint val="75000"/>
                  </a:prstClr>
                </a:solidFill>
              </a:rPr>
              <a:pPr/>
              <a:t>18.01.2017.</a:t>
            </a:fld>
            <a:endParaRPr lang="hr-HR">
              <a:solidFill>
                <a:prstClr val="black">
                  <a:tint val="75000"/>
                </a:prstClr>
              </a:solidFill>
            </a:endParaRPr>
          </a:p>
        </p:txBody>
      </p:sp>
      <p:sp>
        <p:nvSpPr>
          <p:cNvPr id="6" name="Footer Placeholder 5"/>
          <p:cNvSpPr>
            <a:spLocks noGrp="1"/>
          </p:cNvSpPr>
          <p:nvPr>
            <p:ph type="ftr" sz="quarter" idx="11"/>
          </p:nvPr>
        </p:nvSpPr>
        <p:spPr/>
        <p:txBody>
          <a:bodyPr/>
          <a:lstStyle/>
          <a:p>
            <a:endParaRPr lang="hr-HR">
              <a:solidFill>
                <a:prstClr val="black">
                  <a:tint val="75000"/>
                </a:prstClr>
              </a:solidFill>
            </a:endParaRPr>
          </a:p>
        </p:txBody>
      </p:sp>
      <p:sp>
        <p:nvSpPr>
          <p:cNvPr id="7" name="Slide Number Placeholder 6"/>
          <p:cNvSpPr>
            <a:spLocks noGrp="1"/>
          </p:cNvSpPr>
          <p:nvPr>
            <p:ph type="sldNum" sz="quarter" idx="12"/>
          </p:nvPr>
        </p:nvSpPr>
        <p:spPr/>
        <p:txBody>
          <a:bodyPr/>
          <a:lstStyle/>
          <a:p>
            <a:fld id="{FB2EB856-5E4F-469C-B98F-37CC50658AC3}" type="slidenum">
              <a:rPr lang="hr-HR" smtClean="0">
                <a:solidFill>
                  <a:prstClr val="black">
                    <a:tint val="75000"/>
                  </a:prstClr>
                </a:solidFill>
              </a:rPr>
              <a:pPr/>
              <a:t>‹#›</a:t>
            </a:fld>
            <a:endParaRPr lang="hr-HR">
              <a:solidFill>
                <a:prstClr val="black">
                  <a:tint val="75000"/>
                </a:prstClr>
              </a:solidFill>
            </a:endParaRPr>
          </a:p>
        </p:txBody>
      </p:sp>
    </p:spTree>
    <p:extLst>
      <p:ext uri="{BB962C8B-B14F-4D97-AF65-F5344CB8AC3E}">
        <p14:creationId xmlns:p14="http://schemas.microsoft.com/office/powerpoint/2010/main" val="4054122008"/>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r-H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Date Placeholder 3"/>
          <p:cNvSpPr>
            <a:spLocks noGrp="1"/>
          </p:cNvSpPr>
          <p:nvPr>
            <p:ph type="dt" sz="half" idx="10"/>
          </p:nvPr>
        </p:nvSpPr>
        <p:spPr/>
        <p:txBody>
          <a:bodyPr/>
          <a:lstStyle/>
          <a:p>
            <a:fld id="{D7286F0C-7C05-45FC-8420-7579483CE369}" type="datetimeFigureOut">
              <a:rPr lang="hr-HR" smtClean="0">
                <a:solidFill>
                  <a:prstClr val="black">
                    <a:tint val="75000"/>
                  </a:prstClr>
                </a:solidFill>
              </a:rPr>
              <a:pPr/>
              <a:t>18.01.2017.</a:t>
            </a:fld>
            <a:endParaRPr lang="hr-HR">
              <a:solidFill>
                <a:prstClr val="black">
                  <a:tint val="75000"/>
                </a:prstClr>
              </a:solidFill>
            </a:endParaRPr>
          </a:p>
        </p:txBody>
      </p:sp>
      <p:sp>
        <p:nvSpPr>
          <p:cNvPr id="5" name="Footer Placeholder 4"/>
          <p:cNvSpPr>
            <a:spLocks noGrp="1"/>
          </p:cNvSpPr>
          <p:nvPr>
            <p:ph type="ftr" sz="quarter" idx="11"/>
          </p:nvPr>
        </p:nvSpPr>
        <p:spPr/>
        <p:txBody>
          <a:bodyPr/>
          <a:lstStyle/>
          <a:p>
            <a:endParaRPr lang="hr-HR">
              <a:solidFill>
                <a:prstClr val="black">
                  <a:tint val="75000"/>
                </a:prstClr>
              </a:solidFill>
            </a:endParaRPr>
          </a:p>
        </p:txBody>
      </p:sp>
      <p:sp>
        <p:nvSpPr>
          <p:cNvPr id="6" name="Slide Number Placeholder 5"/>
          <p:cNvSpPr>
            <a:spLocks noGrp="1"/>
          </p:cNvSpPr>
          <p:nvPr>
            <p:ph type="sldNum" sz="quarter" idx="12"/>
          </p:nvPr>
        </p:nvSpPr>
        <p:spPr/>
        <p:txBody>
          <a:bodyPr/>
          <a:lstStyle/>
          <a:p>
            <a:fld id="{FB2EB856-5E4F-469C-B98F-37CC50658AC3}" type="slidenum">
              <a:rPr lang="hr-HR" smtClean="0">
                <a:solidFill>
                  <a:prstClr val="black">
                    <a:tint val="75000"/>
                  </a:prstClr>
                </a:solidFill>
              </a:rPr>
              <a:pPr/>
              <a:t>‹#›</a:t>
            </a:fld>
            <a:endParaRPr lang="hr-HR">
              <a:solidFill>
                <a:prstClr val="black">
                  <a:tint val="75000"/>
                </a:prstClr>
              </a:solidFill>
            </a:endParaRPr>
          </a:p>
        </p:txBody>
      </p:sp>
    </p:spTree>
    <p:extLst>
      <p:ext uri="{BB962C8B-B14F-4D97-AF65-F5344CB8AC3E}">
        <p14:creationId xmlns:p14="http://schemas.microsoft.com/office/powerpoint/2010/main" val="696014404"/>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hr-H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Date Placeholder 3"/>
          <p:cNvSpPr>
            <a:spLocks noGrp="1"/>
          </p:cNvSpPr>
          <p:nvPr>
            <p:ph type="dt" sz="half" idx="10"/>
          </p:nvPr>
        </p:nvSpPr>
        <p:spPr/>
        <p:txBody>
          <a:bodyPr/>
          <a:lstStyle/>
          <a:p>
            <a:fld id="{D7286F0C-7C05-45FC-8420-7579483CE369}" type="datetimeFigureOut">
              <a:rPr lang="hr-HR" smtClean="0">
                <a:solidFill>
                  <a:prstClr val="black">
                    <a:tint val="75000"/>
                  </a:prstClr>
                </a:solidFill>
              </a:rPr>
              <a:pPr/>
              <a:t>18.01.2017.</a:t>
            </a:fld>
            <a:endParaRPr lang="hr-HR">
              <a:solidFill>
                <a:prstClr val="black">
                  <a:tint val="75000"/>
                </a:prstClr>
              </a:solidFill>
            </a:endParaRPr>
          </a:p>
        </p:txBody>
      </p:sp>
      <p:sp>
        <p:nvSpPr>
          <p:cNvPr id="5" name="Footer Placeholder 4"/>
          <p:cNvSpPr>
            <a:spLocks noGrp="1"/>
          </p:cNvSpPr>
          <p:nvPr>
            <p:ph type="ftr" sz="quarter" idx="11"/>
          </p:nvPr>
        </p:nvSpPr>
        <p:spPr/>
        <p:txBody>
          <a:bodyPr/>
          <a:lstStyle/>
          <a:p>
            <a:endParaRPr lang="hr-HR">
              <a:solidFill>
                <a:prstClr val="black">
                  <a:tint val="75000"/>
                </a:prstClr>
              </a:solidFill>
            </a:endParaRPr>
          </a:p>
        </p:txBody>
      </p:sp>
      <p:sp>
        <p:nvSpPr>
          <p:cNvPr id="6" name="Slide Number Placeholder 5"/>
          <p:cNvSpPr>
            <a:spLocks noGrp="1"/>
          </p:cNvSpPr>
          <p:nvPr>
            <p:ph type="sldNum" sz="quarter" idx="12"/>
          </p:nvPr>
        </p:nvSpPr>
        <p:spPr/>
        <p:txBody>
          <a:bodyPr/>
          <a:lstStyle/>
          <a:p>
            <a:fld id="{FB2EB856-5E4F-469C-B98F-37CC50658AC3}" type="slidenum">
              <a:rPr lang="hr-HR" smtClean="0">
                <a:solidFill>
                  <a:prstClr val="black">
                    <a:tint val="75000"/>
                  </a:prstClr>
                </a:solidFill>
              </a:rPr>
              <a:pPr/>
              <a:t>‹#›</a:t>
            </a:fld>
            <a:endParaRPr lang="hr-HR">
              <a:solidFill>
                <a:prstClr val="black">
                  <a:tint val="75000"/>
                </a:prstClr>
              </a:solidFill>
            </a:endParaRPr>
          </a:p>
        </p:txBody>
      </p:sp>
    </p:spTree>
    <p:extLst>
      <p:ext uri="{BB962C8B-B14F-4D97-AF65-F5344CB8AC3E}">
        <p14:creationId xmlns:p14="http://schemas.microsoft.com/office/powerpoint/2010/main" val="2199725665"/>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64583" y="213257"/>
            <a:ext cx="8602836" cy="514878"/>
          </a:xfrm>
        </p:spPr>
        <p:txBody>
          <a:bodyPr>
            <a:normAutofit/>
          </a:bodyPr>
          <a:lstStyle>
            <a:lvl1pPr>
              <a:defRPr sz="2200">
                <a:solidFill>
                  <a:srgbClr val="00B2A9"/>
                </a:solidFill>
                <a:latin typeface="Tahoma" panose="020B0604030504040204" pitchFamily="34" charset="0"/>
                <a:ea typeface="Tahoma" panose="020B0604030504040204" pitchFamily="34" charset="0"/>
                <a:cs typeface="Tahoma" panose="020B0604030504040204"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264582" y="1551781"/>
            <a:ext cx="8602837" cy="4351338"/>
          </a:xfrm>
        </p:spPr>
        <p:txBody>
          <a:bodyPr/>
          <a:lstStyle>
            <a:lvl1pPr>
              <a:defRPr sz="2000">
                <a:solidFill>
                  <a:srgbClr val="00B2A9"/>
                </a:solidFill>
                <a:latin typeface="Tahoma" panose="020B0604030504040204" pitchFamily="34" charset="0"/>
                <a:ea typeface="Tahoma" panose="020B0604030504040204" pitchFamily="34" charset="0"/>
                <a:cs typeface="Tahoma" panose="020B0604030504040204" pitchFamily="34" charset="0"/>
              </a:defRPr>
            </a:lvl1pPr>
            <a:lvl2pPr>
              <a:defRPr sz="1800">
                <a:solidFill>
                  <a:srgbClr val="575756"/>
                </a:solidFill>
                <a:latin typeface="Tahoma" panose="020B0604030504040204" pitchFamily="34" charset="0"/>
                <a:ea typeface="Tahoma" panose="020B0604030504040204" pitchFamily="34" charset="0"/>
                <a:cs typeface="Tahoma" panose="020B0604030504040204" pitchFamily="34" charset="0"/>
              </a:defRPr>
            </a:lvl2pPr>
            <a:lvl3pPr>
              <a:defRPr sz="1800">
                <a:solidFill>
                  <a:srgbClr val="575756"/>
                </a:solidFill>
                <a:latin typeface="Tahoma" panose="020B0604030504040204" pitchFamily="34" charset="0"/>
                <a:ea typeface="Tahoma" panose="020B0604030504040204" pitchFamily="34" charset="0"/>
                <a:cs typeface="Tahoma" panose="020B0604030504040204" pitchFamily="34" charset="0"/>
              </a:defRPr>
            </a:lvl3pPr>
            <a:lvl4pPr>
              <a:defRPr sz="1800">
                <a:solidFill>
                  <a:srgbClr val="575756"/>
                </a:solidFill>
                <a:latin typeface="Tahoma" panose="020B0604030504040204" pitchFamily="34" charset="0"/>
                <a:ea typeface="Tahoma" panose="020B0604030504040204" pitchFamily="34" charset="0"/>
                <a:cs typeface="Tahoma" panose="020B0604030504040204" pitchFamily="34" charset="0"/>
              </a:defRPr>
            </a:lvl4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8" name="Content Placeholder 7"/>
          <p:cNvSpPr>
            <a:spLocks noGrp="1"/>
          </p:cNvSpPr>
          <p:nvPr>
            <p:ph sz="quarter" idx="13" hasCustomPrompt="1"/>
          </p:nvPr>
        </p:nvSpPr>
        <p:spPr>
          <a:xfrm>
            <a:off x="265113" y="795338"/>
            <a:ext cx="8602306" cy="482600"/>
          </a:xfrm>
        </p:spPr>
        <p:txBody>
          <a:bodyPr>
            <a:normAutofit/>
          </a:bodyPr>
          <a:lstStyle>
            <a:lvl1pPr marL="0" indent="0">
              <a:buNone/>
              <a:defRPr sz="2200" b="0">
                <a:solidFill>
                  <a:srgbClr val="0D5257"/>
                </a:solidFill>
                <a:latin typeface="Tahoma" panose="020B0604030504040204" pitchFamily="34" charset="0"/>
                <a:ea typeface="Tahoma" panose="020B0604030504040204" pitchFamily="34" charset="0"/>
                <a:cs typeface="Tahoma" panose="020B0604030504040204" pitchFamily="34" charset="0"/>
              </a:defRPr>
            </a:lvl1pPr>
          </a:lstStyle>
          <a:p>
            <a:pPr lvl="0"/>
            <a:r>
              <a:rPr lang="en-GB" dirty="0" smtClean="0"/>
              <a:t>Subtitle </a:t>
            </a:r>
            <a:endParaRPr lang="en-GB" dirty="0"/>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70800" y="6176963"/>
            <a:ext cx="1196620" cy="360000"/>
          </a:xfrm>
          <a:prstGeom prst="rect">
            <a:avLst/>
          </a:prstGeom>
        </p:spPr>
      </p:pic>
    </p:spTree>
    <p:extLst>
      <p:ext uri="{BB962C8B-B14F-4D97-AF65-F5344CB8AC3E}">
        <p14:creationId xmlns:p14="http://schemas.microsoft.com/office/powerpoint/2010/main" val="2880496131"/>
      </p:ext>
    </p:extLst>
  </p:cSld>
  <p:clrMapOvr>
    <a:masterClrMapping/>
  </p:clrMapOvr>
  <p:timing>
    <p:tnLst>
      <p:par>
        <p:cTn id="1" dur="indefinite" restart="never" nodeType="tmRoot"/>
      </p:par>
    </p:tnLst>
  </p:timing>
</p:sldLayout>
</file>

<file path=ppt/slideLayouts/slideLayout65.xml><?xml version="1.0" encoding="utf-8"?>
<p:sldLayout xmlns:a="http://schemas.openxmlformats.org/drawingml/2006/main" xmlns:r="http://schemas.openxmlformats.org/officeDocument/2006/relationships" xmlns:p="http://schemas.openxmlformats.org/presentationml/2006/main" userDrawn="1">
  <p:cSld name="1_Blank">
    <p:bg>
      <p:bgPr>
        <a:solidFill>
          <a:srgbClr val="0D5257"/>
        </a:solidFill>
        <a:effectLst/>
      </p:bgPr>
    </p:bg>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437703" y="12700"/>
            <a:ext cx="7943127" cy="6858000"/>
          </a:xfrm>
          <a:prstGeom prst="rect">
            <a:avLst/>
          </a:prstGeom>
        </p:spPr>
      </p:pic>
      <p:sp>
        <p:nvSpPr>
          <p:cNvPr id="3" name="Text Placeholder 2"/>
          <p:cNvSpPr>
            <a:spLocks noGrp="1"/>
          </p:cNvSpPr>
          <p:nvPr>
            <p:ph type="body" sz="quarter" idx="10"/>
          </p:nvPr>
        </p:nvSpPr>
        <p:spPr>
          <a:xfrm>
            <a:off x="177272" y="1108604"/>
            <a:ext cx="5046662" cy="1092729"/>
          </a:xfrm>
        </p:spPr>
        <p:txBody>
          <a:bodyPr/>
          <a:lstStyle>
            <a:lvl1pPr marL="0" indent="0">
              <a:buNone/>
              <a:defRPr sz="2800"/>
            </a:lvl1pPr>
            <a:lvl2pPr marL="457200" indent="0">
              <a:buNone/>
              <a:defRPr/>
            </a:lvl2pPr>
          </a:lstStyle>
          <a:p>
            <a:pPr lvl="0"/>
            <a:r>
              <a:rPr lang="en-US" dirty="0" smtClean="0"/>
              <a:t>Click to edit Master </a:t>
            </a:r>
          </a:p>
          <a:p>
            <a:pPr lvl="0"/>
            <a:r>
              <a:rPr lang="en-US" dirty="0" smtClean="0"/>
              <a:t>text styles</a:t>
            </a:r>
          </a:p>
          <a:p>
            <a:pPr lvl="1"/>
            <a:endParaRPr lang="en-US" dirty="0" smtClean="0"/>
          </a:p>
        </p:txBody>
      </p:sp>
      <p:sp>
        <p:nvSpPr>
          <p:cNvPr id="7" name="Text Placeholder 6"/>
          <p:cNvSpPr>
            <a:spLocks noGrp="1"/>
          </p:cNvSpPr>
          <p:nvPr>
            <p:ph type="body" sz="quarter" idx="11"/>
          </p:nvPr>
        </p:nvSpPr>
        <p:spPr>
          <a:xfrm>
            <a:off x="177272" y="2425700"/>
            <a:ext cx="4310062" cy="685800"/>
          </a:xfrm>
        </p:spPr>
        <p:txBody>
          <a:bodyPr>
            <a:normAutofit/>
          </a:bodyPr>
          <a:lstStyle>
            <a:lvl1pPr marL="0" indent="0">
              <a:buNone/>
              <a:defRPr sz="2000"/>
            </a:lvl1pPr>
          </a:lstStyle>
          <a:p>
            <a:pPr lvl="0"/>
            <a:r>
              <a:rPr lang="en-US" dirty="0" smtClean="0"/>
              <a:t>Click to edit Master text styles</a:t>
            </a:r>
          </a:p>
        </p:txBody>
      </p:sp>
    </p:spTree>
    <p:extLst>
      <p:ext uri="{BB962C8B-B14F-4D97-AF65-F5344CB8AC3E}">
        <p14:creationId xmlns:p14="http://schemas.microsoft.com/office/powerpoint/2010/main" val="1493635937"/>
      </p:ext>
    </p:extLst>
  </p:cSld>
  <p:clrMapOvr>
    <a:overrideClrMapping bg1="dk1" tx1="lt1" bg2="dk2" tx2="lt2" accent1="accent1" accent2="accent2" accent3="accent3" accent4="accent4" accent5="accent5" accent6="accent6" hlink="hlink" folHlink="folHlink"/>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hr-H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hr-HR"/>
          </a:p>
        </p:txBody>
      </p:sp>
      <p:sp>
        <p:nvSpPr>
          <p:cNvPr id="4" name="Date Placeholder 3"/>
          <p:cNvSpPr>
            <a:spLocks noGrp="1"/>
          </p:cNvSpPr>
          <p:nvPr>
            <p:ph type="dt" sz="half" idx="10"/>
          </p:nvPr>
        </p:nvSpPr>
        <p:spPr/>
        <p:txBody>
          <a:bodyPr/>
          <a:lstStyle/>
          <a:p>
            <a:fld id="{D7286F0C-7C05-45FC-8420-7579483CE369}" type="datetimeFigureOut">
              <a:rPr lang="hr-HR" smtClean="0">
                <a:solidFill>
                  <a:prstClr val="black">
                    <a:tint val="75000"/>
                  </a:prstClr>
                </a:solidFill>
              </a:rPr>
              <a:pPr/>
              <a:t>18.01.2017.</a:t>
            </a:fld>
            <a:endParaRPr lang="hr-HR">
              <a:solidFill>
                <a:prstClr val="black">
                  <a:tint val="75000"/>
                </a:prstClr>
              </a:solidFill>
            </a:endParaRPr>
          </a:p>
        </p:txBody>
      </p:sp>
      <p:sp>
        <p:nvSpPr>
          <p:cNvPr id="5" name="Footer Placeholder 4"/>
          <p:cNvSpPr>
            <a:spLocks noGrp="1"/>
          </p:cNvSpPr>
          <p:nvPr>
            <p:ph type="ftr" sz="quarter" idx="11"/>
          </p:nvPr>
        </p:nvSpPr>
        <p:spPr/>
        <p:txBody>
          <a:bodyPr/>
          <a:lstStyle/>
          <a:p>
            <a:endParaRPr lang="hr-HR">
              <a:solidFill>
                <a:prstClr val="black">
                  <a:tint val="75000"/>
                </a:prstClr>
              </a:solidFill>
            </a:endParaRPr>
          </a:p>
        </p:txBody>
      </p:sp>
      <p:sp>
        <p:nvSpPr>
          <p:cNvPr id="6" name="Slide Number Placeholder 5"/>
          <p:cNvSpPr>
            <a:spLocks noGrp="1"/>
          </p:cNvSpPr>
          <p:nvPr>
            <p:ph type="sldNum" sz="quarter" idx="12"/>
          </p:nvPr>
        </p:nvSpPr>
        <p:spPr/>
        <p:txBody>
          <a:bodyPr/>
          <a:lstStyle/>
          <a:p>
            <a:fld id="{FB2EB856-5E4F-469C-B98F-37CC50658AC3}" type="slidenum">
              <a:rPr lang="hr-HR" smtClean="0">
                <a:solidFill>
                  <a:prstClr val="black">
                    <a:tint val="75000"/>
                  </a:prstClr>
                </a:solidFill>
              </a:rPr>
              <a:pPr/>
              <a:t>‹#›</a:t>
            </a:fld>
            <a:endParaRPr lang="hr-HR">
              <a:solidFill>
                <a:prstClr val="black">
                  <a:tint val="75000"/>
                </a:prstClr>
              </a:solidFill>
            </a:endParaRPr>
          </a:p>
        </p:txBody>
      </p:sp>
    </p:spTree>
    <p:extLst>
      <p:ext uri="{BB962C8B-B14F-4D97-AF65-F5344CB8AC3E}">
        <p14:creationId xmlns:p14="http://schemas.microsoft.com/office/powerpoint/2010/main" val="2004870743"/>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r-H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Date Placeholder 3"/>
          <p:cNvSpPr>
            <a:spLocks noGrp="1"/>
          </p:cNvSpPr>
          <p:nvPr>
            <p:ph type="dt" sz="half" idx="10"/>
          </p:nvPr>
        </p:nvSpPr>
        <p:spPr/>
        <p:txBody>
          <a:bodyPr/>
          <a:lstStyle/>
          <a:p>
            <a:fld id="{D7286F0C-7C05-45FC-8420-7579483CE369}" type="datetimeFigureOut">
              <a:rPr lang="hr-HR" smtClean="0">
                <a:solidFill>
                  <a:prstClr val="black">
                    <a:tint val="75000"/>
                  </a:prstClr>
                </a:solidFill>
              </a:rPr>
              <a:pPr/>
              <a:t>18.01.2017.</a:t>
            </a:fld>
            <a:endParaRPr lang="hr-HR">
              <a:solidFill>
                <a:prstClr val="black">
                  <a:tint val="75000"/>
                </a:prstClr>
              </a:solidFill>
            </a:endParaRPr>
          </a:p>
        </p:txBody>
      </p:sp>
      <p:sp>
        <p:nvSpPr>
          <p:cNvPr id="5" name="Footer Placeholder 4"/>
          <p:cNvSpPr>
            <a:spLocks noGrp="1"/>
          </p:cNvSpPr>
          <p:nvPr>
            <p:ph type="ftr" sz="quarter" idx="11"/>
          </p:nvPr>
        </p:nvSpPr>
        <p:spPr/>
        <p:txBody>
          <a:bodyPr/>
          <a:lstStyle/>
          <a:p>
            <a:endParaRPr lang="hr-HR">
              <a:solidFill>
                <a:prstClr val="black">
                  <a:tint val="75000"/>
                </a:prstClr>
              </a:solidFill>
            </a:endParaRPr>
          </a:p>
        </p:txBody>
      </p:sp>
      <p:sp>
        <p:nvSpPr>
          <p:cNvPr id="6" name="Slide Number Placeholder 5"/>
          <p:cNvSpPr>
            <a:spLocks noGrp="1"/>
          </p:cNvSpPr>
          <p:nvPr>
            <p:ph type="sldNum" sz="quarter" idx="12"/>
          </p:nvPr>
        </p:nvSpPr>
        <p:spPr/>
        <p:txBody>
          <a:bodyPr/>
          <a:lstStyle/>
          <a:p>
            <a:fld id="{FB2EB856-5E4F-469C-B98F-37CC50658AC3}" type="slidenum">
              <a:rPr lang="hr-HR" smtClean="0">
                <a:solidFill>
                  <a:prstClr val="black">
                    <a:tint val="75000"/>
                  </a:prstClr>
                </a:solidFill>
              </a:rPr>
              <a:pPr/>
              <a:t>‹#›</a:t>
            </a:fld>
            <a:endParaRPr lang="hr-HR">
              <a:solidFill>
                <a:prstClr val="black">
                  <a:tint val="75000"/>
                </a:prstClr>
              </a:solidFill>
            </a:endParaRPr>
          </a:p>
        </p:txBody>
      </p:sp>
    </p:spTree>
    <p:extLst>
      <p:ext uri="{BB962C8B-B14F-4D97-AF65-F5344CB8AC3E}">
        <p14:creationId xmlns:p14="http://schemas.microsoft.com/office/powerpoint/2010/main" val="1218710567"/>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hr-H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7286F0C-7C05-45FC-8420-7579483CE369}" type="datetimeFigureOut">
              <a:rPr lang="hr-HR" smtClean="0">
                <a:solidFill>
                  <a:prstClr val="black">
                    <a:tint val="75000"/>
                  </a:prstClr>
                </a:solidFill>
              </a:rPr>
              <a:pPr/>
              <a:t>18.01.2017.</a:t>
            </a:fld>
            <a:endParaRPr lang="hr-HR">
              <a:solidFill>
                <a:prstClr val="black">
                  <a:tint val="75000"/>
                </a:prstClr>
              </a:solidFill>
            </a:endParaRPr>
          </a:p>
        </p:txBody>
      </p:sp>
      <p:sp>
        <p:nvSpPr>
          <p:cNvPr id="5" name="Footer Placeholder 4"/>
          <p:cNvSpPr>
            <a:spLocks noGrp="1"/>
          </p:cNvSpPr>
          <p:nvPr>
            <p:ph type="ftr" sz="quarter" idx="11"/>
          </p:nvPr>
        </p:nvSpPr>
        <p:spPr/>
        <p:txBody>
          <a:bodyPr/>
          <a:lstStyle/>
          <a:p>
            <a:endParaRPr lang="hr-HR">
              <a:solidFill>
                <a:prstClr val="black">
                  <a:tint val="75000"/>
                </a:prstClr>
              </a:solidFill>
            </a:endParaRPr>
          </a:p>
        </p:txBody>
      </p:sp>
      <p:sp>
        <p:nvSpPr>
          <p:cNvPr id="6" name="Slide Number Placeholder 5"/>
          <p:cNvSpPr>
            <a:spLocks noGrp="1"/>
          </p:cNvSpPr>
          <p:nvPr>
            <p:ph type="sldNum" sz="quarter" idx="12"/>
          </p:nvPr>
        </p:nvSpPr>
        <p:spPr/>
        <p:txBody>
          <a:bodyPr/>
          <a:lstStyle/>
          <a:p>
            <a:fld id="{FB2EB856-5E4F-469C-B98F-37CC50658AC3}" type="slidenum">
              <a:rPr lang="hr-HR" smtClean="0">
                <a:solidFill>
                  <a:prstClr val="black">
                    <a:tint val="75000"/>
                  </a:prstClr>
                </a:solidFill>
              </a:rPr>
              <a:pPr/>
              <a:t>‹#›</a:t>
            </a:fld>
            <a:endParaRPr lang="hr-HR">
              <a:solidFill>
                <a:prstClr val="black">
                  <a:tint val="75000"/>
                </a:prstClr>
              </a:solidFill>
            </a:endParaRPr>
          </a:p>
        </p:txBody>
      </p:sp>
    </p:spTree>
    <p:extLst>
      <p:ext uri="{BB962C8B-B14F-4D97-AF65-F5344CB8AC3E}">
        <p14:creationId xmlns:p14="http://schemas.microsoft.com/office/powerpoint/2010/main" val="3324347157"/>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r-H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5" name="Date Placeholder 4"/>
          <p:cNvSpPr>
            <a:spLocks noGrp="1"/>
          </p:cNvSpPr>
          <p:nvPr>
            <p:ph type="dt" sz="half" idx="10"/>
          </p:nvPr>
        </p:nvSpPr>
        <p:spPr/>
        <p:txBody>
          <a:bodyPr/>
          <a:lstStyle/>
          <a:p>
            <a:fld id="{D7286F0C-7C05-45FC-8420-7579483CE369}" type="datetimeFigureOut">
              <a:rPr lang="hr-HR" smtClean="0">
                <a:solidFill>
                  <a:prstClr val="black">
                    <a:tint val="75000"/>
                  </a:prstClr>
                </a:solidFill>
              </a:rPr>
              <a:pPr/>
              <a:t>18.01.2017.</a:t>
            </a:fld>
            <a:endParaRPr lang="hr-HR">
              <a:solidFill>
                <a:prstClr val="black">
                  <a:tint val="75000"/>
                </a:prstClr>
              </a:solidFill>
            </a:endParaRPr>
          </a:p>
        </p:txBody>
      </p:sp>
      <p:sp>
        <p:nvSpPr>
          <p:cNvPr id="6" name="Footer Placeholder 5"/>
          <p:cNvSpPr>
            <a:spLocks noGrp="1"/>
          </p:cNvSpPr>
          <p:nvPr>
            <p:ph type="ftr" sz="quarter" idx="11"/>
          </p:nvPr>
        </p:nvSpPr>
        <p:spPr/>
        <p:txBody>
          <a:bodyPr/>
          <a:lstStyle/>
          <a:p>
            <a:endParaRPr lang="hr-HR">
              <a:solidFill>
                <a:prstClr val="black">
                  <a:tint val="75000"/>
                </a:prstClr>
              </a:solidFill>
            </a:endParaRPr>
          </a:p>
        </p:txBody>
      </p:sp>
      <p:sp>
        <p:nvSpPr>
          <p:cNvPr id="7" name="Slide Number Placeholder 6"/>
          <p:cNvSpPr>
            <a:spLocks noGrp="1"/>
          </p:cNvSpPr>
          <p:nvPr>
            <p:ph type="sldNum" sz="quarter" idx="12"/>
          </p:nvPr>
        </p:nvSpPr>
        <p:spPr/>
        <p:txBody>
          <a:bodyPr/>
          <a:lstStyle/>
          <a:p>
            <a:fld id="{FB2EB856-5E4F-469C-B98F-37CC50658AC3}" type="slidenum">
              <a:rPr lang="hr-HR" smtClean="0">
                <a:solidFill>
                  <a:prstClr val="black">
                    <a:tint val="75000"/>
                  </a:prstClr>
                </a:solidFill>
              </a:rPr>
              <a:pPr/>
              <a:t>‹#›</a:t>
            </a:fld>
            <a:endParaRPr lang="hr-HR">
              <a:solidFill>
                <a:prstClr val="black">
                  <a:tint val="75000"/>
                </a:prstClr>
              </a:solidFill>
            </a:endParaRPr>
          </a:p>
        </p:txBody>
      </p:sp>
    </p:spTree>
    <p:extLst>
      <p:ext uri="{BB962C8B-B14F-4D97-AF65-F5344CB8AC3E}">
        <p14:creationId xmlns:p14="http://schemas.microsoft.com/office/powerpoint/2010/main" val="36597941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286F0C-7C05-45FC-8420-7579483CE369}" type="datetimeFigureOut">
              <a:rPr lang="hr-HR" smtClean="0"/>
              <a:t>18.01.2017.</a:t>
            </a:fld>
            <a:endParaRPr lang="hr-HR"/>
          </a:p>
        </p:txBody>
      </p:sp>
      <p:sp>
        <p:nvSpPr>
          <p:cNvPr id="3" name="Footer Placeholder 2"/>
          <p:cNvSpPr>
            <a:spLocks noGrp="1"/>
          </p:cNvSpPr>
          <p:nvPr>
            <p:ph type="ftr" sz="quarter" idx="11"/>
          </p:nvPr>
        </p:nvSpPr>
        <p:spPr/>
        <p:txBody>
          <a:bodyPr/>
          <a:lstStyle/>
          <a:p>
            <a:endParaRPr lang="hr-HR"/>
          </a:p>
        </p:txBody>
      </p:sp>
      <p:sp>
        <p:nvSpPr>
          <p:cNvPr id="4" name="Slide Number Placeholder 3"/>
          <p:cNvSpPr>
            <a:spLocks noGrp="1"/>
          </p:cNvSpPr>
          <p:nvPr>
            <p:ph type="sldNum" sz="quarter" idx="12"/>
          </p:nvPr>
        </p:nvSpPr>
        <p:spPr/>
        <p:txBody>
          <a:bodyPr/>
          <a:lstStyle/>
          <a:p>
            <a:fld id="{FB2EB856-5E4F-469C-B98F-37CC50658AC3}" type="slidenum">
              <a:rPr lang="hr-HR" smtClean="0"/>
              <a:t>‹#›</a:t>
            </a:fld>
            <a:endParaRPr lang="hr-HR"/>
          </a:p>
        </p:txBody>
      </p:sp>
    </p:spTree>
    <p:extLst>
      <p:ext uri="{BB962C8B-B14F-4D97-AF65-F5344CB8AC3E}">
        <p14:creationId xmlns:p14="http://schemas.microsoft.com/office/powerpoint/2010/main" val="1569480710"/>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hr-H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7" name="Date Placeholder 6"/>
          <p:cNvSpPr>
            <a:spLocks noGrp="1"/>
          </p:cNvSpPr>
          <p:nvPr>
            <p:ph type="dt" sz="half" idx="10"/>
          </p:nvPr>
        </p:nvSpPr>
        <p:spPr/>
        <p:txBody>
          <a:bodyPr/>
          <a:lstStyle/>
          <a:p>
            <a:fld id="{D7286F0C-7C05-45FC-8420-7579483CE369}" type="datetimeFigureOut">
              <a:rPr lang="hr-HR" smtClean="0">
                <a:solidFill>
                  <a:prstClr val="black">
                    <a:tint val="75000"/>
                  </a:prstClr>
                </a:solidFill>
              </a:rPr>
              <a:pPr/>
              <a:t>18.01.2017.</a:t>
            </a:fld>
            <a:endParaRPr lang="hr-HR">
              <a:solidFill>
                <a:prstClr val="black">
                  <a:tint val="75000"/>
                </a:prstClr>
              </a:solidFill>
            </a:endParaRPr>
          </a:p>
        </p:txBody>
      </p:sp>
      <p:sp>
        <p:nvSpPr>
          <p:cNvPr id="8" name="Footer Placeholder 7"/>
          <p:cNvSpPr>
            <a:spLocks noGrp="1"/>
          </p:cNvSpPr>
          <p:nvPr>
            <p:ph type="ftr" sz="quarter" idx="11"/>
          </p:nvPr>
        </p:nvSpPr>
        <p:spPr/>
        <p:txBody>
          <a:bodyPr/>
          <a:lstStyle/>
          <a:p>
            <a:endParaRPr lang="hr-HR">
              <a:solidFill>
                <a:prstClr val="black">
                  <a:tint val="75000"/>
                </a:prstClr>
              </a:solidFill>
            </a:endParaRPr>
          </a:p>
        </p:txBody>
      </p:sp>
      <p:sp>
        <p:nvSpPr>
          <p:cNvPr id="9" name="Slide Number Placeholder 8"/>
          <p:cNvSpPr>
            <a:spLocks noGrp="1"/>
          </p:cNvSpPr>
          <p:nvPr>
            <p:ph type="sldNum" sz="quarter" idx="12"/>
          </p:nvPr>
        </p:nvSpPr>
        <p:spPr/>
        <p:txBody>
          <a:bodyPr/>
          <a:lstStyle/>
          <a:p>
            <a:fld id="{FB2EB856-5E4F-469C-B98F-37CC50658AC3}" type="slidenum">
              <a:rPr lang="hr-HR" smtClean="0">
                <a:solidFill>
                  <a:prstClr val="black">
                    <a:tint val="75000"/>
                  </a:prstClr>
                </a:solidFill>
              </a:rPr>
              <a:pPr/>
              <a:t>‹#›</a:t>
            </a:fld>
            <a:endParaRPr lang="hr-HR">
              <a:solidFill>
                <a:prstClr val="black">
                  <a:tint val="75000"/>
                </a:prstClr>
              </a:solidFill>
            </a:endParaRPr>
          </a:p>
        </p:txBody>
      </p:sp>
    </p:spTree>
    <p:extLst>
      <p:ext uri="{BB962C8B-B14F-4D97-AF65-F5344CB8AC3E}">
        <p14:creationId xmlns:p14="http://schemas.microsoft.com/office/powerpoint/2010/main" val="1129408131"/>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r-HR"/>
          </a:p>
        </p:txBody>
      </p:sp>
      <p:sp>
        <p:nvSpPr>
          <p:cNvPr id="3" name="Date Placeholder 2"/>
          <p:cNvSpPr>
            <a:spLocks noGrp="1"/>
          </p:cNvSpPr>
          <p:nvPr>
            <p:ph type="dt" sz="half" idx="10"/>
          </p:nvPr>
        </p:nvSpPr>
        <p:spPr/>
        <p:txBody>
          <a:bodyPr/>
          <a:lstStyle/>
          <a:p>
            <a:fld id="{D7286F0C-7C05-45FC-8420-7579483CE369}" type="datetimeFigureOut">
              <a:rPr lang="hr-HR" smtClean="0">
                <a:solidFill>
                  <a:prstClr val="black">
                    <a:tint val="75000"/>
                  </a:prstClr>
                </a:solidFill>
              </a:rPr>
              <a:pPr/>
              <a:t>18.01.2017.</a:t>
            </a:fld>
            <a:endParaRPr lang="hr-HR">
              <a:solidFill>
                <a:prstClr val="black">
                  <a:tint val="75000"/>
                </a:prstClr>
              </a:solidFill>
            </a:endParaRPr>
          </a:p>
        </p:txBody>
      </p:sp>
      <p:sp>
        <p:nvSpPr>
          <p:cNvPr id="4" name="Footer Placeholder 3"/>
          <p:cNvSpPr>
            <a:spLocks noGrp="1"/>
          </p:cNvSpPr>
          <p:nvPr>
            <p:ph type="ftr" sz="quarter" idx="11"/>
          </p:nvPr>
        </p:nvSpPr>
        <p:spPr/>
        <p:txBody>
          <a:bodyPr/>
          <a:lstStyle/>
          <a:p>
            <a:endParaRPr lang="hr-HR">
              <a:solidFill>
                <a:prstClr val="black">
                  <a:tint val="75000"/>
                </a:prstClr>
              </a:solidFill>
            </a:endParaRPr>
          </a:p>
        </p:txBody>
      </p:sp>
      <p:sp>
        <p:nvSpPr>
          <p:cNvPr id="5" name="Slide Number Placeholder 4"/>
          <p:cNvSpPr>
            <a:spLocks noGrp="1"/>
          </p:cNvSpPr>
          <p:nvPr>
            <p:ph type="sldNum" sz="quarter" idx="12"/>
          </p:nvPr>
        </p:nvSpPr>
        <p:spPr/>
        <p:txBody>
          <a:bodyPr/>
          <a:lstStyle/>
          <a:p>
            <a:fld id="{FB2EB856-5E4F-469C-B98F-37CC50658AC3}" type="slidenum">
              <a:rPr lang="hr-HR" smtClean="0">
                <a:solidFill>
                  <a:prstClr val="black">
                    <a:tint val="75000"/>
                  </a:prstClr>
                </a:solidFill>
              </a:rPr>
              <a:pPr/>
              <a:t>‹#›</a:t>
            </a:fld>
            <a:endParaRPr lang="hr-HR">
              <a:solidFill>
                <a:prstClr val="black">
                  <a:tint val="75000"/>
                </a:prstClr>
              </a:solidFill>
            </a:endParaRPr>
          </a:p>
        </p:txBody>
      </p:sp>
    </p:spTree>
    <p:extLst>
      <p:ext uri="{BB962C8B-B14F-4D97-AF65-F5344CB8AC3E}">
        <p14:creationId xmlns:p14="http://schemas.microsoft.com/office/powerpoint/2010/main" val="381077183"/>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286F0C-7C05-45FC-8420-7579483CE369}" type="datetimeFigureOut">
              <a:rPr lang="hr-HR" smtClean="0">
                <a:solidFill>
                  <a:prstClr val="black">
                    <a:tint val="75000"/>
                  </a:prstClr>
                </a:solidFill>
              </a:rPr>
              <a:pPr/>
              <a:t>18.01.2017.</a:t>
            </a:fld>
            <a:endParaRPr lang="hr-HR">
              <a:solidFill>
                <a:prstClr val="black">
                  <a:tint val="75000"/>
                </a:prstClr>
              </a:solidFill>
            </a:endParaRPr>
          </a:p>
        </p:txBody>
      </p:sp>
      <p:sp>
        <p:nvSpPr>
          <p:cNvPr id="3" name="Footer Placeholder 2"/>
          <p:cNvSpPr>
            <a:spLocks noGrp="1"/>
          </p:cNvSpPr>
          <p:nvPr>
            <p:ph type="ftr" sz="quarter" idx="11"/>
          </p:nvPr>
        </p:nvSpPr>
        <p:spPr/>
        <p:txBody>
          <a:bodyPr/>
          <a:lstStyle/>
          <a:p>
            <a:endParaRPr lang="hr-HR">
              <a:solidFill>
                <a:prstClr val="black">
                  <a:tint val="75000"/>
                </a:prstClr>
              </a:solidFill>
            </a:endParaRPr>
          </a:p>
        </p:txBody>
      </p:sp>
      <p:sp>
        <p:nvSpPr>
          <p:cNvPr id="4" name="Slide Number Placeholder 3"/>
          <p:cNvSpPr>
            <a:spLocks noGrp="1"/>
          </p:cNvSpPr>
          <p:nvPr>
            <p:ph type="sldNum" sz="quarter" idx="12"/>
          </p:nvPr>
        </p:nvSpPr>
        <p:spPr/>
        <p:txBody>
          <a:bodyPr/>
          <a:lstStyle/>
          <a:p>
            <a:fld id="{FB2EB856-5E4F-469C-B98F-37CC50658AC3}" type="slidenum">
              <a:rPr lang="hr-HR" smtClean="0">
                <a:solidFill>
                  <a:prstClr val="black">
                    <a:tint val="75000"/>
                  </a:prstClr>
                </a:solidFill>
              </a:rPr>
              <a:pPr/>
              <a:t>‹#›</a:t>
            </a:fld>
            <a:endParaRPr lang="hr-HR">
              <a:solidFill>
                <a:prstClr val="black">
                  <a:tint val="75000"/>
                </a:prstClr>
              </a:solidFill>
            </a:endParaRPr>
          </a:p>
        </p:txBody>
      </p:sp>
    </p:spTree>
    <p:extLst>
      <p:ext uri="{BB962C8B-B14F-4D97-AF65-F5344CB8AC3E}">
        <p14:creationId xmlns:p14="http://schemas.microsoft.com/office/powerpoint/2010/main" val="1224003037"/>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hr-H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7286F0C-7C05-45FC-8420-7579483CE369}" type="datetimeFigureOut">
              <a:rPr lang="hr-HR" smtClean="0">
                <a:solidFill>
                  <a:prstClr val="black">
                    <a:tint val="75000"/>
                  </a:prstClr>
                </a:solidFill>
              </a:rPr>
              <a:pPr/>
              <a:t>18.01.2017.</a:t>
            </a:fld>
            <a:endParaRPr lang="hr-HR">
              <a:solidFill>
                <a:prstClr val="black">
                  <a:tint val="75000"/>
                </a:prstClr>
              </a:solidFill>
            </a:endParaRPr>
          </a:p>
        </p:txBody>
      </p:sp>
      <p:sp>
        <p:nvSpPr>
          <p:cNvPr id="6" name="Footer Placeholder 5"/>
          <p:cNvSpPr>
            <a:spLocks noGrp="1"/>
          </p:cNvSpPr>
          <p:nvPr>
            <p:ph type="ftr" sz="quarter" idx="11"/>
          </p:nvPr>
        </p:nvSpPr>
        <p:spPr/>
        <p:txBody>
          <a:bodyPr/>
          <a:lstStyle/>
          <a:p>
            <a:endParaRPr lang="hr-HR">
              <a:solidFill>
                <a:prstClr val="black">
                  <a:tint val="75000"/>
                </a:prstClr>
              </a:solidFill>
            </a:endParaRPr>
          </a:p>
        </p:txBody>
      </p:sp>
      <p:sp>
        <p:nvSpPr>
          <p:cNvPr id="7" name="Slide Number Placeholder 6"/>
          <p:cNvSpPr>
            <a:spLocks noGrp="1"/>
          </p:cNvSpPr>
          <p:nvPr>
            <p:ph type="sldNum" sz="quarter" idx="12"/>
          </p:nvPr>
        </p:nvSpPr>
        <p:spPr/>
        <p:txBody>
          <a:bodyPr/>
          <a:lstStyle/>
          <a:p>
            <a:fld id="{FB2EB856-5E4F-469C-B98F-37CC50658AC3}" type="slidenum">
              <a:rPr lang="hr-HR" smtClean="0">
                <a:solidFill>
                  <a:prstClr val="black">
                    <a:tint val="75000"/>
                  </a:prstClr>
                </a:solidFill>
              </a:rPr>
              <a:pPr/>
              <a:t>‹#›</a:t>
            </a:fld>
            <a:endParaRPr lang="hr-HR">
              <a:solidFill>
                <a:prstClr val="black">
                  <a:tint val="75000"/>
                </a:prstClr>
              </a:solidFill>
            </a:endParaRPr>
          </a:p>
        </p:txBody>
      </p:sp>
    </p:spTree>
    <p:extLst>
      <p:ext uri="{BB962C8B-B14F-4D97-AF65-F5344CB8AC3E}">
        <p14:creationId xmlns:p14="http://schemas.microsoft.com/office/powerpoint/2010/main" val="1496818843"/>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hr-H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r-H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7286F0C-7C05-45FC-8420-7579483CE369}" type="datetimeFigureOut">
              <a:rPr lang="hr-HR" smtClean="0">
                <a:solidFill>
                  <a:prstClr val="black">
                    <a:tint val="75000"/>
                  </a:prstClr>
                </a:solidFill>
              </a:rPr>
              <a:pPr/>
              <a:t>18.01.2017.</a:t>
            </a:fld>
            <a:endParaRPr lang="hr-HR">
              <a:solidFill>
                <a:prstClr val="black">
                  <a:tint val="75000"/>
                </a:prstClr>
              </a:solidFill>
            </a:endParaRPr>
          </a:p>
        </p:txBody>
      </p:sp>
      <p:sp>
        <p:nvSpPr>
          <p:cNvPr id="6" name="Footer Placeholder 5"/>
          <p:cNvSpPr>
            <a:spLocks noGrp="1"/>
          </p:cNvSpPr>
          <p:nvPr>
            <p:ph type="ftr" sz="quarter" idx="11"/>
          </p:nvPr>
        </p:nvSpPr>
        <p:spPr/>
        <p:txBody>
          <a:bodyPr/>
          <a:lstStyle/>
          <a:p>
            <a:endParaRPr lang="hr-HR">
              <a:solidFill>
                <a:prstClr val="black">
                  <a:tint val="75000"/>
                </a:prstClr>
              </a:solidFill>
            </a:endParaRPr>
          </a:p>
        </p:txBody>
      </p:sp>
      <p:sp>
        <p:nvSpPr>
          <p:cNvPr id="7" name="Slide Number Placeholder 6"/>
          <p:cNvSpPr>
            <a:spLocks noGrp="1"/>
          </p:cNvSpPr>
          <p:nvPr>
            <p:ph type="sldNum" sz="quarter" idx="12"/>
          </p:nvPr>
        </p:nvSpPr>
        <p:spPr/>
        <p:txBody>
          <a:bodyPr/>
          <a:lstStyle/>
          <a:p>
            <a:fld id="{FB2EB856-5E4F-469C-B98F-37CC50658AC3}" type="slidenum">
              <a:rPr lang="hr-HR" smtClean="0">
                <a:solidFill>
                  <a:prstClr val="black">
                    <a:tint val="75000"/>
                  </a:prstClr>
                </a:solidFill>
              </a:rPr>
              <a:pPr/>
              <a:t>‹#›</a:t>
            </a:fld>
            <a:endParaRPr lang="hr-HR">
              <a:solidFill>
                <a:prstClr val="black">
                  <a:tint val="75000"/>
                </a:prstClr>
              </a:solidFill>
            </a:endParaRPr>
          </a:p>
        </p:txBody>
      </p:sp>
    </p:spTree>
    <p:extLst>
      <p:ext uri="{BB962C8B-B14F-4D97-AF65-F5344CB8AC3E}">
        <p14:creationId xmlns:p14="http://schemas.microsoft.com/office/powerpoint/2010/main" val="1934817837"/>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r-H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Date Placeholder 3"/>
          <p:cNvSpPr>
            <a:spLocks noGrp="1"/>
          </p:cNvSpPr>
          <p:nvPr>
            <p:ph type="dt" sz="half" idx="10"/>
          </p:nvPr>
        </p:nvSpPr>
        <p:spPr/>
        <p:txBody>
          <a:bodyPr/>
          <a:lstStyle/>
          <a:p>
            <a:fld id="{D7286F0C-7C05-45FC-8420-7579483CE369}" type="datetimeFigureOut">
              <a:rPr lang="hr-HR" smtClean="0">
                <a:solidFill>
                  <a:prstClr val="black">
                    <a:tint val="75000"/>
                  </a:prstClr>
                </a:solidFill>
              </a:rPr>
              <a:pPr/>
              <a:t>18.01.2017.</a:t>
            </a:fld>
            <a:endParaRPr lang="hr-HR">
              <a:solidFill>
                <a:prstClr val="black">
                  <a:tint val="75000"/>
                </a:prstClr>
              </a:solidFill>
            </a:endParaRPr>
          </a:p>
        </p:txBody>
      </p:sp>
      <p:sp>
        <p:nvSpPr>
          <p:cNvPr id="5" name="Footer Placeholder 4"/>
          <p:cNvSpPr>
            <a:spLocks noGrp="1"/>
          </p:cNvSpPr>
          <p:nvPr>
            <p:ph type="ftr" sz="quarter" idx="11"/>
          </p:nvPr>
        </p:nvSpPr>
        <p:spPr/>
        <p:txBody>
          <a:bodyPr/>
          <a:lstStyle/>
          <a:p>
            <a:endParaRPr lang="hr-HR">
              <a:solidFill>
                <a:prstClr val="black">
                  <a:tint val="75000"/>
                </a:prstClr>
              </a:solidFill>
            </a:endParaRPr>
          </a:p>
        </p:txBody>
      </p:sp>
      <p:sp>
        <p:nvSpPr>
          <p:cNvPr id="6" name="Slide Number Placeholder 5"/>
          <p:cNvSpPr>
            <a:spLocks noGrp="1"/>
          </p:cNvSpPr>
          <p:nvPr>
            <p:ph type="sldNum" sz="quarter" idx="12"/>
          </p:nvPr>
        </p:nvSpPr>
        <p:spPr/>
        <p:txBody>
          <a:bodyPr/>
          <a:lstStyle/>
          <a:p>
            <a:fld id="{FB2EB856-5E4F-469C-B98F-37CC50658AC3}" type="slidenum">
              <a:rPr lang="hr-HR" smtClean="0">
                <a:solidFill>
                  <a:prstClr val="black">
                    <a:tint val="75000"/>
                  </a:prstClr>
                </a:solidFill>
              </a:rPr>
              <a:pPr/>
              <a:t>‹#›</a:t>
            </a:fld>
            <a:endParaRPr lang="hr-HR">
              <a:solidFill>
                <a:prstClr val="black">
                  <a:tint val="75000"/>
                </a:prstClr>
              </a:solidFill>
            </a:endParaRPr>
          </a:p>
        </p:txBody>
      </p:sp>
    </p:spTree>
    <p:extLst>
      <p:ext uri="{BB962C8B-B14F-4D97-AF65-F5344CB8AC3E}">
        <p14:creationId xmlns:p14="http://schemas.microsoft.com/office/powerpoint/2010/main" val="252545371"/>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hr-H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Date Placeholder 3"/>
          <p:cNvSpPr>
            <a:spLocks noGrp="1"/>
          </p:cNvSpPr>
          <p:nvPr>
            <p:ph type="dt" sz="half" idx="10"/>
          </p:nvPr>
        </p:nvSpPr>
        <p:spPr/>
        <p:txBody>
          <a:bodyPr/>
          <a:lstStyle/>
          <a:p>
            <a:fld id="{D7286F0C-7C05-45FC-8420-7579483CE369}" type="datetimeFigureOut">
              <a:rPr lang="hr-HR" smtClean="0">
                <a:solidFill>
                  <a:prstClr val="black">
                    <a:tint val="75000"/>
                  </a:prstClr>
                </a:solidFill>
              </a:rPr>
              <a:pPr/>
              <a:t>18.01.2017.</a:t>
            </a:fld>
            <a:endParaRPr lang="hr-HR">
              <a:solidFill>
                <a:prstClr val="black">
                  <a:tint val="75000"/>
                </a:prstClr>
              </a:solidFill>
            </a:endParaRPr>
          </a:p>
        </p:txBody>
      </p:sp>
      <p:sp>
        <p:nvSpPr>
          <p:cNvPr id="5" name="Footer Placeholder 4"/>
          <p:cNvSpPr>
            <a:spLocks noGrp="1"/>
          </p:cNvSpPr>
          <p:nvPr>
            <p:ph type="ftr" sz="quarter" idx="11"/>
          </p:nvPr>
        </p:nvSpPr>
        <p:spPr/>
        <p:txBody>
          <a:bodyPr/>
          <a:lstStyle/>
          <a:p>
            <a:endParaRPr lang="hr-HR">
              <a:solidFill>
                <a:prstClr val="black">
                  <a:tint val="75000"/>
                </a:prstClr>
              </a:solidFill>
            </a:endParaRPr>
          </a:p>
        </p:txBody>
      </p:sp>
      <p:sp>
        <p:nvSpPr>
          <p:cNvPr id="6" name="Slide Number Placeholder 5"/>
          <p:cNvSpPr>
            <a:spLocks noGrp="1"/>
          </p:cNvSpPr>
          <p:nvPr>
            <p:ph type="sldNum" sz="quarter" idx="12"/>
          </p:nvPr>
        </p:nvSpPr>
        <p:spPr/>
        <p:txBody>
          <a:bodyPr/>
          <a:lstStyle/>
          <a:p>
            <a:fld id="{FB2EB856-5E4F-469C-B98F-37CC50658AC3}" type="slidenum">
              <a:rPr lang="hr-HR" smtClean="0">
                <a:solidFill>
                  <a:prstClr val="black">
                    <a:tint val="75000"/>
                  </a:prstClr>
                </a:solidFill>
              </a:rPr>
              <a:pPr/>
              <a:t>‹#›</a:t>
            </a:fld>
            <a:endParaRPr lang="hr-HR">
              <a:solidFill>
                <a:prstClr val="black">
                  <a:tint val="75000"/>
                </a:prstClr>
              </a:solidFill>
            </a:endParaRPr>
          </a:p>
        </p:txBody>
      </p:sp>
    </p:spTree>
    <p:extLst>
      <p:ext uri="{BB962C8B-B14F-4D97-AF65-F5344CB8AC3E}">
        <p14:creationId xmlns:p14="http://schemas.microsoft.com/office/powerpoint/2010/main" val="1209955975"/>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64583" y="213257"/>
            <a:ext cx="8602836" cy="514878"/>
          </a:xfrm>
        </p:spPr>
        <p:txBody>
          <a:bodyPr>
            <a:normAutofit/>
          </a:bodyPr>
          <a:lstStyle>
            <a:lvl1pPr>
              <a:defRPr sz="2200">
                <a:solidFill>
                  <a:srgbClr val="00B2A9"/>
                </a:solidFill>
                <a:latin typeface="Tahoma" panose="020B0604030504040204" pitchFamily="34" charset="0"/>
                <a:ea typeface="Tahoma" panose="020B0604030504040204" pitchFamily="34" charset="0"/>
                <a:cs typeface="Tahoma" panose="020B0604030504040204"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264582" y="1551781"/>
            <a:ext cx="8602837" cy="4351338"/>
          </a:xfrm>
        </p:spPr>
        <p:txBody>
          <a:bodyPr/>
          <a:lstStyle>
            <a:lvl1pPr>
              <a:defRPr sz="2000">
                <a:solidFill>
                  <a:srgbClr val="00B2A9"/>
                </a:solidFill>
                <a:latin typeface="Tahoma" panose="020B0604030504040204" pitchFamily="34" charset="0"/>
                <a:ea typeface="Tahoma" panose="020B0604030504040204" pitchFamily="34" charset="0"/>
                <a:cs typeface="Tahoma" panose="020B0604030504040204" pitchFamily="34" charset="0"/>
              </a:defRPr>
            </a:lvl1pPr>
            <a:lvl2pPr>
              <a:defRPr sz="1800">
                <a:solidFill>
                  <a:srgbClr val="575756"/>
                </a:solidFill>
                <a:latin typeface="Tahoma" panose="020B0604030504040204" pitchFamily="34" charset="0"/>
                <a:ea typeface="Tahoma" panose="020B0604030504040204" pitchFamily="34" charset="0"/>
                <a:cs typeface="Tahoma" panose="020B0604030504040204" pitchFamily="34" charset="0"/>
              </a:defRPr>
            </a:lvl2pPr>
            <a:lvl3pPr>
              <a:defRPr sz="1800">
                <a:solidFill>
                  <a:srgbClr val="575756"/>
                </a:solidFill>
                <a:latin typeface="Tahoma" panose="020B0604030504040204" pitchFamily="34" charset="0"/>
                <a:ea typeface="Tahoma" panose="020B0604030504040204" pitchFamily="34" charset="0"/>
                <a:cs typeface="Tahoma" panose="020B0604030504040204" pitchFamily="34" charset="0"/>
              </a:defRPr>
            </a:lvl3pPr>
            <a:lvl4pPr>
              <a:defRPr sz="1800">
                <a:solidFill>
                  <a:srgbClr val="575756"/>
                </a:solidFill>
                <a:latin typeface="Tahoma" panose="020B0604030504040204" pitchFamily="34" charset="0"/>
                <a:ea typeface="Tahoma" panose="020B0604030504040204" pitchFamily="34" charset="0"/>
                <a:cs typeface="Tahoma" panose="020B0604030504040204" pitchFamily="34" charset="0"/>
              </a:defRPr>
            </a:lvl4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8" name="Content Placeholder 7"/>
          <p:cNvSpPr>
            <a:spLocks noGrp="1"/>
          </p:cNvSpPr>
          <p:nvPr>
            <p:ph sz="quarter" idx="13" hasCustomPrompt="1"/>
          </p:nvPr>
        </p:nvSpPr>
        <p:spPr>
          <a:xfrm>
            <a:off x="265113" y="795338"/>
            <a:ext cx="8602306" cy="482600"/>
          </a:xfrm>
        </p:spPr>
        <p:txBody>
          <a:bodyPr>
            <a:normAutofit/>
          </a:bodyPr>
          <a:lstStyle>
            <a:lvl1pPr marL="0" indent="0">
              <a:buNone/>
              <a:defRPr sz="2200" b="0">
                <a:solidFill>
                  <a:srgbClr val="0D5257"/>
                </a:solidFill>
                <a:latin typeface="Tahoma" panose="020B0604030504040204" pitchFamily="34" charset="0"/>
                <a:ea typeface="Tahoma" panose="020B0604030504040204" pitchFamily="34" charset="0"/>
                <a:cs typeface="Tahoma" panose="020B0604030504040204" pitchFamily="34" charset="0"/>
              </a:defRPr>
            </a:lvl1pPr>
          </a:lstStyle>
          <a:p>
            <a:pPr lvl="0"/>
            <a:r>
              <a:rPr lang="en-GB" dirty="0" smtClean="0"/>
              <a:t>Subtitle </a:t>
            </a:r>
            <a:endParaRPr lang="en-GB" dirty="0"/>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70800" y="6176963"/>
            <a:ext cx="1196620" cy="360000"/>
          </a:xfrm>
          <a:prstGeom prst="rect">
            <a:avLst/>
          </a:prstGeom>
        </p:spPr>
      </p:pic>
    </p:spTree>
    <p:extLst>
      <p:ext uri="{BB962C8B-B14F-4D97-AF65-F5344CB8AC3E}">
        <p14:creationId xmlns:p14="http://schemas.microsoft.com/office/powerpoint/2010/main" val="2937665682"/>
      </p:ext>
    </p:extLst>
  </p:cSld>
  <p:clrMapOvr>
    <a:masterClrMapping/>
  </p:clrMapOvr>
  <p:timing>
    <p:tnLst>
      <p:par>
        <p:cTn id="1" dur="indefinite" restart="never" nodeType="tmRoot"/>
      </p:par>
    </p:tnLst>
  </p:timing>
</p:sldLayout>
</file>

<file path=ppt/slideLayouts/slideLayout78.xml><?xml version="1.0" encoding="utf-8"?>
<p:sldLayout xmlns:a="http://schemas.openxmlformats.org/drawingml/2006/main" xmlns:r="http://schemas.openxmlformats.org/officeDocument/2006/relationships" xmlns:p="http://schemas.openxmlformats.org/presentationml/2006/main" userDrawn="1">
  <p:cSld name="1_Blank">
    <p:bg>
      <p:bgPr>
        <a:solidFill>
          <a:srgbClr val="0D5257"/>
        </a:solidFill>
        <a:effectLst/>
      </p:bgPr>
    </p:bg>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437703" y="12700"/>
            <a:ext cx="7943127" cy="6858000"/>
          </a:xfrm>
          <a:prstGeom prst="rect">
            <a:avLst/>
          </a:prstGeom>
        </p:spPr>
      </p:pic>
      <p:sp>
        <p:nvSpPr>
          <p:cNvPr id="3" name="Text Placeholder 2"/>
          <p:cNvSpPr>
            <a:spLocks noGrp="1"/>
          </p:cNvSpPr>
          <p:nvPr>
            <p:ph type="body" sz="quarter" idx="10"/>
          </p:nvPr>
        </p:nvSpPr>
        <p:spPr>
          <a:xfrm>
            <a:off x="177272" y="1108604"/>
            <a:ext cx="5046662" cy="1092729"/>
          </a:xfrm>
        </p:spPr>
        <p:txBody>
          <a:bodyPr/>
          <a:lstStyle>
            <a:lvl1pPr marL="0" indent="0">
              <a:buNone/>
              <a:defRPr sz="2800"/>
            </a:lvl1pPr>
            <a:lvl2pPr marL="457200" indent="0">
              <a:buNone/>
              <a:defRPr/>
            </a:lvl2pPr>
          </a:lstStyle>
          <a:p>
            <a:pPr lvl="0"/>
            <a:r>
              <a:rPr lang="en-US" dirty="0" smtClean="0"/>
              <a:t>Click to edit Master </a:t>
            </a:r>
          </a:p>
          <a:p>
            <a:pPr lvl="0"/>
            <a:r>
              <a:rPr lang="en-US" dirty="0" smtClean="0"/>
              <a:t>text styles</a:t>
            </a:r>
          </a:p>
          <a:p>
            <a:pPr lvl="1"/>
            <a:endParaRPr lang="en-US" dirty="0" smtClean="0"/>
          </a:p>
        </p:txBody>
      </p:sp>
      <p:sp>
        <p:nvSpPr>
          <p:cNvPr id="7" name="Text Placeholder 6"/>
          <p:cNvSpPr>
            <a:spLocks noGrp="1"/>
          </p:cNvSpPr>
          <p:nvPr>
            <p:ph type="body" sz="quarter" idx="11"/>
          </p:nvPr>
        </p:nvSpPr>
        <p:spPr>
          <a:xfrm>
            <a:off x="177272" y="2425700"/>
            <a:ext cx="4310062" cy="685800"/>
          </a:xfrm>
        </p:spPr>
        <p:txBody>
          <a:bodyPr>
            <a:normAutofit/>
          </a:bodyPr>
          <a:lstStyle>
            <a:lvl1pPr marL="0" indent="0">
              <a:buNone/>
              <a:defRPr sz="2000"/>
            </a:lvl1pPr>
          </a:lstStyle>
          <a:p>
            <a:pPr lvl="0"/>
            <a:r>
              <a:rPr lang="en-US" dirty="0" smtClean="0"/>
              <a:t>Click to edit Master text styles</a:t>
            </a:r>
          </a:p>
        </p:txBody>
      </p:sp>
    </p:spTree>
    <p:extLst>
      <p:ext uri="{BB962C8B-B14F-4D97-AF65-F5344CB8AC3E}">
        <p14:creationId xmlns:p14="http://schemas.microsoft.com/office/powerpoint/2010/main" val="939611591"/>
      </p:ext>
    </p:extLst>
  </p:cSld>
  <p:clrMapOvr>
    <a:overrideClrMapping bg1="dk1" tx1="lt1" bg2="dk2" tx2="lt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hr-H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7286F0C-7C05-45FC-8420-7579483CE369}" type="datetimeFigureOut">
              <a:rPr lang="hr-HR" smtClean="0"/>
              <a:t>18.01.2017.</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FB2EB856-5E4F-469C-B98F-37CC50658AC3}" type="slidenum">
              <a:rPr lang="hr-HR" smtClean="0"/>
              <a:t>‹#›</a:t>
            </a:fld>
            <a:endParaRPr lang="hr-HR"/>
          </a:p>
        </p:txBody>
      </p:sp>
    </p:spTree>
    <p:extLst>
      <p:ext uri="{BB962C8B-B14F-4D97-AF65-F5344CB8AC3E}">
        <p14:creationId xmlns:p14="http://schemas.microsoft.com/office/powerpoint/2010/main" val="4835145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hr-H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r-H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7286F0C-7C05-45FC-8420-7579483CE369}" type="datetimeFigureOut">
              <a:rPr lang="hr-HR" smtClean="0"/>
              <a:t>18.01.2017.</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FB2EB856-5E4F-469C-B98F-37CC50658AC3}" type="slidenum">
              <a:rPr lang="hr-HR" smtClean="0"/>
              <a:t>‹#›</a:t>
            </a:fld>
            <a:endParaRPr lang="hr-HR"/>
          </a:p>
        </p:txBody>
      </p:sp>
    </p:spTree>
    <p:extLst>
      <p:ext uri="{BB962C8B-B14F-4D97-AF65-F5344CB8AC3E}">
        <p14:creationId xmlns:p14="http://schemas.microsoft.com/office/powerpoint/2010/main" val="1777725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slideLayout" Target="../slideLayouts/slideLayout26.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4.xml"/><Relationship Id="rId13" Type="http://schemas.openxmlformats.org/officeDocument/2006/relationships/slideLayout" Target="../slideLayouts/slideLayout39.xml"/><Relationship Id="rId3" Type="http://schemas.openxmlformats.org/officeDocument/2006/relationships/slideLayout" Target="../slideLayouts/slideLayout29.xml"/><Relationship Id="rId7" Type="http://schemas.openxmlformats.org/officeDocument/2006/relationships/slideLayout" Target="../slideLayouts/slideLayout33.xml"/><Relationship Id="rId12" Type="http://schemas.openxmlformats.org/officeDocument/2006/relationships/slideLayout" Target="../slideLayouts/slideLayout38.xml"/><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slideLayout" Target="../slideLayouts/slideLayout32.xml"/><Relationship Id="rId11" Type="http://schemas.openxmlformats.org/officeDocument/2006/relationships/slideLayout" Target="../slideLayouts/slideLayout37.xml"/><Relationship Id="rId5" Type="http://schemas.openxmlformats.org/officeDocument/2006/relationships/slideLayout" Target="../slideLayouts/slideLayout31.xml"/><Relationship Id="rId10" Type="http://schemas.openxmlformats.org/officeDocument/2006/relationships/slideLayout" Target="../slideLayouts/slideLayout36.xml"/><Relationship Id="rId4" Type="http://schemas.openxmlformats.org/officeDocument/2006/relationships/slideLayout" Target="../slideLayouts/slideLayout30.xml"/><Relationship Id="rId9" Type="http://schemas.openxmlformats.org/officeDocument/2006/relationships/slideLayout" Target="../slideLayouts/slideLayout35.xml"/><Relationship Id="rId1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7.xml"/><Relationship Id="rId13" Type="http://schemas.openxmlformats.org/officeDocument/2006/relationships/slideLayout" Target="../slideLayouts/slideLayout52.xml"/><Relationship Id="rId3" Type="http://schemas.openxmlformats.org/officeDocument/2006/relationships/slideLayout" Target="../slideLayouts/slideLayout42.xml"/><Relationship Id="rId7" Type="http://schemas.openxmlformats.org/officeDocument/2006/relationships/slideLayout" Target="../slideLayouts/slideLayout46.xml"/><Relationship Id="rId12" Type="http://schemas.openxmlformats.org/officeDocument/2006/relationships/slideLayout" Target="../slideLayouts/slideLayout51.xml"/><Relationship Id="rId2" Type="http://schemas.openxmlformats.org/officeDocument/2006/relationships/slideLayout" Target="../slideLayouts/slideLayout41.xml"/><Relationship Id="rId1" Type="http://schemas.openxmlformats.org/officeDocument/2006/relationships/slideLayout" Target="../slideLayouts/slideLayout40.xml"/><Relationship Id="rId6" Type="http://schemas.openxmlformats.org/officeDocument/2006/relationships/slideLayout" Target="../slideLayouts/slideLayout45.xml"/><Relationship Id="rId11" Type="http://schemas.openxmlformats.org/officeDocument/2006/relationships/slideLayout" Target="../slideLayouts/slideLayout50.xml"/><Relationship Id="rId5" Type="http://schemas.openxmlformats.org/officeDocument/2006/relationships/slideLayout" Target="../slideLayouts/slideLayout44.xml"/><Relationship Id="rId10" Type="http://schemas.openxmlformats.org/officeDocument/2006/relationships/slideLayout" Target="../slideLayouts/slideLayout49.xml"/><Relationship Id="rId4" Type="http://schemas.openxmlformats.org/officeDocument/2006/relationships/slideLayout" Target="../slideLayouts/slideLayout43.xml"/><Relationship Id="rId9" Type="http://schemas.openxmlformats.org/officeDocument/2006/relationships/slideLayout" Target="../slideLayouts/slideLayout48.xml"/><Relationship Id="rId14" Type="http://schemas.openxmlformats.org/officeDocument/2006/relationships/theme" Target="../theme/theme4.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60.xml"/><Relationship Id="rId13" Type="http://schemas.openxmlformats.org/officeDocument/2006/relationships/slideLayout" Target="../slideLayouts/slideLayout65.xml"/><Relationship Id="rId3" Type="http://schemas.openxmlformats.org/officeDocument/2006/relationships/slideLayout" Target="../slideLayouts/slideLayout55.xml"/><Relationship Id="rId7" Type="http://schemas.openxmlformats.org/officeDocument/2006/relationships/slideLayout" Target="../slideLayouts/slideLayout59.xml"/><Relationship Id="rId12" Type="http://schemas.openxmlformats.org/officeDocument/2006/relationships/slideLayout" Target="../slideLayouts/slideLayout64.xml"/><Relationship Id="rId2" Type="http://schemas.openxmlformats.org/officeDocument/2006/relationships/slideLayout" Target="../slideLayouts/slideLayout54.xml"/><Relationship Id="rId1" Type="http://schemas.openxmlformats.org/officeDocument/2006/relationships/slideLayout" Target="../slideLayouts/slideLayout53.xml"/><Relationship Id="rId6" Type="http://schemas.openxmlformats.org/officeDocument/2006/relationships/slideLayout" Target="../slideLayouts/slideLayout58.xml"/><Relationship Id="rId11" Type="http://schemas.openxmlformats.org/officeDocument/2006/relationships/slideLayout" Target="../slideLayouts/slideLayout63.xml"/><Relationship Id="rId5" Type="http://schemas.openxmlformats.org/officeDocument/2006/relationships/slideLayout" Target="../slideLayouts/slideLayout57.xml"/><Relationship Id="rId10" Type="http://schemas.openxmlformats.org/officeDocument/2006/relationships/slideLayout" Target="../slideLayouts/slideLayout62.xml"/><Relationship Id="rId4" Type="http://schemas.openxmlformats.org/officeDocument/2006/relationships/slideLayout" Target="../slideLayouts/slideLayout56.xml"/><Relationship Id="rId9" Type="http://schemas.openxmlformats.org/officeDocument/2006/relationships/slideLayout" Target="../slideLayouts/slideLayout61.xml"/><Relationship Id="rId14" Type="http://schemas.openxmlformats.org/officeDocument/2006/relationships/theme" Target="../theme/theme5.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73.xml"/><Relationship Id="rId13" Type="http://schemas.openxmlformats.org/officeDocument/2006/relationships/slideLayout" Target="../slideLayouts/slideLayout78.xml"/><Relationship Id="rId3" Type="http://schemas.openxmlformats.org/officeDocument/2006/relationships/slideLayout" Target="../slideLayouts/slideLayout68.xml"/><Relationship Id="rId7" Type="http://schemas.openxmlformats.org/officeDocument/2006/relationships/slideLayout" Target="../slideLayouts/slideLayout72.xml"/><Relationship Id="rId12" Type="http://schemas.openxmlformats.org/officeDocument/2006/relationships/slideLayout" Target="../slideLayouts/slideLayout77.xml"/><Relationship Id="rId2" Type="http://schemas.openxmlformats.org/officeDocument/2006/relationships/slideLayout" Target="../slideLayouts/slideLayout67.xml"/><Relationship Id="rId1" Type="http://schemas.openxmlformats.org/officeDocument/2006/relationships/slideLayout" Target="../slideLayouts/slideLayout66.xml"/><Relationship Id="rId6" Type="http://schemas.openxmlformats.org/officeDocument/2006/relationships/slideLayout" Target="../slideLayouts/slideLayout71.xml"/><Relationship Id="rId11" Type="http://schemas.openxmlformats.org/officeDocument/2006/relationships/slideLayout" Target="../slideLayouts/slideLayout76.xml"/><Relationship Id="rId5" Type="http://schemas.openxmlformats.org/officeDocument/2006/relationships/slideLayout" Target="../slideLayouts/slideLayout70.xml"/><Relationship Id="rId10" Type="http://schemas.openxmlformats.org/officeDocument/2006/relationships/slideLayout" Target="../slideLayouts/slideLayout75.xml"/><Relationship Id="rId4" Type="http://schemas.openxmlformats.org/officeDocument/2006/relationships/slideLayout" Target="../slideLayouts/slideLayout69.xml"/><Relationship Id="rId9" Type="http://schemas.openxmlformats.org/officeDocument/2006/relationships/slideLayout" Target="../slideLayouts/slideLayout74.xml"/><Relationship Id="rId14" Type="http://schemas.openxmlformats.org/officeDocument/2006/relationships/theme" Target="../theme/theme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hr-H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286F0C-7C05-45FC-8420-7579483CE369}" type="datetimeFigureOut">
              <a:rPr lang="hr-HR" smtClean="0"/>
              <a:t>18.01.2017.</a:t>
            </a:fld>
            <a:endParaRPr lang="hr-H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r-H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B2EB856-5E4F-469C-B98F-37CC50658AC3}" type="slidenum">
              <a:rPr lang="hr-HR" smtClean="0"/>
              <a:t>‹#›</a:t>
            </a:fld>
            <a:endParaRPr lang="hr-HR"/>
          </a:p>
        </p:txBody>
      </p:sp>
    </p:spTree>
    <p:extLst>
      <p:ext uri="{BB962C8B-B14F-4D97-AF65-F5344CB8AC3E}">
        <p14:creationId xmlns:p14="http://schemas.microsoft.com/office/powerpoint/2010/main" val="24262105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hr-H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r-H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286F0C-7C05-45FC-8420-7579483CE369}" type="datetimeFigureOut">
              <a:rPr lang="hr-HR" smtClean="0">
                <a:solidFill>
                  <a:prstClr val="black">
                    <a:tint val="75000"/>
                  </a:prstClr>
                </a:solidFill>
              </a:rPr>
              <a:pPr/>
              <a:t>18.01.2017.</a:t>
            </a:fld>
            <a:endParaRPr lang="hr-HR">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r-HR">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B2EB856-5E4F-469C-B98F-37CC50658AC3}" type="slidenum">
              <a:rPr lang="hr-HR" smtClean="0">
                <a:solidFill>
                  <a:prstClr val="black">
                    <a:tint val="75000"/>
                  </a:prstClr>
                </a:solidFill>
              </a:rPr>
              <a:pPr/>
              <a:t>‹#›</a:t>
            </a:fld>
            <a:endParaRPr lang="hr-HR">
              <a:solidFill>
                <a:prstClr val="black">
                  <a:tint val="75000"/>
                </a:prstClr>
              </a:solidFill>
            </a:endParaRPr>
          </a:p>
        </p:txBody>
      </p:sp>
    </p:spTree>
    <p:extLst>
      <p:ext uri="{BB962C8B-B14F-4D97-AF65-F5344CB8AC3E}">
        <p14:creationId xmlns:p14="http://schemas.microsoft.com/office/powerpoint/2010/main" val="1480994001"/>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 id="2147483675"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hr-H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r-H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286F0C-7C05-45FC-8420-7579483CE369}" type="datetimeFigureOut">
              <a:rPr lang="hr-HR" smtClean="0">
                <a:solidFill>
                  <a:prstClr val="black">
                    <a:tint val="75000"/>
                  </a:prstClr>
                </a:solidFill>
              </a:rPr>
              <a:pPr/>
              <a:t>18.01.2017.</a:t>
            </a:fld>
            <a:endParaRPr lang="hr-HR">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r-HR">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B2EB856-5E4F-469C-B98F-37CC50658AC3}" type="slidenum">
              <a:rPr lang="hr-HR" smtClean="0">
                <a:solidFill>
                  <a:prstClr val="black">
                    <a:tint val="75000"/>
                  </a:prstClr>
                </a:solidFill>
              </a:rPr>
              <a:pPr/>
              <a:t>‹#›</a:t>
            </a:fld>
            <a:endParaRPr lang="hr-HR">
              <a:solidFill>
                <a:prstClr val="black">
                  <a:tint val="75000"/>
                </a:prstClr>
              </a:solidFill>
            </a:endParaRPr>
          </a:p>
        </p:txBody>
      </p:sp>
    </p:spTree>
    <p:extLst>
      <p:ext uri="{BB962C8B-B14F-4D97-AF65-F5344CB8AC3E}">
        <p14:creationId xmlns:p14="http://schemas.microsoft.com/office/powerpoint/2010/main" val="670795077"/>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 id="2147483688" r:id="rId12"/>
    <p:sldLayoutId id="2147483689"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hr-H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286F0C-7C05-45FC-8420-7579483CE369}" type="datetimeFigureOut">
              <a:rPr lang="hr-HR" smtClean="0">
                <a:solidFill>
                  <a:prstClr val="black">
                    <a:tint val="75000"/>
                  </a:prstClr>
                </a:solidFill>
              </a:rPr>
              <a:pPr/>
              <a:t>18.01.2017.</a:t>
            </a:fld>
            <a:endParaRPr lang="hr-HR">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r-HR">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B2EB856-5E4F-469C-B98F-37CC50658AC3}" type="slidenum">
              <a:rPr lang="hr-HR" smtClean="0">
                <a:solidFill>
                  <a:prstClr val="black">
                    <a:tint val="75000"/>
                  </a:prstClr>
                </a:solidFill>
              </a:rPr>
              <a:pPr/>
              <a:t>‹#›</a:t>
            </a:fld>
            <a:endParaRPr lang="hr-HR">
              <a:solidFill>
                <a:prstClr val="black">
                  <a:tint val="75000"/>
                </a:prstClr>
              </a:solidFill>
            </a:endParaRPr>
          </a:p>
        </p:txBody>
      </p:sp>
    </p:spTree>
    <p:extLst>
      <p:ext uri="{BB962C8B-B14F-4D97-AF65-F5344CB8AC3E}">
        <p14:creationId xmlns:p14="http://schemas.microsoft.com/office/powerpoint/2010/main" val="273884311"/>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hr-H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286F0C-7C05-45FC-8420-7579483CE369}" type="datetimeFigureOut">
              <a:rPr lang="hr-HR" smtClean="0">
                <a:solidFill>
                  <a:prstClr val="black">
                    <a:tint val="75000"/>
                  </a:prstClr>
                </a:solidFill>
              </a:rPr>
              <a:pPr/>
              <a:t>18.01.2017.</a:t>
            </a:fld>
            <a:endParaRPr lang="hr-HR">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r-HR">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B2EB856-5E4F-469C-B98F-37CC50658AC3}" type="slidenum">
              <a:rPr lang="hr-HR" smtClean="0">
                <a:solidFill>
                  <a:prstClr val="black">
                    <a:tint val="75000"/>
                  </a:prstClr>
                </a:solidFill>
              </a:rPr>
              <a:pPr/>
              <a:t>‹#›</a:t>
            </a:fld>
            <a:endParaRPr lang="hr-HR">
              <a:solidFill>
                <a:prstClr val="black">
                  <a:tint val="75000"/>
                </a:prstClr>
              </a:solidFill>
            </a:endParaRPr>
          </a:p>
        </p:txBody>
      </p:sp>
    </p:spTree>
    <p:extLst>
      <p:ext uri="{BB962C8B-B14F-4D97-AF65-F5344CB8AC3E}">
        <p14:creationId xmlns:p14="http://schemas.microsoft.com/office/powerpoint/2010/main" val="2034683284"/>
      </p:ext>
    </p:extLst>
  </p:cSld>
  <p:clrMap bg1="lt1" tx1="dk1" bg2="lt2" tx2="dk2" accent1="accent1" accent2="accent2" accent3="accent3" accent4="accent4" accent5="accent5" accent6="accent6" hlink="hlink" folHlink="folHlink"/>
  <p:sldLayoutIdLst>
    <p:sldLayoutId id="2147483705" r:id="rId1"/>
    <p:sldLayoutId id="2147483706" r:id="rId2"/>
    <p:sldLayoutId id="2147483707" r:id="rId3"/>
    <p:sldLayoutId id="2147483708" r:id="rId4"/>
    <p:sldLayoutId id="2147483709" r:id="rId5"/>
    <p:sldLayoutId id="2147483710" r:id="rId6"/>
    <p:sldLayoutId id="2147483711" r:id="rId7"/>
    <p:sldLayoutId id="2147483712" r:id="rId8"/>
    <p:sldLayoutId id="2147483713" r:id="rId9"/>
    <p:sldLayoutId id="2147483714" r:id="rId10"/>
    <p:sldLayoutId id="2147483715" r:id="rId11"/>
    <p:sldLayoutId id="2147483716" r:id="rId12"/>
    <p:sldLayoutId id="2147483717"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hr-H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286F0C-7C05-45FC-8420-7579483CE369}" type="datetimeFigureOut">
              <a:rPr lang="hr-HR" smtClean="0">
                <a:solidFill>
                  <a:prstClr val="black">
                    <a:tint val="75000"/>
                  </a:prstClr>
                </a:solidFill>
              </a:rPr>
              <a:pPr/>
              <a:t>18.01.2017.</a:t>
            </a:fld>
            <a:endParaRPr lang="hr-HR">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r-HR">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B2EB856-5E4F-469C-B98F-37CC50658AC3}" type="slidenum">
              <a:rPr lang="hr-HR" smtClean="0">
                <a:solidFill>
                  <a:prstClr val="black">
                    <a:tint val="75000"/>
                  </a:prstClr>
                </a:solidFill>
              </a:rPr>
              <a:pPr/>
              <a:t>‹#›</a:t>
            </a:fld>
            <a:endParaRPr lang="hr-HR">
              <a:solidFill>
                <a:prstClr val="black">
                  <a:tint val="75000"/>
                </a:prstClr>
              </a:solidFill>
            </a:endParaRPr>
          </a:p>
        </p:txBody>
      </p:sp>
    </p:spTree>
    <p:extLst>
      <p:ext uri="{BB962C8B-B14F-4D97-AF65-F5344CB8AC3E}">
        <p14:creationId xmlns:p14="http://schemas.microsoft.com/office/powerpoint/2010/main" val="4034388154"/>
      </p:ext>
    </p:extLst>
  </p:cSld>
  <p:clrMap bg1="lt1" tx1="dk1" bg2="lt2" tx2="dk2" accent1="accent1" accent2="accent2" accent3="accent3" accent4="accent4" accent5="accent5" accent6="accent6" hlink="hlink" folHlink="folHlink"/>
  <p:sldLayoutIdLst>
    <p:sldLayoutId id="2147483719" r:id="rId1"/>
    <p:sldLayoutId id="2147483720" r:id="rId2"/>
    <p:sldLayoutId id="2147483721" r:id="rId3"/>
    <p:sldLayoutId id="2147483722" r:id="rId4"/>
    <p:sldLayoutId id="2147483723" r:id="rId5"/>
    <p:sldLayoutId id="2147483724" r:id="rId6"/>
    <p:sldLayoutId id="2147483725" r:id="rId7"/>
    <p:sldLayoutId id="2147483726" r:id="rId8"/>
    <p:sldLayoutId id="2147483727" r:id="rId9"/>
    <p:sldLayoutId id="2147483728" r:id="rId10"/>
    <p:sldLayoutId id="2147483729" r:id="rId11"/>
    <p:sldLayoutId id="2147483730" r:id="rId12"/>
    <p:sldLayoutId id="2147483731"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slideLayout" Target="../slideLayouts/slideLayout12.xml"/><Relationship Id="rId1" Type="http://schemas.openxmlformats.org/officeDocument/2006/relationships/vmlDrawing" Target="../drawings/vmlDrawing1.vml"/><Relationship Id="rId5" Type="http://schemas.openxmlformats.org/officeDocument/2006/relationships/image" Target="../media/image5.emf"/><Relationship Id="rId4" Type="http://schemas.openxmlformats.org/officeDocument/2006/relationships/package" Target="../embeddings/Microsoft_Excel_Worksheet1.xlsx"/></Relationships>
</file>

<file path=ppt/slides/_rels/slide13.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image" Target="../media/image4.gif"/><Relationship Id="rId7" Type="http://schemas.openxmlformats.org/officeDocument/2006/relationships/image" Target="../media/image7.emf"/><Relationship Id="rId2" Type="http://schemas.openxmlformats.org/officeDocument/2006/relationships/slideLayout" Target="../slideLayouts/slideLayout12.xml"/><Relationship Id="rId1" Type="http://schemas.openxmlformats.org/officeDocument/2006/relationships/vmlDrawing" Target="../drawings/vmlDrawing2.vml"/><Relationship Id="rId6" Type="http://schemas.openxmlformats.org/officeDocument/2006/relationships/package" Target="../embeddings/Microsoft_Excel_Worksheet3.xlsx"/><Relationship Id="rId5" Type="http://schemas.openxmlformats.org/officeDocument/2006/relationships/image" Target="../media/image6.emf"/><Relationship Id="rId4" Type="http://schemas.openxmlformats.org/officeDocument/2006/relationships/package" Target="../embeddings/Microsoft_Excel_Worksheet2.xlsx"/></Relationships>
</file>

<file path=ppt/slides/_rels/slide15.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slideLayout" Target="../slideLayouts/slideLayout12.xml"/><Relationship Id="rId1" Type="http://schemas.openxmlformats.org/officeDocument/2006/relationships/vmlDrawing" Target="../drawings/vmlDrawing3.vml"/><Relationship Id="rId5" Type="http://schemas.openxmlformats.org/officeDocument/2006/relationships/image" Target="../media/image8.emf"/><Relationship Id="rId4" Type="http://schemas.openxmlformats.org/officeDocument/2006/relationships/package" Target="../embeddings/Microsoft_Excel_Worksheet4.xlsx"/></Relationships>
</file>

<file path=ppt/slides/_rels/slide18.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8.xml"/></Relationships>
</file>

<file path=ppt/slides/_rels/slide24.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14.xml"/><Relationship Id="rId1" Type="http://schemas.openxmlformats.org/officeDocument/2006/relationships/slideLayout" Target="../slideLayouts/slideLayout77.xml"/></Relationships>
</file>

<file path=ppt/slides/_rels/slide25.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15.xml"/><Relationship Id="rId1" Type="http://schemas.openxmlformats.org/officeDocument/2006/relationships/slideLayout" Target="../slideLayouts/slideLayout77.xml"/></Relationships>
</file>

<file path=ppt/slides/_rels/slide26.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16.xml"/><Relationship Id="rId1" Type="http://schemas.openxmlformats.org/officeDocument/2006/relationships/slideLayout" Target="../slideLayouts/slideLayout77.xml"/></Relationships>
</file>

<file path=ppt/slides/_rels/slide27.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17.xml"/><Relationship Id="rId1" Type="http://schemas.openxmlformats.org/officeDocument/2006/relationships/slideLayout" Target="../slideLayouts/slideLayout77.xml"/></Relationships>
</file>

<file path=ppt/slides/_rels/slide28.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18.xml"/><Relationship Id="rId1" Type="http://schemas.openxmlformats.org/officeDocument/2006/relationships/slideLayout" Target="../slideLayouts/slideLayout77.xml"/></Relationships>
</file>

<file path=ppt/slides/_rels/slide29.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19.xml"/><Relationship Id="rId1" Type="http://schemas.openxmlformats.org/officeDocument/2006/relationships/slideLayout" Target="../slideLayouts/slideLayout77.xml"/></Relationships>
</file>

<file path=ppt/slides/_rels/slide3.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20.xml"/><Relationship Id="rId1" Type="http://schemas.openxmlformats.org/officeDocument/2006/relationships/slideLayout" Target="../slideLayouts/slideLayout77.xml"/></Relationships>
</file>

<file path=ppt/slides/_rels/slide31.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21.xml"/><Relationship Id="rId1" Type="http://schemas.openxmlformats.org/officeDocument/2006/relationships/slideLayout" Target="../slideLayouts/slideLayout7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33.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5.xml"/></Relationships>
</file>

<file path=ppt/slides/_rels/slide34.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5.xml"/></Relationships>
</file>

<file path=ppt/slides/_rels/slide35.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5.xml"/></Relationships>
</file>

<file path=ppt/slides/_rels/slide36.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5.xml"/></Relationships>
</file>

<file path=ppt/slides/_rels/slide37.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5.xml"/></Relationships>
</file>

<file path=ppt/slides/_rels/slide38.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5.xml"/></Relationships>
</file>

<file path=ppt/slides/_rels/slide39.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5.xml"/></Relationships>
</file>

<file path=ppt/slides/_rels/slide4.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5.xml"/></Relationships>
</file>

<file path=ppt/slides/_rels/slide41.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5.xml"/></Relationships>
</file>

<file path=ppt/slides/_rels/slide42.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5.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5.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45.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38.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52.xml"/></Relationships>
</file>

<file path=ppt/slides/_rels/slide48.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51.xml"/></Relationships>
</file>

<file path=ppt/slides/_rels/slide49.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51.xml"/></Relationships>
</file>

<file path=ppt/slides/_rels/slide5.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0.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51.xml"/></Relationships>
</file>

<file path=ppt/slides/_rels/slide51.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51.xml"/></Relationships>
</file>

<file path=ppt/slides/_rels/slide52.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5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65.xml"/></Relationships>
</file>

<file path=ppt/slides/_rels/slide54.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64.xml"/></Relationships>
</file>

<file path=ppt/slides/_rels/slide55.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64.xml"/></Relationships>
</file>

<file path=ppt/slides/_rels/slide56.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64.xml"/></Relationships>
</file>

<file path=ppt/slides/_rels/slide57.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64.xml"/></Relationships>
</file>

<file path=ppt/slides/_rels/slide58.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64.xml"/></Relationships>
</file>

<file path=ppt/slides/_rels/slide59.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64.xml"/></Relationships>
</file>

<file path=ppt/slides/_rels/slide6.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0.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64.xml"/></Relationships>
</file>

<file path=ppt/slides/_rels/slide61.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64.xml"/></Relationships>
</file>

<file path=ppt/slides/_rels/slide62.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64.xml"/></Relationships>
</file>

<file path=ppt/slides/_rels/slide63.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64.xml"/></Relationships>
</file>

<file path=ppt/slides/_rels/slide64.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64.xml"/></Relationships>
</file>

<file path=ppt/slides/_rels/slide65.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64.xml"/></Relationships>
</file>

<file path=ppt/slides/_rels/slide66.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64.xml"/></Relationships>
</file>

<file path=ppt/slides/_rels/slide6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54.xml"/></Relationships>
</file>

<file path=ppt/slides/_rels/slide7.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a:xfrm>
            <a:off x="685800" y="548680"/>
            <a:ext cx="7772400" cy="3312367"/>
          </a:xfrm>
        </p:spPr>
        <p:txBody>
          <a:bodyPr/>
          <a:lstStyle/>
          <a:p>
            <a:endParaRPr lang="hr-HR" dirty="0"/>
          </a:p>
        </p:txBody>
      </p:sp>
      <p:sp>
        <p:nvSpPr>
          <p:cNvPr id="3" name="Podnaslov 2"/>
          <p:cNvSpPr>
            <a:spLocks noGrp="1"/>
          </p:cNvSpPr>
          <p:nvPr>
            <p:ph type="subTitle" idx="1"/>
          </p:nvPr>
        </p:nvSpPr>
        <p:spPr/>
        <p:txBody>
          <a:bodyPr/>
          <a:lstStyle/>
          <a:p>
            <a:pPr lvl="0" algn="r">
              <a:spcBef>
                <a:spcPts val="0"/>
              </a:spcBef>
            </a:pPr>
            <a:endParaRPr lang="hr-HR" sz="1800" dirty="0" smtClean="0">
              <a:solidFill>
                <a:prstClr val="black"/>
              </a:solidFill>
              <a:latin typeface="Arial" panose="020B0604020202020204" pitchFamily="34" charset="0"/>
              <a:cs typeface="Arial" panose="020B0604020202020204" pitchFamily="34" charset="0"/>
            </a:endParaRPr>
          </a:p>
          <a:p>
            <a:pPr lvl="0" algn="r">
              <a:spcBef>
                <a:spcPts val="0"/>
              </a:spcBef>
            </a:pPr>
            <a:r>
              <a:rPr lang="hr-HR" sz="1800" dirty="0" smtClean="0">
                <a:solidFill>
                  <a:prstClr val="black"/>
                </a:solidFill>
                <a:latin typeface="Arial" panose="020B0604020202020204" pitchFamily="34" charset="0"/>
                <a:cs typeface="Arial" panose="020B0604020202020204" pitchFamily="34" charset="0"/>
              </a:rPr>
              <a:t>KOPUNova </a:t>
            </a:r>
            <a:r>
              <a:rPr lang="hr-HR" sz="1800" dirty="0">
                <a:solidFill>
                  <a:prstClr val="black"/>
                </a:solidFill>
                <a:latin typeface="Arial" panose="020B0604020202020204" pitchFamily="34" charset="0"/>
                <a:cs typeface="Arial" panose="020B0604020202020204" pitchFamily="34" charset="0"/>
              </a:rPr>
              <a:t>interna edukacija - Porezna reforma – 2017</a:t>
            </a:r>
          </a:p>
          <a:p>
            <a:pPr lvl="0" algn="r">
              <a:spcBef>
                <a:spcPts val="0"/>
              </a:spcBef>
            </a:pPr>
            <a:endParaRPr lang="hr-HR" sz="1800" dirty="0">
              <a:solidFill>
                <a:prstClr val="black"/>
              </a:solidFill>
              <a:latin typeface="Arial" panose="020B0604020202020204" pitchFamily="34" charset="0"/>
              <a:cs typeface="Arial" panose="020B0604020202020204" pitchFamily="34" charset="0"/>
            </a:endParaRPr>
          </a:p>
          <a:p>
            <a:pPr lvl="0" algn="r">
              <a:spcBef>
                <a:spcPts val="0"/>
              </a:spcBef>
            </a:pPr>
            <a:r>
              <a:rPr lang="hr-HR" sz="1800" dirty="0">
                <a:solidFill>
                  <a:prstClr val="black"/>
                </a:solidFill>
                <a:latin typeface="Arial" panose="020B0604020202020204" pitchFamily="34" charset="0"/>
                <a:cs typeface="Arial" panose="020B0604020202020204" pitchFamily="34" charset="0"/>
              </a:rPr>
              <a:t>Zagreb, </a:t>
            </a:r>
            <a:r>
              <a:rPr lang="hr-HR" sz="1800" dirty="0" smtClean="0">
                <a:solidFill>
                  <a:prstClr val="black"/>
                </a:solidFill>
                <a:latin typeface="Arial" panose="020B0604020202020204" pitchFamily="34" charset="0"/>
                <a:cs typeface="Arial" panose="020B0604020202020204" pitchFamily="34" charset="0"/>
              </a:rPr>
              <a:t>22.12.2016</a:t>
            </a:r>
            <a:endParaRPr lang="hr-HR" sz="1800" dirty="0">
              <a:solidFill>
                <a:prstClr val="black"/>
              </a:solidFill>
              <a:latin typeface="Arial" panose="020B0604020202020204" pitchFamily="34" charset="0"/>
              <a:cs typeface="Arial" panose="020B0604020202020204" pitchFamily="34" charset="0"/>
            </a:endParaRPr>
          </a:p>
          <a:p>
            <a:endParaRPr lang="hr-HR" dirty="0"/>
          </a:p>
        </p:txBody>
      </p:sp>
      <p:pic>
        <p:nvPicPr>
          <p:cNvPr id="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691680" y="764704"/>
            <a:ext cx="5602710" cy="31762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3734981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smtClean="0"/>
              <a:t>Minimalna plaća</a:t>
            </a:r>
            <a:endParaRPr lang="en-GB" dirty="0"/>
          </a:p>
        </p:txBody>
      </p:sp>
      <p:sp>
        <p:nvSpPr>
          <p:cNvPr id="3" name="Content Placeholder 2"/>
          <p:cNvSpPr>
            <a:spLocks noGrp="1"/>
          </p:cNvSpPr>
          <p:nvPr>
            <p:ph idx="1"/>
          </p:nvPr>
        </p:nvSpPr>
        <p:spPr>
          <a:xfrm>
            <a:off x="264582" y="1124744"/>
            <a:ext cx="8879418" cy="4968552"/>
          </a:xfrm>
        </p:spPr>
        <p:txBody>
          <a:bodyPr>
            <a:normAutofit/>
          </a:bodyPr>
          <a:lstStyle/>
          <a:p>
            <a:pPr marL="0" indent="0">
              <a:buNone/>
            </a:pPr>
            <a:r>
              <a:rPr lang="hr-HR" sz="1800" dirty="0" smtClean="0">
                <a:solidFill>
                  <a:schemeClr val="tx1"/>
                </a:solidFill>
              </a:rPr>
              <a:t> -  utvrđuje se visina minimalne plaće za razdoblje od </a:t>
            </a:r>
            <a:r>
              <a:rPr lang="hr-HR" sz="1800" b="1" dirty="0" smtClean="0">
                <a:solidFill>
                  <a:schemeClr val="tx1"/>
                </a:solidFill>
              </a:rPr>
              <a:t>01.01.2017. do 31.12.2017</a:t>
            </a:r>
          </a:p>
          <a:p>
            <a:pPr marL="0" indent="0">
              <a:buNone/>
            </a:pPr>
            <a:endParaRPr lang="hr-HR" sz="1800" dirty="0">
              <a:solidFill>
                <a:schemeClr val="tx1"/>
              </a:solidFill>
            </a:endParaRPr>
          </a:p>
          <a:p>
            <a:pPr marL="0" indent="0">
              <a:buNone/>
            </a:pPr>
            <a:r>
              <a:rPr lang="hr-HR" sz="1800" dirty="0" smtClean="0">
                <a:solidFill>
                  <a:schemeClr val="tx1"/>
                </a:solidFill>
              </a:rPr>
              <a:t>			u iznosu od </a:t>
            </a:r>
            <a:r>
              <a:rPr lang="hr-HR" sz="1800" b="1" dirty="0" smtClean="0">
                <a:solidFill>
                  <a:srgbClr val="FF0000"/>
                </a:solidFill>
              </a:rPr>
              <a:t>3.276,00</a:t>
            </a:r>
          </a:p>
          <a:p>
            <a:pPr marL="0" indent="0">
              <a:buNone/>
            </a:pPr>
            <a:endParaRPr lang="hr-HR" sz="1800" b="1" dirty="0">
              <a:solidFill>
                <a:schemeClr val="tx1"/>
              </a:solidFill>
            </a:endParaRPr>
          </a:p>
          <a:p>
            <a:pPr>
              <a:buFontTx/>
              <a:buChar char="-"/>
            </a:pPr>
            <a:r>
              <a:rPr lang="hr-HR" sz="1800" dirty="0" smtClean="0">
                <a:solidFill>
                  <a:schemeClr val="tx1"/>
                </a:solidFill>
              </a:rPr>
              <a:t>najniža mjesečna osnovica za </a:t>
            </a:r>
            <a:r>
              <a:rPr lang="hr-HR" sz="1800" b="1" dirty="0" smtClean="0">
                <a:solidFill>
                  <a:schemeClr val="tx1"/>
                </a:solidFill>
              </a:rPr>
              <a:t>plaćanje doprinosa </a:t>
            </a:r>
            <a:r>
              <a:rPr lang="hr-HR" sz="1800" dirty="0" smtClean="0">
                <a:solidFill>
                  <a:schemeClr val="tx1"/>
                </a:solidFill>
              </a:rPr>
              <a:t>u iznosu od </a:t>
            </a:r>
            <a:r>
              <a:rPr lang="hr-HR" sz="1800" b="1" dirty="0" smtClean="0">
                <a:solidFill>
                  <a:srgbClr val="FF0000"/>
                </a:solidFill>
              </a:rPr>
              <a:t>2.940,82</a:t>
            </a:r>
            <a:r>
              <a:rPr lang="hr-HR" sz="1800" b="1" dirty="0" smtClean="0">
                <a:solidFill>
                  <a:schemeClr val="tx1"/>
                </a:solidFill>
              </a:rPr>
              <a:t> – </a:t>
            </a:r>
            <a:r>
              <a:rPr lang="hr-HR" sz="1800" dirty="0" smtClean="0">
                <a:solidFill>
                  <a:schemeClr val="tx1"/>
                </a:solidFill>
              </a:rPr>
              <a:t>povećao se koeficijent sa </a:t>
            </a:r>
            <a:r>
              <a:rPr lang="hr-HR" sz="1800" dirty="0" smtClean="0">
                <a:solidFill>
                  <a:srgbClr val="FF0000"/>
                </a:solidFill>
              </a:rPr>
              <a:t>0,35</a:t>
            </a:r>
            <a:r>
              <a:rPr lang="hr-HR" sz="1800" dirty="0" smtClean="0">
                <a:solidFill>
                  <a:schemeClr val="tx1"/>
                </a:solidFill>
              </a:rPr>
              <a:t> na </a:t>
            </a:r>
            <a:r>
              <a:rPr lang="hr-HR" sz="1800" dirty="0" smtClean="0">
                <a:solidFill>
                  <a:srgbClr val="FF0000"/>
                </a:solidFill>
              </a:rPr>
              <a:t>0,38</a:t>
            </a:r>
          </a:p>
          <a:p>
            <a:pPr>
              <a:buFontTx/>
              <a:buChar char="-"/>
            </a:pPr>
            <a:endParaRPr lang="hr-HR" sz="1800" dirty="0">
              <a:solidFill>
                <a:schemeClr val="tx1"/>
              </a:solidFill>
            </a:endParaRPr>
          </a:p>
          <a:p>
            <a:pPr>
              <a:buFontTx/>
              <a:buChar char="-"/>
            </a:pPr>
            <a:r>
              <a:rPr lang="hr-HR" sz="1800" dirty="0" smtClean="0">
                <a:solidFill>
                  <a:schemeClr val="tx1"/>
                </a:solidFill>
              </a:rPr>
              <a:t>Primjena za isplatu :</a:t>
            </a:r>
          </a:p>
          <a:p>
            <a:pPr>
              <a:buFontTx/>
              <a:buChar char="-"/>
            </a:pPr>
            <a:r>
              <a:rPr lang="hr-HR" sz="1800" dirty="0" smtClean="0">
                <a:solidFill>
                  <a:schemeClr val="tx1"/>
                </a:solidFill>
              </a:rPr>
              <a:t>obračun plaće za 12/2016; isplata 01/2017– NOVI porezni razredi i novi osobni odbitak; umanjenja za I.skupinu</a:t>
            </a:r>
          </a:p>
          <a:p>
            <a:pPr>
              <a:buFontTx/>
              <a:buChar char="-"/>
            </a:pPr>
            <a:r>
              <a:rPr lang="hr-HR" sz="1800" dirty="0" smtClean="0">
                <a:solidFill>
                  <a:schemeClr val="tx1"/>
                </a:solidFill>
              </a:rPr>
              <a:t>obračun plaće za 01/2017; isplata 02/2017 – nova minimalna plaća i nova najniža osnovica za plaćanje doprinosa ( naknada za zapošljavanje inv.osoba 982,20 - 30% od min.pl. ; obračun za osobe koji su na stručnom osposobljavanju bez zasnivanja radnog odnosa; 2.940,82; naknade za bolovanje )</a:t>
            </a: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5836920"/>
            <a:ext cx="1242060" cy="1021080"/>
          </a:xfrm>
          <a:prstGeom prst="rect">
            <a:avLst/>
          </a:prstGeom>
        </p:spPr>
      </p:pic>
    </p:spTree>
    <p:extLst>
      <p:ext uri="{BB962C8B-B14F-4D97-AF65-F5344CB8AC3E}">
        <p14:creationId xmlns:p14="http://schemas.microsoft.com/office/powerpoint/2010/main" val="365189445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smtClean="0"/>
              <a:t>ČLANOVI UPRAVE</a:t>
            </a:r>
            <a:endParaRPr lang="en-GB" dirty="0"/>
          </a:p>
        </p:txBody>
      </p:sp>
      <p:sp>
        <p:nvSpPr>
          <p:cNvPr id="3" name="Content Placeholder 2"/>
          <p:cNvSpPr>
            <a:spLocks noGrp="1"/>
          </p:cNvSpPr>
          <p:nvPr>
            <p:ph idx="1"/>
          </p:nvPr>
        </p:nvSpPr>
        <p:spPr>
          <a:xfrm>
            <a:off x="107504" y="1052736"/>
            <a:ext cx="8879418" cy="4968552"/>
          </a:xfrm>
        </p:spPr>
        <p:txBody>
          <a:bodyPr>
            <a:normAutofit/>
          </a:bodyPr>
          <a:lstStyle/>
          <a:p>
            <a:pPr marL="0" indent="0" algn="ctr">
              <a:buNone/>
            </a:pPr>
            <a:endParaRPr lang="hr-HR" sz="1800" dirty="0" smtClean="0">
              <a:solidFill>
                <a:schemeClr val="tx1"/>
              </a:solidFill>
            </a:endParaRPr>
          </a:p>
          <a:p>
            <a:pPr marL="0" indent="0" algn="ctr">
              <a:buNone/>
            </a:pPr>
            <a:r>
              <a:rPr lang="hr-HR" sz="1800" dirty="0" smtClean="0">
                <a:solidFill>
                  <a:schemeClr val="tx1"/>
                </a:solidFill>
              </a:rPr>
              <a:t>Mjesečna osnovica za obračun doprinosa iznosi </a:t>
            </a:r>
            <a:r>
              <a:rPr lang="hr-HR" sz="1800" b="1" dirty="0" smtClean="0">
                <a:solidFill>
                  <a:schemeClr val="tx1"/>
                </a:solidFill>
              </a:rPr>
              <a:t>5.030,35 kn</a:t>
            </a:r>
            <a:r>
              <a:rPr lang="hr-HR" sz="1400" dirty="0" smtClean="0">
                <a:solidFill>
                  <a:schemeClr val="tx1"/>
                </a:solidFill>
              </a:rPr>
              <a:t> </a:t>
            </a:r>
          </a:p>
          <a:p>
            <a:pPr marL="0" indent="0" algn="ctr">
              <a:buNone/>
            </a:pPr>
            <a:r>
              <a:rPr lang="hr-HR" sz="1400" dirty="0" smtClean="0">
                <a:solidFill>
                  <a:schemeClr val="tx1"/>
                </a:solidFill>
              </a:rPr>
              <a:t>(umnožak prosječne plaće i koeficijenta 0,65)</a:t>
            </a:r>
          </a:p>
          <a:p>
            <a:pPr marL="0" indent="0" algn="ctr">
              <a:buNone/>
            </a:pPr>
            <a:endParaRPr lang="hr-HR" sz="1800" dirty="0" smtClean="0">
              <a:solidFill>
                <a:schemeClr val="tx1"/>
              </a:solidFill>
            </a:endParaRPr>
          </a:p>
          <a:p>
            <a:pPr marL="0" indent="0" algn="ctr">
              <a:buNone/>
            </a:pPr>
            <a:endParaRPr lang="hr-HR" sz="1800" dirty="0" smtClean="0">
              <a:solidFill>
                <a:schemeClr val="tx1"/>
              </a:solidFill>
            </a:endParaRPr>
          </a:p>
          <a:p>
            <a:pPr marL="2060575" lvl="5" algn="just">
              <a:buFontTx/>
              <a:buChar char="-"/>
            </a:pPr>
            <a:endParaRPr lang="hr-HR" dirty="0" smtClean="0">
              <a:solidFill>
                <a:schemeClr val="tx1"/>
              </a:solidFill>
            </a:endParaRPr>
          </a:p>
          <a:p>
            <a:pPr marL="1703388" lvl="5" algn="just">
              <a:buFontTx/>
              <a:buChar char="-"/>
            </a:pPr>
            <a:r>
              <a:rPr lang="hr-HR" dirty="0" smtClean="0"/>
              <a:t>Z</a:t>
            </a:r>
            <a:r>
              <a:rPr lang="hr-HR" dirty="0" smtClean="0">
                <a:solidFill>
                  <a:schemeClr val="tx1"/>
                </a:solidFill>
              </a:rPr>
              <a:t>a rad u </a:t>
            </a:r>
            <a:r>
              <a:rPr lang="hr-HR" dirty="0">
                <a:solidFill>
                  <a:schemeClr val="tx1"/>
                </a:solidFill>
              </a:rPr>
              <a:t>p</a:t>
            </a:r>
            <a:r>
              <a:rPr lang="hr-HR" dirty="0" smtClean="0">
                <a:solidFill>
                  <a:schemeClr val="tx1"/>
                </a:solidFill>
              </a:rPr>
              <a:t>unom radnom vremenu</a:t>
            </a:r>
            <a:r>
              <a:rPr lang="hr-HR" dirty="0" smtClean="0">
                <a:solidFill>
                  <a:schemeClr val="tx1"/>
                </a:solidFill>
                <a:sym typeface="Wingdings" panose="05000000000000000000" pitchFamily="2" charset="2"/>
              </a:rPr>
              <a:t> </a:t>
            </a:r>
          </a:p>
          <a:p>
            <a:pPr marL="1703388" lvl="5" indent="1588" algn="just">
              <a:buNone/>
            </a:pPr>
            <a:r>
              <a:rPr lang="hr-HR" sz="1500" dirty="0">
                <a:solidFill>
                  <a:srgbClr val="FF0000"/>
                </a:solidFill>
              </a:rPr>
              <a:t>B</a:t>
            </a:r>
            <a:r>
              <a:rPr lang="hr-HR" sz="1500" dirty="0" smtClean="0">
                <a:solidFill>
                  <a:srgbClr val="FF0000"/>
                </a:solidFill>
              </a:rPr>
              <a:t>ruto plaća i dalje može biti minimalna, ali osnovica za doprinose mora biti 5.030,35 kn</a:t>
            </a:r>
          </a:p>
          <a:p>
            <a:pPr marL="1703388" indent="-228600" algn="just">
              <a:buFontTx/>
              <a:buChar char="-"/>
            </a:pPr>
            <a:endParaRPr lang="hr-HR" sz="1800" dirty="0">
              <a:solidFill>
                <a:schemeClr val="tx1"/>
              </a:solidFill>
            </a:endParaRPr>
          </a:p>
          <a:p>
            <a:pPr marL="1703388" lvl="4" algn="just">
              <a:buFontTx/>
              <a:buChar char="-"/>
            </a:pPr>
            <a:r>
              <a:rPr lang="hr-HR" dirty="0" smtClean="0"/>
              <a:t>Z</a:t>
            </a:r>
            <a:r>
              <a:rPr lang="hr-HR" dirty="0" smtClean="0">
                <a:solidFill>
                  <a:schemeClr val="tx1"/>
                </a:solidFill>
              </a:rPr>
              <a:t>a rad u nepunom radnom vremenu (proporcionalno)</a:t>
            </a:r>
          </a:p>
          <a:p>
            <a:pPr marL="1703388" indent="-228600" algn="just">
              <a:buFontTx/>
              <a:buChar char="-"/>
            </a:pPr>
            <a:endParaRPr lang="hr-HR" sz="1800" dirty="0" smtClean="0">
              <a:solidFill>
                <a:schemeClr val="tx1"/>
              </a:solidFill>
            </a:endParaRPr>
          </a:p>
          <a:p>
            <a:pPr marL="1703388" lvl="4" algn="just">
              <a:buFontTx/>
              <a:buChar char="-"/>
            </a:pPr>
            <a:r>
              <a:rPr lang="hr-HR" dirty="0" smtClean="0"/>
              <a:t>A</a:t>
            </a:r>
            <a:r>
              <a:rPr lang="hr-HR" dirty="0" smtClean="0">
                <a:solidFill>
                  <a:schemeClr val="tx1"/>
                </a:solidFill>
              </a:rPr>
              <a:t>ko nije osiguran niti po jednoj drugoj </a:t>
            </a:r>
            <a:r>
              <a:rPr lang="hr-HR" dirty="0" smtClean="0"/>
              <a:t>osnovi mjesečna osnovica za obračun doprinosa jednaka je prosječnoj bruto plaći (7.739,00 kn)</a:t>
            </a:r>
            <a:endParaRPr lang="hr-HR" dirty="0" smtClean="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836920"/>
            <a:ext cx="1242060" cy="1021080"/>
          </a:xfrm>
          <a:prstGeom prst="rect">
            <a:avLst/>
          </a:prstGeom>
        </p:spPr>
      </p:pic>
    </p:spTree>
    <p:extLst>
      <p:ext uri="{BB962C8B-B14F-4D97-AF65-F5344CB8AC3E}">
        <p14:creationId xmlns:p14="http://schemas.microsoft.com/office/powerpoint/2010/main" val="289251135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5836920"/>
            <a:ext cx="1242060" cy="1021080"/>
          </a:xfrm>
          <a:prstGeom prst="rect">
            <a:avLst/>
          </a:prstGeom>
        </p:spPr>
      </p:pic>
      <p:graphicFrame>
        <p:nvGraphicFramePr>
          <p:cNvPr id="4" name="Objekt 3"/>
          <p:cNvGraphicFramePr>
            <a:graphicFrameLocks noChangeAspect="1"/>
          </p:cNvGraphicFramePr>
          <p:nvPr>
            <p:extLst/>
          </p:nvPr>
        </p:nvGraphicFramePr>
        <p:xfrm>
          <a:off x="1691680" y="188640"/>
          <a:ext cx="5494933" cy="6525858"/>
        </p:xfrm>
        <a:graphic>
          <a:graphicData uri="http://schemas.openxmlformats.org/presentationml/2006/ole">
            <mc:AlternateContent xmlns:mc="http://schemas.openxmlformats.org/markup-compatibility/2006">
              <mc:Choice xmlns:v="urn:schemas-microsoft-com:vml" Requires="v">
                <p:oleObj spid="_x0000_s1058" name="Radni list" r:id="rId4" imgW="5229206" imgH="6210164" progId="Excel.Sheet.12">
                  <p:embed/>
                </p:oleObj>
              </mc:Choice>
              <mc:Fallback>
                <p:oleObj name="Radni list" r:id="rId4" imgW="5229206" imgH="6210164" progId="Excel.Sheet.12">
                  <p:embed/>
                  <p:pic>
                    <p:nvPicPr>
                      <p:cNvPr id="0" name=""/>
                      <p:cNvPicPr/>
                      <p:nvPr/>
                    </p:nvPicPr>
                    <p:blipFill>
                      <a:blip r:embed="rId5"/>
                      <a:stretch>
                        <a:fillRect/>
                      </a:stretch>
                    </p:blipFill>
                    <p:spPr>
                      <a:xfrm>
                        <a:off x="1691680" y="188640"/>
                        <a:ext cx="5494933" cy="6525858"/>
                      </a:xfrm>
                      <a:prstGeom prst="rect">
                        <a:avLst/>
                      </a:prstGeom>
                    </p:spPr>
                  </p:pic>
                </p:oleObj>
              </mc:Fallback>
            </mc:AlternateContent>
          </a:graphicData>
        </a:graphic>
      </p:graphicFrame>
    </p:spTree>
    <p:extLst>
      <p:ext uri="{BB962C8B-B14F-4D97-AF65-F5344CB8AC3E}">
        <p14:creationId xmlns:p14="http://schemas.microsoft.com/office/powerpoint/2010/main" val="104734548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smtClean="0"/>
              <a:t>DRUGI DOHODAK</a:t>
            </a:r>
            <a:endParaRPr lang="en-GB" dirty="0"/>
          </a:p>
        </p:txBody>
      </p:sp>
      <p:sp>
        <p:nvSpPr>
          <p:cNvPr id="3" name="Content Placeholder 2"/>
          <p:cNvSpPr>
            <a:spLocks noGrp="1"/>
          </p:cNvSpPr>
          <p:nvPr>
            <p:ph idx="1"/>
          </p:nvPr>
        </p:nvSpPr>
        <p:spPr>
          <a:xfrm>
            <a:off x="621030" y="1196752"/>
            <a:ext cx="8015322" cy="4752528"/>
          </a:xfrm>
        </p:spPr>
        <p:txBody>
          <a:bodyPr>
            <a:normAutofit/>
          </a:bodyPr>
          <a:lstStyle/>
          <a:p>
            <a:pPr marL="630238" indent="-363538" algn="just">
              <a:buNone/>
            </a:pPr>
            <a:r>
              <a:rPr lang="hr-HR" sz="1800" dirty="0" smtClean="0">
                <a:solidFill>
                  <a:schemeClr val="tx1"/>
                </a:solidFill>
              </a:rPr>
              <a:t> - 	uvodi se </a:t>
            </a:r>
            <a:r>
              <a:rPr lang="hr-HR" sz="1800" b="1" dirty="0" smtClean="0">
                <a:solidFill>
                  <a:schemeClr val="tx1"/>
                </a:solidFill>
              </a:rPr>
              <a:t>obveza doprinosa </a:t>
            </a:r>
            <a:r>
              <a:rPr lang="hr-HR" sz="1800" dirty="0" smtClean="0">
                <a:solidFill>
                  <a:schemeClr val="tx1"/>
                </a:solidFill>
              </a:rPr>
              <a:t>za:</a:t>
            </a:r>
          </a:p>
          <a:p>
            <a:pPr marL="1795463" indent="-285750" algn="just">
              <a:buFont typeface="Courier New" panose="02070309020205020404" pitchFamily="49" charset="0"/>
              <a:buChar char="o"/>
            </a:pPr>
            <a:r>
              <a:rPr lang="hr-HR" sz="1800" dirty="0">
                <a:solidFill>
                  <a:schemeClr val="tx1"/>
                </a:solidFill>
              </a:rPr>
              <a:t>a</a:t>
            </a:r>
            <a:r>
              <a:rPr lang="hr-HR" sz="1800" dirty="0" smtClean="0">
                <a:solidFill>
                  <a:schemeClr val="tx1"/>
                </a:solidFill>
              </a:rPr>
              <a:t>utorski honorar</a:t>
            </a:r>
          </a:p>
          <a:p>
            <a:pPr marL="1795463" indent="-285750" algn="just">
              <a:buFont typeface="Courier New" panose="02070309020205020404" pitchFamily="49" charset="0"/>
              <a:buChar char="o"/>
            </a:pPr>
            <a:r>
              <a:rPr lang="hr-HR" sz="1800" dirty="0">
                <a:solidFill>
                  <a:schemeClr val="tx1"/>
                </a:solidFill>
              </a:rPr>
              <a:t>u</a:t>
            </a:r>
            <a:r>
              <a:rPr lang="hr-HR" sz="1800" dirty="0" smtClean="0">
                <a:solidFill>
                  <a:schemeClr val="tx1"/>
                </a:solidFill>
              </a:rPr>
              <a:t>mjetničko djelo</a:t>
            </a:r>
          </a:p>
          <a:p>
            <a:pPr marL="1795463" indent="-285750" algn="just">
              <a:buFont typeface="Courier New" panose="02070309020205020404" pitchFamily="49" charset="0"/>
              <a:buChar char="o"/>
            </a:pPr>
            <a:r>
              <a:rPr lang="hr-HR" sz="1800" dirty="0">
                <a:solidFill>
                  <a:schemeClr val="tx1"/>
                </a:solidFill>
              </a:rPr>
              <a:t>d</a:t>
            </a:r>
            <a:r>
              <a:rPr lang="hr-HR" sz="1800" dirty="0" smtClean="0">
                <a:solidFill>
                  <a:schemeClr val="tx1"/>
                </a:solidFill>
              </a:rPr>
              <a:t>rugi dohodak umirovljenika</a:t>
            </a:r>
          </a:p>
          <a:p>
            <a:pPr marL="1252538" indent="-266700" algn="just">
              <a:buFontTx/>
              <a:buChar char="-"/>
            </a:pPr>
            <a:endParaRPr lang="hr-HR" sz="1800" dirty="0" smtClean="0">
              <a:solidFill>
                <a:schemeClr val="tx1"/>
              </a:solidFill>
            </a:endParaRPr>
          </a:p>
          <a:p>
            <a:pPr marL="541338" indent="-266700" algn="just">
              <a:buFontTx/>
              <a:buChar char="-"/>
            </a:pPr>
            <a:r>
              <a:rPr lang="hr-HR" sz="1800" dirty="0">
                <a:solidFill>
                  <a:schemeClr val="tx1"/>
                </a:solidFill>
              </a:rPr>
              <a:t>p</a:t>
            </a:r>
            <a:r>
              <a:rPr lang="hr-HR" sz="1800" dirty="0" smtClean="0">
                <a:solidFill>
                  <a:schemeClr val="tx1"/>
                </a:solidFill>
              </a:rPr>
              <a:t>orez po stopi </a:t>
            </a:r>
            <a:r>
              <a:rPr lang="hr-HR" sz="1800" b="1" dirty="0" smtClean="0">
                <a:solidFill>
                  <a:schemeClr val="tx1"/>
                </a:solidFill>
              </a:rPr>
              <a:t>24%</a:t>
            </a:r>
            <a:r>
              <a:rPr lang="hr-HR" sz="1800" dirty="0" smtClean="0">
                <a:solidFill>
                  <a:schemeClr val="tx1"/>
                </a:solidFill>
              </a:rPr>
              <a:t> bez priznavanja osobnog odbitka</a:t>
            </a:r>
          </a:p>
          <a:p>
            <a:pPr marL="541338" indent="-266700" algn="just">
              <a:buFontTx/>
              <a:buChar char="-"/>
            </a:pPr>
            <a:endParaRPr lang="hr-HR" sz="1800" dirty="0" smtClean="0">
              <a:solidFill>
                <a:schemeClr val="tx1"/>
              </a:solidFill>
            </a:endParaRPr>
          </a:p>
          <a:p>
            <a:pPr marL="541338" indent="-266700" algn="just">
              <a:buFontTx/>
              <a:buChar char="-"/>
            </a:pPr>
            <a:r>
              <a:rPr lang="hr-HR" sz="1800" dirty="0" smtClean="0">
                <a:solidFill>
                  <a:schemeClr val="tx1"/>
                </a:solidFill>
              </a:rPr>
              <a:t>stope doprinosa se smanjuju za 50%</a:t>
            </a:r>
          </a:p>
          <a:p>
            <a:pPr marL="1252538" lvl="1" indent="-266700" algn="just">
              <a:buFontTx/>
              <a:buChar char="-"/>
            </a:pPr>
            <a:r>
              <a:rPr lang="hr-HR" sz="1600" dirty="0" err="1" smtClean="0">
                <a:solidFill>
                  <a:schemeClr val="tx1"/>
                </a:solidFill>
              </a:rPr>
              <a:t>I.stup</a:t>
            </a:r>
            <a:r>
              <a:rPr lang="hr-HR" sz="1600" dirty="0" smtClean="0">
                <a:solidFill>
                  <a:schemeClr val="tx1"/>
                </a:solidFill>
              </a:rPr>
              <a:t> </a:t>
            </a:r>
            <a:r>
              <a:rPr lang="hr-HR" sz="1600" b="1" dirty="0" smtClean="0">
                <a:solidFill>
                  <a:schemeClr val="tx1"/>
                </a:solidFill>
              </a:rPr>
              <a:t>7,5%</a:t>
            </a:r>
          </a:p>
          <a:p>
            <a:pPr marL="1252538" lvl="1" indent="-266700" algn="just">
              <a:buFontTx/>
              <a:buChar char="-"/>
            </a:pPr>
            <a:r>
              <a:rPr lang="hr-HR" sz="1600" dirty="0" smtClean="0">
                <a:solidFill>
                  <a:schemeClr val="tx1"/>
                </a:solidFill>
              </a:rPr>
              <a:t>II. stup </a:t>
            </a:r>
            <a:r>
              <a:rPr lang="hr-HR" sz="1600" b="1" dirty="0" smtClean="0">
                <a:solidFill>
                  <a:schemeClr val="tx1"/>
                </a:solidFill>
              </a:rPr>
              <a:t>2,5%</a:t>
            </a:r>
          </a:p>
          <a:p>
            <a:pPr marL="1252538" lvl="1" indent="-266700" algn="just">
              <a:buFontTx/>
              <a:buChar char="-"/>
            </a:pPr>
            <a:r>
              <a:rPr lang="hr-HR" sz="1600" dirty="0">
                <a:solidFill>
                  <a:schemeClr val="tx1"/>
                </a:solidFill>
              </a:rPr>
              <a:t>o</a:t>
            </a:r>
            <a:r>
              <a:rPr lang="hr-HR" sz="1600" dirty="0" smtClean="0">
                <a:solidFill>
                  <a:schemeClr val="tx1"/>
                </a:solidFill>
              </a:rPr>
              <a:t>bvezno zdravstveno osiguranje </a:t>
            </a:r>
            <a:r>
              <a:rPr lang="hr-HR" sz="1600" b="1" dirty="0" smtClean="0">
                <a:solidFill>
                  <a:schemeClr val="tx1"/>
                </a:solidFill>
              </a:rPr>
              <a:t>7,5%</a:t>
            </a:r>
          </a:p>
          <a:p>
            <a:pPr marL="1252538" lvl="1" indent="-266700" algn="just">
              <a:buFontTx/>
              <a:buChar char="-"/>
            </a:pPr>
            <a:endParaRPr lang="hr-HR" sz="1600" b="1" dirty="0">
              <a:solidFill>
                <a:schemeClr val="tx1"/>
              </a:solidFill>
            </a:endParaRPr>
          </a:p>
          <a:p>
            <a:pPr marL="630238" lvl="1" indent="-266700" algn="just">
              <a:buFontTx/>
              <a:buChar char="-"/>
            </a:pPr>
            <a:r>
              <a:rPr lang="hr-HR" dirty="0" smtClean="0">
                <a:solidFill>
                  <a:schemeClr val="tx1"/>
                </a:solidFill>
              </a:rPr>
              <a:t>novost je i da se osoba koja ima evidentiran staž u HZMO po osnovi drugog dohotka </a:t>
            </a:r>
            <a:r>
              <a:rPr lang="hr-HR" b="1" dirty="0" smtClean="0">
                <a:solidFill>
                  <a:schemeClr val="tx1"/>
                </a:solidFill>
              </a:rPr>
              <a:t>do 8 dana </a:t>
            </a:r>
            <a:r>
              <a:rPr lang="hr-HR" dirty="0" smtClean="0">
                <a:solidFill>
                  <a:schemeClr val="tx1"/>
                </a:solidFill>
              </a:rPr>
              <a:t>tretira kao osoba bez radnog staža u smislu oslobođenja plaćanja doprinosa na plaću kod prvog zaposlenja</a:t>
            </a:r>
            <a:endParaRPr lang="hr-HR" dirty="0">
              <a:solidFill>
                <a:schemeClr val="tx1"/>
              </a:solidFill>
            </a:endParaRPr>
          </a:p>
          <a:p>
            <a:pPr marL="1252538" lvl="1" indent="-266700" algn="just">
              <a:buFontTx/>
              <a:buChar char="-"/>
            </a:pPr>
            <a:endParaRPr lang="hr-HR" sz="1600" b="1" dirty="0">
              <a:solidFill>
                <a:schemeClr val="tx1"/>
              </a:solidFill>
            </a:endParaRP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836920"/>
            <a:ext cx="1242060" cy="1021080"/>
          </a:xfrm>
          <a:prstGeom prst="rect">
            <a:avLst/>
          </a:prstGeom>
        </p:spPr>
      </p:pic>
    </p:spTree>
    <p:extLst>
      <p:ext uri="{BB962C8B-B14F-4D97-AF65-F5344CB8AC3E}">
        <p14:creationId xmlns:p14="http://schemas.microsoft.com/office/powerpoint/2010/main" val="202564825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smtClean="0"/>
              <a:t>UMIROVLJENIK – PLAĆA </a:t>
            </a:r>
            <a:r>
              <a:rPr lang="hr-HR" dirty="0" err="1" smtClean="0"/>
              <a:t>vs</a:t>
            </a:r>
            <a:r>
              <a:rPr lang="hr-HR" dirty="0" smtClean="0"/>
              <a:t>. DRUGI DOHODAK</a:t>
            </a:r>
            <a:endParaRPr lang="en-GB"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5836920"/>
            <a:ext cx="1242060" cy="1021080"/>
          </a:xfrm>
          <a:prstGeom prst="rect">
            <a:avLst/>
          </a:prstGeom>
        </p:spPr>
      </p:pic>
      <p:graphicFrame>
        <p:nvGraphicFramePr>
          <p:cNvPr id="7" name="Objekt 6"/>
          <p:cNvGraphicFramePr>
            <a:graphicFrameLocks noChangeAspect="1"/>
          </p:cNvGraphicFramePr>
          <p:nvPr>
            <p:extLst/>
          </p:nvPr>
        </p:nvGraphicFramePr>
        <p:xfrm>
          <a:off x="5004048" y="908720"/>
          <a:ext cx="3648075" cy="3133725"/>
        </p:xfrm>
        <a:graphic>
          <a:graphicData uri="http://schemas.openxmlformats.org/presentationml/2006/ole">
            <mc:AlternateContent xmlns:mc="http://schemas.openxmlformats.org/markup-compatibility/2006">
              <mc:Choice xmlns:v="urn:schemas-microsoft-com:vml" Requires="v">
                <p:oleObj spid="_x0000_s2114" name="Radni list" r:id="rId4" imgW="3648120" imgH="3133861" progId="Excel.Sheet.12">
                  <p:embed/>
                </p:oleObj>
              </mc:Choice>
              <mc:Fallback>
                <p:oleObj name="Radni list" r:id="rId4" imgW="3648120" imgH="3133861" progId="Excel.Sheet.12">
                  <p:embed/>
                  <p:pic>
                    <p:nvPicPr>
                      <p:cNvPr id="0" name=""/>
                      <p:cNvPicPr/>
                      <p:nvPr/>
                    </p:nvPicPr>
                    <p:blipFill>
                      <a:blip r:embed="rId5"/>
                      <a:stretch>
                        <a:fillRect/>
                      </a:stretch>
                    </p:blipFill>
                    <p:spPr>
                      <a:xfrm>
                        <a:off x="5004048" y="908720"/>
                        <a:ext cx="3648075" cy="3133725"/>
                      </a:xfrm>
                      <a:prstGeom prst="rect">
                        <a:avLst/>
                      </a:prstGeom>
                    </p:spPr>
                  </p:pic>
                </p:oleObj>
              </mc:Fallback>
            </mc:AlternateContent>
          </a:graphicData>
        </a:graphic>
      </p:graphicFrame>
      <p:graphicFrame>
        <p:nvGraphicFramePr>
          <p:cNvPr id="8" name="Objekt 7"/>
          <p:cNvGraphicFramePr>
            <a:graphicFrameLocks noChangeAspect="1"/>
          </p:cNvGraphicFramePr>
          <p:nvPr>
            <p:extLst>
              <p:ext uri="{D42A27DB-BD31-4B8C-83A1-F6EECF244321}">
                <p14:modId xmlns:p14="http://schemas.microsoft.com/office/powerpoint/2010/main" val="338830064"/>
              </p:ext>
            </p:extLst>
          </p:nvPr>
        </p:nvGraphicFramePr>
        <p:xfrm>
          <a:off x="1042988" y="908050"/>
          <a:ext cx="3648075" cy="5457825"/>
        </p:xfrm>
        <a:graphic>
          <a:graphicData uri="http://schemas.openxmlformats.org/presentationml/2006/ole">
            <mc:AlternateContent xmlns:mc="http://schemas.openxmlformats.org/markup-compatibility/2006">
              <mc:Choice xmlns:v="urn:schemas-microsoft-com:vml" Requires="v">
                <p:oleObj spid="_x0000_s2115" name="Radni list" r:id="rId6" imgW="3648120" imgH="5457927" progId="Excel.Sheet.12">
                  <p:embed/>
                </p:oleObj>
              </mc:Choice>
              <mc:Fallback>
                <p:oleObj name="Radni list" r:id="rId6" imgW="3648120" imgH="5457927" progId="Excel.Sheet.12">
                  <p:embed/>
                  <p:pic>
                    <p:nvPicPr>
                      <p:cNvPr id="0" name=""/>
                      <p:cNvPicPr/>
                      <p:nvPr/>
                    </p:nvPicPr>
                    <p:blipFill>
                      <a:blip r:embed="rId7"/>
                      <a:stretch>
                        <a:fillRect/>
                      </a:stretch>
                    </p:blipFill>
                    <p:spPr>
                      <a:xfrm>
                        <a:off x="1042988" y="908050"/>
                        <a:ext cx="3648075" cy="5457825"/>
                      </a:xfrm>
                      <a:prstGeom prst="rect">
                        <a:avLst/>
                      </a:prstGeom>
                    </p:spPr>
                  </p:pic>
                </p:oleObj>
              </mc:Fallback>
            </mc:AlternateContent>
          </a:graphicData>
        </a:graphic>
      </p:graphicFrame>
    </p:spTree>
    <p:extLst>
      <p:ext uri="{BB962C8B-B14F-4D97-AF65-F5344CB8AC3E}">
        <p14:creationId xmlns:p14="http://schemas.microsoft.com/office/powerpoint/2010/main" val="28744335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smtClean="0"/>
              <a:t>GODIŠNJI I KONAČNI DOHODAK</a:t>
            </a:r>
            <a:endParaRPr lang="en-GB" dirty="0"/>
          </a:p>
        </p:txBody>
      </p:sp>
      <p:sp>
        <p:nvSpPr>
          <p:cNvPr id="3" name="Content Placeholder 2"/>
          <p:cNvSpPr>
            <a:spLocks noGrp="1"/>
          </p:cNvSpPr>
          <p:nvPr>
            <p:ph idx="1"/>
          </p:nvPr>
        </p:nvSpPr>
        <p:spPr>
          <a:xfrm>
            <a:off x="179512" y="1052736"/>
            <a:ext cx="8807410" cy="4968552"/>
          </a:xfrm>
        </p:spPr>
        <p:txBody>
          <a:bodyPr>
            <a:normAutofit/>
          </a:bodyPr>
          <a:lstStyle/>
          <a:p>
            <a:pPr marL="630238" indent="-363538" algn="just">
              <a:buNone/>
            </a:pPr>
            <a:r>
              <a:rPr lang="hr-HR" sz="1800" b="1" u="sng" dirty="0" smtClean="0">
                <a:solidFill>
                  <a:schemeClr val="tx1"/>
                </a:solidFill>
              </a:rPr>
              <a:t>GODIŠNJI DOHODAK</a:t>
            </a:r>
          </a:p>
          <a:p>
            <a:pPr marL="630238" indent="-363538" algn="just">
              <a:buFontTx/>
              <a:buChar char="-"/>
            </a:pPr>
            <a:endParaRPr lang="hr-HR" sz="1800" dirty="0" smtClean="0">
              <a:solidFill>
                <a:schemeClr val="tx1"/>
              </a:solidFill>
            </a:endParaRPr>
          </a:p>
          <a:p>
            <a:pPr marL="609600" algn="just">
              <a:buAutoNum type="arabicPeriod"/>
            </a:pPr>
            <a:r>
              <a:rPr lang="hr-HR" sz="1800" dirty="0" smtClean="0">
                <a:solidFill>
                  <a:schemeClr val="tx1"/>
                </a:solidFill>
              </a:rPr>
              <a:t>Dohodak od nesamostalnog rada (plaće i mirovine)</a:t>
            </a:r>
          </a:p>
          <a:p>
            <a:pPr marL="609600" algn="just">
              <a:buFont typeface="+mj-lt"/>
              <a:buAutoNum type="arabicPeriod"/>
            </a:pPr>
            <a:r>
              <a:rPr lang="hr-HR" sz="1800" dirty="0" smtClean="0">
                <a:solidFill>
                  <a:schemeClr val="tx1"/>
                </a:solidFill>
              </a:rPr>
              <a:t>Dohodak od samostalne djelatnosti</a:t>
            </a:r>
          </a:p>
          <a:p>
            <a:pPr marL="609600" algn="just">
              <a:buFont typeface="+mj-lt"/>
              <a:buAutoNum type="arabicPeriod"/>
            </a:pPr>
            <a:r>
              <a:rPr lang="hr-HR" sz="1800" b="1" dirty="0" smtClean="0">
                <a:solidFill>
                  <a:srgbClr val="FF0000"/>
                </a:solidFill>
              </a:rPr>
              <a:t>Drugi dohodak </a:t>
            </a:r>
            <a:r>
              <a:rPr lang="hr-HR" sz="1800" dirty="0" smtClean="0">
                <a:solidFill>
                  <a:schemeClr val="tx1"/>
                </a:solidFill>
              </a:rPr>
              <a:t>(preko 12.500,00 kn godišnje)</a:t>
            </a:r>
          </a:p>
          <a:p>
            <a:pPr marL="630238" indent="-363538" algn="just">
              <a:buFontTx/>
              <a:buChar char="-"/>
            </a:pPr>
            <a:endParaRPr lang="hr-HR" sz="1800" dirty="0" smtClean="0">
              <a:solidFill>
                <a:schemeClr val="tx1"/>
              </a:solidFill>
            </a:endParaRPr>
          </a:p>
          <a:p>
            <a:pPr marL="630238" indent="-363538" algn="just">
              <a:buFontTx/>
              <a:buChar char="-"/>
            </a:pPr>
            <a:endParaRPr lang="hr-HR" sz="1800" dirty="0">
              <a:solidFill>
                <a:schemeClr val="tx1"/>
              </a:solidFill>
            </a:endParaRPr>
          </a:p>
          <a:p>
            <a:pPr marL="630238" indent="-363538" algn="just">
              <a:buFontTx/>
              <a:buChar char="-"/>
            </a:pPr>
            <a:r>
              <a:rPr lang="hr-HR" sz="1800" dirty="0">
                <a:solidFill>
                  <a:schemeClr val="tx1"/>
                </a:solidFill>
              </a:rPr>
              <a:t>g</a:t>
            </a:r>
            <a:r>
              <a:rPr lang="hr-HR" sz="1800" dirty="0" smtClean="0">
                <a:solidFill>
                  <a:schemeClr val="tx1"/>
                </a:solidFill>
              </a:rPr>
              <a:t>odišnji obračun u posebnom postupku provodi PU, a građani su dužni dostaviti podatke kojima ona ne raspolaže</a:t>
            </a:r>
          </a:p>
          <a:p>
            <a:pPr marL="630238" indent="-363538" algn="just">
              <a:buFontTx/>
              <a:buChar char="-"/>
            </a:pPr>
            <a:endParaRPr lang="hr-HR" sz="1800" dirty="0">
              <a:solidFill>
                <a:schemeClr val="tx1"/>
              </a:solidFill>
            </a:endParaRPr>
          </a:p>
          <a:p>
            <a:pPr marL="630238" indent="-363538" algn="just">
              <a:buFontTx/>
              <a:buChar char="-"/>
            </a:pPr>
            <a:endParaRPr lang="hr-HR" sz="1800" dirty="0" smtClean="0">
              <a:solidFill>
                <a:schemeClr val="tx1"/>
              </a:solidFill>
            </a:endParaRPr>
          </a:p>
          <a:p>
            <a:pPr marL="630238" indent="-363538" algn="just">
              <a:buFontTx/>
              <a:buChar char="-"/>
            </a:pPr>
            <a:r>
              <a:rPr lang="hr-HR" sz="1800" dirty="0" smtClean="0">
                <a:solidFill>
                  <a:schemeClr val="tx1"/>
                </a:solidFill>
              </a:rPr>
              <a:t>KARAKTERISTIKE</a:t>
            </a:r>
          </a:p>
          <a:p>
            <a:pPr marL="1430338" lvl="2" indent="-363538" algn="just">
              <a:buFontTx/>
              <a:buChar char="-"/>
            </a:pPr>
            <a:r>
              <a:rPr lang="hr-HR" sz="1600" dirty="0" smtClean="0">
                <a:solidFill>
                  <a:schemeClr val="tx1"/>
                </a:solidFill>
              </a:rPr>
              <a:t>plaćanje predujmova poreza tijekom godine</a:t>
            </a:r>
          </a:p>
          <a:p>
            <a:pPr marL="1430338" lvl="2" indent="-363538" algn="just">
              <a:buFontTx/>
              <a:buChar char="-"/>
            </a:pPr>
            <a:r>
              <a:rPr lang="hr-HR" sz="1600" dirty="0">
                <a:solidFill>
                  <a:schemeClr val="tx1"/>
                </a:solidFill>
              </a:rPr>
              <a:t>p</a:t>
            </a:r>
            <a:r>
              <a:rPr lang="hr-HR" sz="1600" dirty="0" smtClean="0">
                <a:solidFill>
                  <a:schemeClr val="tx1"/>
                </a:solidFill>
              </a:rPr>
              <a:t>ropisana je obveza kumulativnog godišnjeg obračuna</a:t>
            </a:r>
          </a:p>
          <a:p>
            <a:pPr marL="1430338" lvl="2" indent="-363538" algn="just">
              <a:buFontTx/>
              <a:buChar char="-"/>
            </a:pPr>
            <a:endParaRPr lang="hr-HR" sz="1600" dirty="0" smtClean="0">
              <a:solidFill>
                <a:schemeClr val="tx1"/>
              </a:solidFill>
            </a:endParaRP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836920"/>
            <a:ext cx="1242060" cy="1021080"/>
          </a:xfrm>
          <a:prstGeom prst="rect">
            <a:avLst/>
          </a:prstGeom>
        </p:spPr>
      </p:pic>
    </p:spTree>
    <p:extLst>
      <p:ext uri="{BB962C8B-B14F-4D97-AF65-F5344CB8AC3E}">
        <p14:creationId xmlns:p14="http://schemas.microsoft.com/office/powerpoint/2010/main" val="99061566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smtClean="0"/>
              <a:t>GODIŠNJI I KONAČNI DOHODAK</a:t>
            </a:r>
            <a:endParaRPr lang="en-GB" dirty="0"/>
          </a:p>
        </p:txBody>
      </p:sp>
      <p:sp>
        <p:nvSpPr>
          <p:cNvPr id="3" name="Content Placeholder 2"/>
          <p:cNvSpPr>
            <a:spLocks noGrp="1"/>
          </p:cNvSpPr>
          <p:nvPr>
            <p:ph idx="1"/>
          </p:nvPr>
        </p:nvSpPr>
        <p:spPr>
          <a:xfrm>
            <a:off x="179512" y="1052736"/>
            <a:ext cx="8807410" cy="4968552"/>
          </a:xfrm>
        </p:spPr>
        <p:txBody>
          <a:bodyPr>
            <a:normAutofit/>
          </a:bodyPr>
          <a:lstStyle/>
          <a:p>
            <a:pPr marL="630238" indent="-363538" algn="just">
              <a:buNone/>
            </a:pPr>
            <a:r>
              <a:rPr lang="hr-HR" sz="1800" b="1" u="sng" dirty="0" smtClean="0">
                <a:solidFill>
                  <a:schemeClr val="tx1"/>
                </a:solidFill>
              </a:rPr>
              <a:t>KONAČNI DOHODAK</a:t>
            </a:r>
          </a:p>
          <a:p>
            <a:pPr marL="630238" indent="-363538" algn="just">
              <a:buFontTx/>
              <a:buChar char="-"/>
            </a:pPr>
            <a:endParaRPr lang="hr-HR" sz="1800" dirty="0" smtClean="0">
              <a:solidFill>
                <a:schemeClr val="tx1"/>
              </a:solidFill>
            </a:endParaRPr>
          </a:p>
          <a:p>
            <a:pPr marL="609600" algn="just">
              <a:buAutoNum type="arabicPeriod"/>
            </a:pPr>
            <a:r>
              <a:rPr lang="hr-HR" sz="1800" dirty="0" smtClean="0">
                <a:solidFill>
                  <a:schemeClr val="tx1"/>
                </a:solidFill>
              </a:rPr>
              <a:t>Dohodak od imovine i imovinskih prava</a:t>
            </a:r>
          </a:p>
          <a:p>
            <a:pPr marL="609600" algn="just">
              <a:buFont typeface="+mj-lt"/>
              <a:buAutoNum type="arabicPeriod"/>
            </a:pPr>
            <a:r>
              <a:rPr lang="hr-HR" sz="1800" dirty="0" smtClean="0">
                <a:solidFill>
                  <a:schemeClr val="tx1"/>
                </a:solidFill>
              </a:rPr>
              <a:t>Dohodak od kapitala </a:t>
            </a:r>
            <a:r>
              <a:rPr lang="hr-HR" sz="1200" dirty="0" smtClean="0">
                <a:solidFill>
                  <a:schemeClr val="tx1"/>
                </a:solidFill>
              </a:rPr>
              <a:t>(kapitalni dobici oporezuju se ako je od dana stjecanja do datuma otuđenja proteklo </a:t>
            </a:r>
            <a:r>
              <a:rPr lang="hr-HR" sz="1200" b="1" dirty="0" smtClean="0">
                <a:solidFill>
                  <a:schemeClr val="tx1"/>
                </a:solidFill>
              </a:rPr>
              <a:t>2 godine</a:t>
            </a:r>
            <a:r>
              <a:rPr lang="hr-HR" sz="1200" dirty="0" smtClean="0">
                <a:solidFill>
                  <a:schemeClr val="tx1"/>
                </a:solidFill>
              </a:rPr>
              <a:t>, a ne kao do sada </a:t>
            </a:r>
            <a:r>
              <a:rPr lang="hr-HR" sz="1200" b="1" dirty="0" smtClean="0">
                <a:solidFill>
                  <a:schemeClr val="tx1"/>
                </a:solidFill>
              </a:rPr>
              <a:t>3 godine</a:t>
            </a:r>
            <a:r>
              <a:rPr lang="hr-HR" sz="1200" dirty="0" smtClean="0">
                <a:solidFill>
                  <a:schemeClr val="tx1"/>
                </a:solidFill>
              </a:rPr>
              <a:t>)</a:t>
            </a:r>
          </a:p>
          <a:p>
            <a:pPr marL="609600" algn="just">
              <a:buFont typeface="+mj-lt"/>
              <a:buAutoNum type="arabicPeriod"/>
            </a:pPr>
            <a:r>
              <a:rPr lang="hr-HR" sz="1800" dirty="0">
                <a:solidFill>
                  <a:schemeClr val="tx1"/>
                </a:solidFill>
              </a:rPr>
              <a:t>Dohodak od </a:t>
            </a:r>
            <a:r>
              <a:rPr lang="hr-HR" sz="1800" dirty="0" smtClean="0">
                <a:solidFill>
                  <a:schemeClr val="tx1"/>
                </a:solidFill>
              </a:rPr>
              <a:t>osiguranja</a:t>
            </a:r>
          </a:p>
          <a:p>
            <a:pPr marL="609600" algn="just">
              <a:buFont typeface="+mj-lt"/>
              <a:buAutoNum type="arabicPeriod"/>
            </a:pPr>
            <a:r>
              <a:rPr lang="hr-HR" sz="1800" dirty="0" smtClean="0">
                <a:solidFill>
                  <a:schemeClr val="tx1"/>
                </a:solidFill>
              </a:rPr>
              <a:t>Dohodak od samostalne djelatnosti koji se oporezuje paušalno</a:t>
            </a:r>
          </a:p>
          <a:p>
            <a:pPr marL="609600" algn="just">
              <a:buFont typeface="+mj-lt"/>
              <a:buAutoNum type="arabicPeriod"/>
            </a:pPr>
            <a:r>
              <a:rPr lang="hr-HR" sz="1800" dirty="0" smtClean="0">
                <a:solidFill>
                  <a:schemeClr val="tx1"/>
                </a:solidFill>
              </a:rPr>
              <a:t>Drugi dohodak po osnovi povrata doprinosa</a:t>
            </a:r>
          </a:p>
          <a:p>
            <a:pPr marL="609600" algn="just">
              <a:buFont typeface="+mj-lt"/>
              <a:buAutoNum type="arabicPeriod"/>
            </a:pPr>
            <a:r>
              <a:rPr lang="hr-HR" sz="1800" dirty="0" smtClean="0">
                <a:solidFill>
                  <a:schemeClr val="tx1"/>
                </a:solidFill>
              </a:rPr>
              <a:t>Dohodak ostvaren po osnovi vrijednosti imovine i visine sredstava kojima je stečena</a:t>
            </a:r>
            <a:endParaRPr lang="hr-HR" sz="1800" dirty="0">
              <a:solidFill>
                <a:schemeClr val="tx1"/>
              </a:solidFill>
            </a:endParaRPr>
          </a:p>
          <a:p>
            <a:pPr marL="630238" indent="-363538" algn="just">
              <a:buFontTx/>
              <a:buChar char="-"/>
            </a:pPr>
            <a:endParaRPr lang="hr-HR" sz="1800" dirty="0" smtClean="0">
              <a:solidFill>
                <a:schemeClr val="tx1"/>
              </a:solidFill>
            </a:endParaRPr>
          </a:p>
          <a:p>
            <a:pPr marL="630238" indent="-363538" algn="just">
              <a:buFontTx/>
              <a:buChar char="-"/>
            </a:pPr>
            <a:r>
              <a:rPr lang="hr-HR" sz="1800" dirty="0" smtClean="0">
                <a:solidFill>
                  <a:schemeClr val="tx1"/>
                </a:solidFill>
              </a:rPr>
              <a:t>KARAKTERISTIKE</a:t>
            </a:r>
          </a:p>
          <a:p>
            <a:pPr marL="1430338" lvl="2" indent="-363538" algn="just">
              <a:buFontTx/>
              <a:buChar char="-"/>
            </a:pPr>
            <a:r>
              <a:rPr lang="hr-HR" sz="1600" dirty="0">
                <a:solidFill>
                  <a:schemeClr val="tx1"/>
                </a:solidFill>
              </a:rPr>
              <a:t>o</a:t>
            </a:r>
            <a:r>
              <a:rPr lang="hr-HR" sz="1600" dirty="0" smtClean="0">
                <a:solidFill>
                  <a:schemeClr val="tx1"/>
                </a:solidFill>
              </a:rPr>
              <a:t>porezivanje po propisanim stopama neovisno o iznosu porezne osnovice</a:t>
            </a:r>
          </a:p>
          <a:p>
            <a:pPr marL="1430338" lvl="2" indent="-363538" algn="just">
              <a:buFontTx/>
              <a:buChar char="-"/>
            </a:pPr>
            <a:r>
              <a:rPr lang="hr-HR" sz="1600" dirty="0">
                <a:solidFill>
                  <a:schemeClr val="tx1"/>
                </a:solidFill>
              </a:rPr>
              <a:t>n</a:t>
            </a:r>
            <a:r>
              <a:rPr lang="hr-HR" sz="1600" dirty="0" smtClean="0">
                <a:solidFill>
                  <a:schemeClr val="tx1"/>
                </a:solidFill>
              </a:rPr>
              <a:t>ema obaveze, ali ni mogućnosti uključivanja u godišnju poreznu prijavu, niti korištenja osobnih odbitaka</a:t>
            </a:r>
          </a:p>
          <a:p>
            <a:pPr marL="1430338" lvl="2" indent="-363538" algn="just">
              <a:buFontTx/>
              <a:buChar char="-"/>
            </a:pPr>
            <a:r>
              <a:rPr lang="hr-HR" sz="1600" dirty="0">
                <a:solidFill>
                  <a:schemeClr val="tx1"/>
                </a:solidFill>
              </a:rPr>
              <a:t>p</a:t>
            </a:r>
            <a:r>
              <a:rPr lang="hr-HR" sz="1600" dirty="0" smtClean="0">
                <a:solidFill>
                  <a:schemeClr val="tx1"/>
                </a:solidFill>
              </a:rPr>
              <a:t>orezna obveza može se utvrđivati i na temelju poslovnih knjiga</a:t>
            </a: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836920"/>
            <a:ext cx="1242060" cy="1021080"/>
          </a:xfrm>
          <a:prstGeom prst="rect">
            <a:avLst/>
          </a:prstGeom>
        </p:spPr>
      </p:pic>
    </p:spTree>
    <p:extLst>
      <p:ext uri="{BB962C8B-B14F-4D97-AF65-F5344CB8AC3E}">
        <p14:creationId xmlns:p14="http://schemas.microsoft.com/office/powerpoint/2010/main" val="399592759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smtClean="0"/>
              <a:t>GODIŠNJI I KONAČNI DOHODAK</a:t>
            </a:r>
            <a:endParaRPr lang="en-GB"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5836920"/>
            <a:ext cx="1242060" cy="1021080"/>
          </a:xfrm>
          <a:prstGeom prst="rect">
            <a:avLst/>
          </a:prstGeom>
        </p:spPr>
      </p:pic>
      <p:graphicFrame>
        <p:nvGraphicFramePr>
          <p:cNvPr id="4" name="Objekt 3"/>
          <p:cNvGraphicFramePr>
            <a:graphicFrameLocks noChangeAspect="1"/>
          </p:cNvGraphicFramePr>
          <p:nvPr>
            <p:extLst/>
          </p:nvPr>
        </p:nvGraphicFramePr>
        <p:xfrm>
          <a:off x="899592" y="900340"/>
          <a:ext cx="6574110" cy="5447120"/>
        </p:xfrm>
        <a:graphic>
          <a:graphicData uri="http://schemas.openxmlformats.org/presentationml/2006/ole">
            <mc:AlternateContent xmlns:mc="http://schemas.openxmlformats.org/markup-compatibility/2006">
              <mc:Choice xmlns:v="urn:schemas-microsoft-com:vml" Requires="v">
                <p:oleObj spid="_x0000_s3106" name="Radni list" r:id="rId4" imgW="6667475" imgH="5524364" progId="Excel.Sheet.12">
                  <p:embed/>
                </p:oleObj>
              </mc:Choice>
              <mc:Fallback>
                <p:oleObj name="Radni list" r:id="rId4" imgW="6667475" imgH="5524364" progId="Excel.Sheet.12">
                  <p:embed/>
                  <p:pic>
                    <p:nvPicPr>
                      <p:cNvPr id="0" name=""/>
                      <p:cNvPicPr/>
                      <p:nvPr/>
                    </p:nvPicPr>
                    <p:blipFill>
                      <a:blip r:embed="rId5"/>
                      <a:stretch>
                        <a:fillRect/>
                      </a:stretch>
                    </p:blipFill>
                    <p:spPr>
                      <a:xfrm>
                        <a:off x="899592" y="900340"/>
                        <a:ext cx="6574110" cy="5447120"/>
                      </a:xfrm>
                      <a:prstGeom prst="rect">
                        <a:avLst/>
                      </a:prstGeom>
                    </p:spPr>
                  </p:pic>
                </p:oleObj>
              </mc:Fallback>
            </mc:AlternateContent>
          </a:graphicData>
        </a:graphic>
      </p:graphicFrame>
    </p:spTree>
    <p:extLst>
      <p:ext uri="{BB962C8B-B14F-4D97-AF65-F5344CB8AC3E}">
        <p14:creationId xmlns:p14="http://schemas.microsoft.com/office/powerpoint/2010/main" val="118540962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Rezervirano mjesto sadržaja 5"/>
          <p:cNvGraphicFramePr>
            <a:graphicFrameLocks noGrp="1"/>
          </p:cNvGraphicFramePr>
          <p:nvPr>
            <p:ph idx="1"/>
            <p:extLst>
              <p:ext uri="{D42A27DB-BD31-4B8C-83A1-F6EECF244321}">
                <p14:modId xmlns:p14="http://schemas.microsoft.com/office/powerpoint/2010/main" val="767743160"/>
              </p:ext>
            </p:extLst>
          </p:nvPr>
        </p:nvGraphicFramePr>
        <p:xfrm>
          <a:off x="251520" y="764704"/>
          <a:ext cx="8568952" cy="4752528"/>
        </p:xfrm>
        <a:graphic>
          <a:graphicData uri="http://schemas.openxmlformats.org/drawingml/2006/table">
            <a:tbl>
              <a:tblPr firstRow="1" firstCol="1" bandRow="1">
                <a:tableStyleId>{7DF18680-E054-41AD-8BC1-D1AEF772440D}</a:tableStyleId>
              </a:tblPr>
              <a:tblGrid>
                <a:gridCol w="4392488"/>
                <a:gridCol w="4176464"/>
              </a:tblGrid>
              <a:tr h="242212">
                <a:tc>
                  <a:txBody>
                    <a:bodyPr/>
                    <a:lstStyle/>
                    <a:p>
                      <a:pPr algn="ctr">
                        <a:lnSpc>
                          <a:spcPts val="1800"/>
                        </a:lnSpc>
                        <a:spcAft>
                          <a:spcPts val="1000"/>
                        </a:spcAft>
                      </a:pPr>
                      <a:r>
                        <a:rPr lang="hr-HR" sz="1200" dirty="0" smtClean="0">
                          <a:effectLst/>
                          <a:latin typeface="Tahoma" panose="020B0604030504040204" pitchFamily="34" charset="0"/>
                          <a:ea typeface="Tahoma" panose="020B0604030504040204" pitchFamily="34" charset="0"/>
                          <a:cs typeface="Tahoma" panose="020B0604030504040204" pitchFamily="34" charset="0"/>
                        </a:rPr>
                        <a:t>2016</a:t>
                      </a:r>
                      <a:endParaRPr lang="hr-HR" sz="12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gn="ctr">
                        <a:lnSpc>
                          <a:spcPts val="1800"/>
                        </a:lnSpc>
                        <a:spcAft>
                          <a:spcPts val="1000"/>
                        </a:spcAft>
                      </a:pPr>
                      <a:r>
                        <a:rPr lang="hr-HR" sz="1200" dirty="0" smtClean="0">
                          <a:effectLst/>
                          <a:latin typeface="Tahoma" panose="020B0604030504040204" pitchFamily="34" charset="0"/>
                          <a:ea typeface="Tahoma" panose="020B0604030504040204" pitchFamily="34" charset="0"/>
                          <a:cs typeface="Tahoma" panose="020B0604030504040204" pitchFamily="34" charset="0"/>
                        </a:rPr>
                        <a:t>2017</a:t>
                      </a:r>
                      <a:endParaRPr lang="hr-HR" sz="12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r>
              <a:tr h="4510316">
                <a:tc>
                  <a:txBody>
                    <a:bodyPr/>
                    <a:lstStyle/>
                    <a:p>
                      <a:pPr marL="285750" indent="-285750">
                        <a:lnSpc>
                          <a:spcPts val="1800"/>
                        </a:lnSpc>
                        <a:spcBef>
                          <a:spcPts val="500"/>
                        </a:spcBef>
                        <a:spcAft>
                          <a:spcPts val="500"/>
                        </a:spcAft>
                        <a:buFontTx/>
                        <a:buChar char="-"/>
                      </a:pPr>
                      <a:r>
                        <a:rPr lang="hr-HR" sz="1400" b="0" dirty="0" smtClean="0">
                          <a:effectLst/>
                        </a:rPr>
                        <a:t>Osnovni </a:t>
                      </a:r>
                      <a:r>
                        <a:rPr lang="hr-HR" sz="1400" b="0" baseline="0" dirty="0" smtClean="0">
                          <a:effectLst/>
                        </a:rPr>
                        <a:t>osobni odbitak </a:t>
                      </a:r>
                      <a:r>
                        <a:rPr lang="hr-HR" sz="1400" b="1" baseline="0" dirty="0" smtClean="0">
                          <a:effectLst/>
                        </a:rPr>
                        <a:t>2.600,00</a:t>
                      </a:r>
                      <a:endParaRPr lang="hr-HR" sz="1400" b="1" dirty="0" smtClean="0">
                        <a:effectLst/>
                      </a:endParaRPr>
                    </a:p>
                    <a:p>
                      <a:pPr marL="0" indent="0">
                        <a:lnSpc>
                          <a:spcPts val="1800"/>
                        </a:lnSpc>
                        <a:spcAft>
                          <a:spcPts val="1000"/>
                        </a:spcAft>
                        <a:buFontTx/>
                        <a:buNone/>
                      </a:pPr>
                      <a:r>
                        <a:rPr lang="hr-HR" sz="1400" b="0" dirty="0">
                          <a:effectLst/>
                        </a:rPr>
                        <a:t> </a:t>
                      </a:r>
                      <a:endParaRPr lang="hr-HR" sz="1400" b="0" dirty="0" smtClean="0">
                        <a:effectLst/>
                      </a:endParaRPr>
                    </a:p>
                    <a:p>
                      <a:pPr>
                        <a:lnSpc>
                          <a:spcPts val="1800"/>
                        </a:lnSpc>
                        <a:spcAft>
                          <a:spcPts val="1000"/>
                        </a:spcAft>
                      </a:pPr>
                      <a:endParaRPr lang="hr-HR" sz="1400" b="0" dirty="0" smtClean="0">
                        <a:effectLst/>
                        <a:latin typeface="Calibri"/>
                        <a:ea typeface="Calibri"/>
                        <a:cs typeface="Times New Roman"/>
                      </a:endParaRPr>
                    </a:p>
                    <a:p>
                      <a:pPr>
                        <a:lnSpc>
                          <a:spcPts val="1800"/>
                        </a:lnSpc>
                        <a:spcAft>
                          <a:spcPts val="1000"/>
                        </a:spcAft>
                      </a:pPr>
                      <a:endParaRPr lang="hr-HR" sz="1400" b="0" dirty="0" smtClean="0">
                        <a:effectLst/>
                        <a:latin typeface="Calibri"/>
                        <a:ea typeface="Calibri"/>
                        <a:cs typeface="Times New Roman"/>
                      </a:endParaRPr>
                    </a:p>
                    <a:p>
                      <a:pPr marL="285750" indent="-285750">
                        <a:lnSpc>
                          <a:spcPts val="1800"/>
                        </a:lnSpc>
                        <a:spcAft>
                          <a:spcPts val="1000"/>
                        </a:spcAft>
                        <a:buFontTx/>
                        <a:buChar char="-"/>
                      </a:pPr>
                      <a:r>
                        <a:rPr lang="hr-HR" sz="1400" b="0" baseline="0" dirty="0" smtClean="0">
                          <a:effectLst/>
                          <a:latin typeface="Calibri"/>
                          <a:ea typeface="Calibri"/>
                          <a:cs typeface="Times New Roman"/>
                        </a:rPr>
                        <a:t>Iznos priznavanja osobnog odbitka za uzdržavane članove = </a:t>
                      </a:r>
                      <a:r>
                        <a:rPr lang="hr-HR" sz="1400" b="1" baseline="0" dirty="0" smtClean="0">
                          <a:effectLst/>
                          <a:latin typeface="Calibri"/>
                          <a:ea typeface="Calibri"/>
                          <a:cs typeface="Times New Roman"/>
                        </a:rPr>
                        <a:t>13.000,00</a:t>
                      </a:r>
                    </a:p>
                    <a:p>
                      <a:pPr marL="285750" indent="-285750">
                        <a:lnSpc>
                          <a:spcPts val="1800"/>
                        </a:lnSpc>
                        <a:spcAft>
                          <a:spcPts val="1000"/>
                        </a:spcAft>
                        <a:buFontTx/>
                        <a:buChar char="-"/>
                      </a:pPr>
                      <a:endParaRPr lang="hr-HR" sz="1400" b="0" baseline="0" dirty="0" smtClean="0">
                        <a:effectLst/>
                        <a:latin typeface="Calibri"/>
                        <a:ea typeface="Calibri"/>
                        <a:cs typeface="Times New Roman"/>
                      </a:endParaRPr>
                    </a:p>
                    <a:p>
                      <a:pPr marL="285750" indent="-285750">
                        <a:lnSpc>
                          <a:spcPts val="1800"/>
                        </a:lnSpc>
                        <a:spcAft>
                          <a:spcPts val="1000"/>
                        </a:spcAft>
                        <a:buFontTx/>
                        <a:buChar char="-"/>
                      </a:pPr>
                      <a:r>
                        <a:rPr lang="hr-HR" sz="1400" b="0" u="sng" baseline="0" dirty="0" smtClean="0">
                          <a:effectLst/>
                          <a:latin typeface="Calibri"/>
                          <a:ea typeface="Calibri"/>
                          <a:cs typeface="Times New Roman"/>
                        </a:rPr>
                        <a:t>Porezni razredi i stope</a:t>
                      </a:r>
                    </a:p>
                    <a:p>
                      <a:pPr marL="285750" indent="-285750">
                        <a:lnSpc>
                          <a:spcPts val="1800"/>
                        </a:lnSpc>
                        <a:spcAft>
                          <a:spcPts val="1000"/>
                        </a:spcAft>
                        <a:buFontTx/>
                        <a:buChar char="-"/>
                      </a:pPr>
                      <a:r>
                        <a:rPr lang="hr-HR" sz="1400" b="1" baseline="0" dirty="0" smtClean="0">
                          <a:effectLst/>
                          <a:latin typeface="Calibri"/>
                          <a:ea typeface="Calibri"/>
                          <a:cs typeface="Times New Roman"/>
                        </a:rPr>
                        <a:t>12 %</a:t>
                      </a:r>
                      <a:r>
                        <a:rPr lang="hr-HR" sz="1400" b="0" baseline="0" dirty="0" smtClean="0">
                          <a:effectLst/>
                          <a:latin typeface="Calibri"/>
                          <a:ea typeface="Calibri"/>
                          <a:cs typeface="Times New Roman"/>
                        </a:rPr>
                        <a:t> do 2.200,00</a:t>
                      </a:r>
                    </a:p>
                    <a:p>
                      <a:pPr marL="285750" indent="-285750">
                        <a:lnSpc>
                          <a:spcPts val="1800"/>
                        </a:lnSpc>
                        <a:spcAft>
                          <a:spcPts val="1000"/>
                        </a:spcAft>
                        <a:buFontTx/>
                        <a:buChar char="-"/>
                      </a:pPr>
                      <a:r>
                        <a:rPr lang="hr-HR" sz="1400" b="1" baseline="0" dirty="0" smtClean="0">
                          <a:effectLst/>
                          <a:latin typeface="Calibri"/>
                          <a:ea typeface="Calibri"/>
                          <a:cs typeface="Times New Roman"/>
                        </a:rPr>
                        <a:t>25 %</a:t>
                      </a:r>
                      <a:r>
                        <a:rPr lang="hr-HR" sz="1400" b="0" baseline="0" dirty="0" smtClean="0">
                          <a:effectLst/>
                          <a:latin typeface="Calibri"/>
                          <a:ea typeface="Calibri"/>
                          <a:cs typeface="Times New Roman"/>
                        </a:rPr>
                        <a:t> iznad 2.200,00 do 13.200,00 ( 11.000,00 )</a:t>
                      </a:r>
                    </a:p>
                    <a:p>
                      <a:pPr marL="285750" indent="-285750">
                        <a:lnSpc>
                          <a:spcPts val="1800"/>
                        </a:lnSpc>
                        <a:spcAft>
                          <a:spcPts val="1000"/>
                        </a:spcAft>
                        <a:buFontTx/>
                        <a:buChar char="-"/>
                      </a:pPr>
                      <a:r>
                        <a:rPr lang="hr-HR" sz="1400" b="1" baseline="0" dirty="0" smtClean="0">
                          <a:effectLst/>
                          <a:latin typeface="Calibri"/>
                          <a:ea typeface="Calibri"/>
                          <a:cs typeface="Times New Roman"/>
                        </a:rPr>
                        <a:t>40</a:t>
                      </a:r>
                      <a:r>
                        <a:rPr lang="hr-HR" sz="1400" b="0" baseline="0" dirty="0" smtClean="0">
                          <a:effectLst/>
                          <a:latin typeface="Calibri"/>
                          <a:ea typeface="Calibri"/>
                          <a:cs typeface="Times New Roman"/>
                        </a:rPr>
                        <a:t> </a:t>
                      </a:r>
                      <a:r>
                        <a:rPr lang="hr-HR" sz="1400" b="1" baseline="0" dirty="0" smtClean="0">
                          <a:effectLst/>
                          <a:latin typeface="Calibri"/>
                          <a:ea typeface="Calibri"/>
                          <a:cs typeface="Times New Roman"/>
                        </a:rPr>
                        <a:t>%</a:t>
                      </a:r>
                      <a:r>
                        <a:rPr lang="hr-HR" sz="1400" b="0" baseline="0" dirty="0" smtClean="0">
                          <a:effectLst/>
                          <a:latin typeface="Calibri"/>
                          <a:ea typeface="Calibri"/>
                          <a:cs typeface="Times New Roman"/>
                        </a:rPr>
                        <a:t> iznad 13.200,00</a:t>
                      </a:r>
                    </a:p>
                    <a:p>
                      <a:pPr marL="285750" indent="-285750">
                        <a:lnSpc>
                          <a:spcPts val="1800"/>
                        </a:lnSpc>
                        <a:spcAft>
                          <a:spcPts val="1000"/>
                        </a:spcAft>
                        <a:buFontTx/>
                        <a:buChar char="-"/>
                      </a:pPr>
                      <a:endParaRPr lang="hr-HR" sz="1400" baseline="0" dirty="0" smtClean="0">
                        <a:effectLst/>
                        <a:latin typeface="Calibri"/>
                        <a:ea typeface="Calibri"/>
                        <a:cs typeface="Times New Roman"/>
                      </a:endParaRPr>
                    </a:p>
                    <a:p>
                      <a:pPr marL="171450" indent="-171450">
                        <a:lnSpc>
                          <a:spcPts val="1800"/>
                        </a:lnSpc>
                        <a:spcAft>
                          <a:spcPts val="1000"/>
                        </a:spcAft>
                        <a:buFontTx/>
                        <a:buChar char="-"/>
                      </a:pPr>
                      <a:endParaRPr lang="hr-HR" sz="1100" dirty="0">
                        <a:effectLst/>
                        <a:latin typeface="Calibri"/>
                        <a:ea typeface="Calibri"/>
                        <a:cs typeface="Times New Roman"/>
                      </a:endParaRPr>
                    </a:p>
                  </a:txBody>
                  <a:tcPr marL="68580" marR="68580" marT="0" marB="0"/>
                </a:tc>
                <a:tc>
                  <a:txBody>
                    <a:bodyPr/>
                    <a:lstStyle/>
                    <a:p>
                      <a:pPr marL="285750" marR="0" lvl="0" indent="-285750" algn="l" defTabSz="914400" rtl="0" eaLnBrk="1" fontAlgn="auto" latinLnBrk="0" hangingPunct="1">
                        <a:lnSpc>
                          <a:spcPts val="1800"/>
                        </a:lnSpc>
                        <a:spcBef>
                          <a:spcPts val="500"/>
                        </a:spcBef>
                        <a:spcAft>
                          <a:spcPts val="500"/>
                        </a:spcAft>
                        <a:buClrTx/>
                        <a:buSzTx/>
                        <a:buFontTx/>
                        <a:buChar char="-"/>
                        <a:tabLst/>
                        <a:defRPr/>
                      </a:pPr>
                      <a:r>
                        <a:rPr lang="hr-HR" sz="1400" dirty="0" smtClean="0">
                          <a:effectLst/>
                        </a:rPr>
                        <a:t>Osnovica</a:t>
                      </a:r>
                      <a:r>
                        <a:rPr lang="hr-HR" sz="1400" baseline="0" dirty="0" smtClean="0">
                          <a:effectLst/>
                        </a:rPr>
                        <a:t> osobnog odbitka </a:t>
                      </a:r>
                      <a:r>
                        <a:rPr lang="hr-HR" sz="1400" b="1" baseline="0" dirty="0" smtClean="0">
                          <a:effectLst/>
                        </a:rPr>
                        <a:t>2.500,00</a:t>
                      </a:r>
                    </a:p>
                    <a:p>
                      <a:pPr marL="285750" marR="0" lvl="0" indent="-285750" algn="l" defTabSz="914400" rtl="0" eaLnBrk="1" fontAlgn="auto" latinLnBrk="0" hangingPunct="1">
                        <a:lnSpc>
                          <a:spcPts val="1800"/>
                        </a:lnSpc>
                        <a:spcBef>
                          <a:spcPts val="500"/>
                        </a:spcBef>
                        <a:spcAft>
                          <a:spcPts val="500"/>
                        </a:spcAft>
                        <a:buClrTx/>
                        <a:buSzTx/>
                        <a:buFontTx/>
                        <a:buChar char="-"/>
                        <a:tabLst/>
                        <a:defRPr/>
                      </a:pPr>
                      <a:r>
                        <a:rPr lang="hr-HR" sz="1400" baseline="0" dirty="0" smtClean="0">
                          <a:effectLst/>
                        </a:rPr>
                        <a:t>Osnovni osobni odbitak 3.800,00</a:t>
                      </a:r>
                    </a:p>
                    <a:p>
                      <a:pPr marL="285750" marR="0" lvl="0" indent="-285750" algn="l" defTabSz="914400" rtl="0" eaLnBrk="1" fontAlgn="auto" latinLnBrk="0" hangingPunct="1">
                        <a:lnSpc>
                          <a:spcPts val="1800"/>
                        </a:lnSpc>
                        <a:spcBef>
                          <a:spcPts val="500"/>
                        </a:spcBef>
                        <a:spcAft>
                          <a:spcPts val="500"/>
                        </a:spcAft>
                        <a:buClrTx/>
                        <a:buSzTx/>
                        <a:buFontTx/>
                        <a:buChar char="-"/>
                        <a:tabLst/>
                        <a:defRPr/>
                      </a:pPr>
                      <a:r>
                        <a:rPr lang="hr-HR" sz="1400" baseline="0" dirty="0" smtClean="0">
                          <a:effectLst/>
                        </a:rPr>
                        <a:t>Povećanje faktora za uzdržavane članove obitelji</a:t>
                      </a:r>
                    </a:p>
                    <a:p>
                      <a:pPr marL="285750" marR="0" lvl="0" indent="-285750" algn="l" defTabSz="914400" rtl="0" eaLnBrk="1" fontAlgn="auto" latinLnBrk="0" hangingPunct="1">
                        <a:lnSpc>
                          <a:spcPts val="1800"/>
                        </a:lnSpc>
                        <a:spcBef>
                          <a:spcPts val="500"/>
                        </a:spcBef>
                        <a:spcAft>
                          <a:spcPts val="500"/>
                        </a:spcAft>
                        <a:buClrTx/>
                        <a:buSzTx/>
                        <a:buFontTx/>
                        <a:buChar char="-"/>
                        <a:tabLst/>
                        <a:defRPr/>
                      </a:pPr>
                      <a:r>
                        <a:rPr lang="hr-HR" sz="1400" baseline="0" dirty="0" smtClean="0">
                          <a:effectLst/>
                        </a:rPr>
                        <a:t>Povećanje osobnog odbitka za invalidnost</a:t>
                      </a:r>
                    </a:p>
                    <a:p>
                      <a:pPr marL="285750" marR="0" lvl="0" indent="-285750" algn="l" defTabSz="914400" rtl="0" eaLnBrk="1" fontAlgn="auto" latinLnBrk="0" hangingPunct="1">
                        <a:lnSpc>
                          <a:spcPts val="1800"/>
                        </a:lnSpc>
                        <a:spcBef>
                          <a:spcPts val="500"/>
                        </a:spcBef>
                        <a:spcAft>
                          <a:spcPts val="500"/>
                        </a:spcAft>
                        <a:buClrTx/>
                        <a:buSzTx/>
                        <a:buFontTx/>
                        <a:buChar char="-"/>
                        <a:tabLst/>
                        <a:defRPr/>
                      </a:pPr>
                      <a:r>
                        <a:rPr lang="hr-HR" sz="1400" baseline="0" dirty="0" smtClean="0">
                          <a:effectLst/>
                          <a:latin typeface="+mn-lt"/>
                          <a:ea typeface="Calibri"/>
                          <a:cs typeface="Times New Roman"/>
                        </a:rPr>
                        <a:t>Iznos priznavanja osobnog odbitka za uzdržavane članove = </a:t>
                      </a:r>
                      <a:r>
                        <a:rPr lang="hr-HR" sz="1400" b="1" baseline="0" dirty="0" smtClean="0">
                          <a:effectLst/>
                          <a:latin typeface="+mn-lt"/>
                          <a:ea typeface="Calibri"/>
                          <a:cs typeface="Times New Roman"/>
                        </a:rPr>
                        <a:t>15.000,00</a:t>
                      </a:r>
                      <a:endParaRPr lang="hr-HR" sz="1100" b="1" dirty="0" smtClean="0">
                        <a:effectLst/>
                        <a:latin typeface="+mn-lt"/>
                        <a:ea typeface="Calibri"/>
                        <a:cs typeface="Times New Roman"/>
                      </a:endParaRPr>
                    </a:p>
                    <a:p>
                      <a:pPr marL="285750" marR="0" lvl="0" indent="-285750" algn="l" defTabSz="914400" rtl="0" eaLnBrk="1" fontAlgn="auto" latinLnBrk="0" hangingPunct="1">
                        <a:lnSpc>
                          <a:spcPts val="1800"/>
                        </a:lnSpc>
                        <a:spcBef>
                          <a:spcPts val="500"/>
                        </a:spcBef>
                        <a:spcAft>
                          <a:spcPts val="500"/>
                        </a:spcAft>
                        <a:buClrTx/>
                        <a:buSzTx/>
                        <a:buFontTx/>
                        <a:buChar char="-"/>
                        <a:tabLst/>
                        <a:defRPr/>
                      </a:pPr>
                      <a:endParaRPr lang="hr-HR" sz="1400" dirty="0" smtClean="0">
                        <a:effectLst/>
                      </a:endParaRPr>
                    </a:p>
                    <a:p>
                      <a:pPr marL="285750" marR="0" lvl="0" indent="-285750" algn="l" defTabSz="914400" rtl="0" eaLnBrk="1" fontAlgn="auto" latinLnBrk="0" hangingPunct="1">
                        <a:lnSpc>
                          <a:spcPts val="1800"/>
                        </a:lnSpc>
                        <a:spcBef>
                          <a:spcPts val="500"/>
                        </a:spcBef>
                        <a:spcAft>
                          <a:spcPts val="500"/>
                        </a:spcAft>
                        <a:buClrTx/>
                        <a:buSzTx/>
                        <a:buFontTx/>
                        <a:buChar char="-"/>
                        <a:tabLst/>
                        <a:defRPr/>
                      </a:pPr>
                      <a:r>
                        <a:rPr lang="hr-HR" sz="1400" u="sng" dirty="0" smtClean="0">
                          <a:effectLst/>
                        </a:rPr>
                        <a:t>Porezni razredi i stope</a:t>
                      </a:r>
                    </a:p>
                    <a:p>
                      <a:pPr marL="285750" marR="0" lvl="0" indent="-285750" algn="l" defTabSz="914400" rtl="0" eaLnBrk="1" fontAlgn="auto" latinLnBrk="0" hangingPunct="1">
                        <a:lnSpc>
                          <a:spcPts val="1800"/>
                        </a:lnSpc>
                        <a:spcBef>
                          <a:spcPts val="500"/>
                        </a:spcBef>
                        <a:spcAft>
                          <a:spcPts val="500"/>
                        </a:spcAft>
                        <a:buClrTx/>
                        <a:buSzTx/>
                        <a:buFontTx/>
                        <a:buChar char="-"/>
                        <a:tabLst/>
                        <a:defRPr/>
                      </a:pPr>
                      <a:r>
                        <a:rPr lang="hr-HR" sz="1400" b="1" dirty="0" smtClean="0">
                          <a:effectLst/>
                        </a:rPr>
                        <a:t>24 %</a:t>
                      </a:r>
                      <a:r>
                        <a:rPr lang="hr-HR" sz="1400" dirty="0" smtClean="0">
                          <a:effectLst/>
                        </a:rPr>
                        <a:t> do visine</a:t>
                      </a:r>
                      <a:r>
                        <a:rPr lang="hr-HR" sz="1400" baseline="0" dirty="0" smtClean="0">
                          <a:effectLst/>
                        </a:rPr>
                        <a:t> 17.500,00</a:t>
                      </a:r>
                    </a:p>
                    <a:p>
                      <a:pPr marL="285750" marR="0" lvl="0" indent="-285750" algn="l" defTabSz="914400" rtl="0" eaLnBrk="1" fontAlgn="auto" latinLnBrk="0" hangingPunct="1">
                        <a:lnSpc>
                          <a:spcPts val="1800"/>
                        </a:lnSpc>
                        <a:spcBef>
                          <a:spcPts val="500"/>
                        </a:spcBef>
                        <a:spcAft>
                          <a:spcPts val="500"/>
                        </a:spcAft>
                        <a:buClrTx/>
                        <a:buSzTx/>
                        <a:buFontTx/>
                        <a:buChar char="-"/>
                        <a:tabLst/>
                        <a:defRPr/>
                      </a:pPr>
                      <a:r>
                        <a:rPr lang="hr-HR" sz="1400" b="1" baseline="0" dirty="0" smtClean="0">
                          <a:effectLst/>
                        </a:rPr>
                        <a:t>36 %</a:t>
                      </a:r>
                      <a:r>
                        <a:rPr lang="hr-HR" sz="1400" baseline="0" dirty="0" smtClean="0">
                          <a:effectLst/>
                        </a:rPr>
                        <a:t> na dio iznad 17.500,00</a:t>
                      </a:r>
                    </a:p>
                    <a:p>
                      <a:pPr>
                        <a:lnSpc>
                          <a:spcPts val="1800"/>
                        </a:lnSpc>
                        <a:spcBef>
                          <a:spcPts val="500"/>
                        </a:spcBef>
                        <a:spcAft>
                          <a:spcPts val="500"/>
                        </a:spcAft>
                      </a:pPr>
                      <a:endParaRPr lang="hr-HR" sz="1400" dirty="0" smtClean="0">
                        <a:effectLst/>
                      </a:endParaRPr>
                    </a:p>
                    <a:p>
                      <a:pPr>
                        <a:lnSpc>
                          <a:spcPts val="1800"/>
                        </a:lnSpc>
                        <a:spcBef>
                          <a:spcPts val="500"/>
                        </a:spcBef>
                        <a:spcAft>
                          <a:spcPts val="500"/>
                        </a:spcAft>
                      </a:pPr>
                      <a:endParaRPr lang="hr-HR" sz="2000" dirty="0">
                        <a:effectLst/>
                      </a:endParaRPr>
                    </a:p>
                    <a:p>
                      <a:pPr>
                        <a:lnSpc>
                          <a:spcPts val="1800"/>
                        </a:lnSpc>
                        <a:spcAft>
                          <a:spcPts val="1000"/>
                        </a:spcAft>
                      </a:pPr>
                      <a:r>
                        <a:rPr lang="hr-HR" sz="1800" dirty="0">
                          <a:effectLst/>
                        </a:rPr>
                        <a:t> </a:t>
                      </a:r>
                      <a:endParaRPr lang="hr-HR" sz="1400" dirty="0">
                        <a:effectLst/>
                        <a:latin typeface="Arial Narrow" panose="020B0606020202030204" pitchFamily="34" charset="0"/>
                        <a:ea typeface="Calibri"/>
                        <a:cs typeface="Times New Roman"/>
                      </a:endParaRPr>
                    </a:p>
                  </a:txBody>
                  <a:tcPr marL="68580" marR="68580" marT="0" marB="0"/>
                </a:tc>
              </a:tr>
            </a:tbl>
          </a:graphicData>
        </a:graphic>
      </p:graphicFrame>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5836920"/>
            <a:ext cx="1242060" cy="1021080"/>
          </a:xfrm>
          <a:prstGeom prst="rect">
            <a:avLst/>
          </a:prstGeom>
        </p:spPr>
      </p:pic>
    </p:spTree>
    <p:extLst>
      <p:ext uri="{BB962C8B-B14F-4D97-AF65-F5344CB8AC3E}">
        <p14:creationId xmlns:p14="http://schemas.microsoft.com/office/powerpoint/2010/main" val="218587462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Rezervirano mjesto sadržaja 5"/>
          <p:cNvGraphicFramePr>
            <a:graphicFrameLocks noGrp="1"/>
          </p:cNvGraphicFramePr>
          <p:nvPr>
            <p:ph idx="1"/>
            <p:extLst>
              <p:ext uri="{D42A27DB-BD31-4B8C-83A1-F6EECF244321}">
                <p14:modId xmlns:p14="http://schemas.microsoft.com/office/powerpoint/2010/main" val="3140486890"/>
              </p:ext>
            </p:extLst>
          </p:nvPr>
        </p:nvGraphicFramePr>
        <p:xfrm>
          <a:off x="251520" y="620688"/>
          <a:ext cx="8568952" cy="4798348"/>
        </p:xfrm>
        <a:graphic>
          <a:graphicData uri="http://schemas.openxmlformats.org/drawingml/2006/table">
            <a:tbl>
              <a:tblPr firstRow="1" firstCol="1" bandRow="1">
                <a:tableStyleId>{7DF18680-E054-41AD-8BC1-D1AEF772440D}</a:tableStyleId>
              </a:tblPr>
              <a:tblGrid>
                <a:gridCol w="4392488"/>
                <a:gridCol w="4176464"/>
              </a:tblGrid>
              <a:tr h="288032">
                <a:tc>
                  <a:txBody>
                    <a:bodyPr/>
                    <a:lstStyle/>
                    <a:p>
                      <a:pPr algn="ctr">
                        <a:lnSpc>
                          <a:spcPts val="1800"/>
                        </a:lnSpc>
                        <a:spcAft>
                          <a:spcPts val="1000"/>
                        </a:spcAft>
                      </a:pPr>
                      <a:r>
                        <a:rPr lang="hr-HR" sz="1200" dirty="0" smtClean="0">
                          <a:effectLst/>
                          <a:latin typeface="Tahoma" panose="020B0604030504040204" pitchFamily="34" charset="0"/>
                          <a:ea typeface="Tahoma" panose="020B0604030504040204" pitchFamily="34" charset="0"/>
                          <a:cs typeface="Tahoma" panose="020B0604030504040204" pitchFamily="34" charset="0"/>
                        </a:rPr>
                        <a:t>2016</a:t>
                      </a:r>
                      <a:endParaRPr lang="hr-HR" sz="12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gn="ctr">
                        <a:lnSpc>
                          <a:spcPts val="1800"/>
                        </a:lnSpc>
                        <a:spcAft>
                          <a:spcPts val="1000"/>
                        </a:spcAft>
                      </a:pPr>
                      <a:r>
                        <a:rPr lang="hr-HR" sz="1200" dirty="0" smtClean="0">
                          <a:effectLst/>
                          <a:latin typeface="Tahoma" panose="020B0604030504040204" pitchFamily="34" charset="0"/>
                          <a:ea typeface="Tahoma" panose="020B0604030504040204" pitchFamily="34" charset="0"/>
                          <a:cs typeface="Tahoma" panose="020B0604030504040204" pitchFamily="34" charset="0"/>
                        </a:rPr>
                        <a:t>2017</a:t>
                      </a:r>
                      <a:endParaRPr lang="hr-HR" sz="12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r>
              <a:tr h="4510316">
                <a:tc>
                  <a:txBody>
                    <a:bodyPr/>
                    <a:lstStyle/>
                    <a:p>
                      <a:pPr marL="285750" indent="-285750">
                        <a:lnSpc>
                          <a:spcPts val="1800"/>
                        </a:lnSpc>
                        <a:spcAft>
                          <a:spcPts val="1000"/>
                        </a:spcAft>
                        <a:buFontTx/>
                        <a:buChar char="-"/>
                      </a:pPr>
                      <a:endParaRPr lang="hr-HR" sz="1400" b="0" baseline="0" dirty="0" smtClean="0">
                        <a:effectLst/>
                        <a:latin typeface="Calibri"/>
                        <a:ea typeface="Calibri"/>
                        <a:cs typeface="Times New Roman"/>
                      </a:endParaRPr>
                    </a:p>
                    <a:p>
                      <a:pPr marL="285750" indent="-285750">
                        <a:lnSpc>
                          <a:spcPts val="1800"/>
                        </a:lnSpc>
                        <a:spcAft>
                          <a:spcPts val="1000"/>
                        </a:spcAft>
                        <a:buFontTx/>
                        <a:buChar char="-"/>
                      </a:pPr>
                      <a:endParaRPr lang="hr-HR" sz="1400" b="0" baseline="0" dirty="0" smtClean="0">
                        <a:effectLst/>
                        <a:latin typeface="Calibri"/>
                        <a:ea typeface="Calibri"/>
                        <a:cs typeface="Times New Roman"/>
                      </a:endParaRPr>
                    </a:p>
                    <a:p>
                      <a:pPr marL="285750" indent="-285750">
                        <a:lnSpc>
                          <a:spcPts val="1800"/>
                        </a:lnSpc>
                        <a:spcAft>
                          <a:spcPts val="1000"/>
                        </a:spcAft>
                        <a:buFontTx/>
                        <a:buChar char="-"/>
                      </a:pPr>
                      <a:endParaRPr lang="hr-HR" sz="1400" b="0" baseline="0" dirty="0" smtClean="0">
                        <a:effectLst/>
                        <a:latin typeface="Calibri"/>
                        <a:ea typeface="Calibri"/>
                        <a:cs typeface="Times New Roman"/>
                      </a:endParaRPr>
                    </a:p>
                    <a:p>
                      <a:pPr marL="285750" indent="-285750">
                        <a:lnSpc>
                          <a:spcPts val="1800"/>
                        </a:lnSpc>
                        <a:spcAft>
                          <a:spcPts val="1000"/>
                        </a:spcAft>
                        <a:buFontTx/>
                        <a:buChar char="-"/>
                      </a:pPr>
                      <a:r>
                        <a:rPr lang="hr-HR" sz="1400" b="0" baseline="0" dirty="0" smtClean="0">
                          <a:effectLst/>
                          <a:latin typeface="Calibri"/>
                          <a:ea typeface="Calibri"/>
                          <a:cs typeface="Times New Roman"/>
                        </a:rPr>
                        <a:t>Prosječna bruto plaća </a:t>
                      </a:r>
                      <a:r>
                        <a:rPr lang="hr-HR" sz="1400" b="1" baseline="0" dirty="0" smtClean="0">
                          <a:effectLst/>
                          <a:latin typeface="Calibri"/>
                          <a:ea typeface="Calibri"/>
                          <a:cs typeface="Times New Roman"/>
                        </a:rPr>
                        <a:t>8.037,00 HRK</a:t>
                      </a:r>
                    </a:p>
                    <a:p>
                      <a:pPr marL="0" indent="0">
                        <a:lnSpc>
                          <a:spcPts val="1800"/>
                        </a:lnSpc>
                        <a:spcAft>
                          <a:spcPts val="1000"/>
                        </a:spcAft>
                        <a:buFontTx/>
                        <a:buNone/>
                      </a:pPr>
                      <a:endParaRPr lang="hr-HR" sz="1400" b="1" baseline="0" dirty="0" smtClean="0">
                        <a:effectLst/>
                        <a:latin typeface="Calibri"/>
                        <a:ea typeface="Calibri"/>
                        <a:cs typeface="Times New Roman"/>
                      </a:endParaRPr>
                    </a:p>
                    <a:p>
                      <a:pPr marL="285750" indent="-285750">
                        <a:lnSpc>
                          <a:spcPts val="1800"/>
                        </a:lnSpc>
                        <a:spcAft>
                          <a:spcPts val="1000"/>
                        </a:spcAft>
                        <a:buFontTx/>
                        <a:buChar char="-"/>
                      </a:pPr>
                      <a:r>
                        <a:rPr lang="hr-HR" sz="1400" b="0" baseline="0" dirty="0" smtClean="0">
                          <a:effectLst/>
                          <a:latin typeface="Calibri"/>
                          <a:ea typeface="Calibri"/>
                          <a:cs typeface="Times New Roman"/>
                        </a:rPr>
                        <a:t>Najniža mjesečna osnovica </a:t>
                      </a:r>
                      <a:r>
                        <a:rPr lang="hr-HR" sz="1400" b="1" baseline="0" dirty="0" smtClean="0">
                          <a:effectLst/>
                          <a:latin typeface="Calibri"/>
                          <a:ea typeface="Calibri"/>
                          <a:cs typeface="Times New Roman"/>
                        </a:rPr>
                        <a:t>2.812,95 HRK ( 0,35 )</a:t>
                      </a:r>
                    </a:p>
                    <a:p>
                      <a:pPr marL="0" indent="0">
                        <a:lnSpc>
                          <a:spcPts val="1800"/>
                        </a:lnSpc>
                        <a:spcAft>
                          <a:spcPts val="1000"/>
                        </a:spcAft>
                        <a:buFontTx/>
                        <a:buNone/>
                      </a:pPr>
                      <a:endParaRPr lang="hr-HR" sz="1400" b="1" baseline="0" dirty="0" smtClean="0">
                        <a:effectLst/>
                        <a:latin typeface="Calibri"/>
                        <a:ea typeface="Calibri"/>
                        <a:cs typeface="Times New Roman"/>
                      </a:endParaRPr>
                    </a:p>
                    <a:p>
                      <a:pPr marL="285750" indent="-285750">
                        <a:lnSpc>
                          <a:spcPts val="1800"/>
                        </a:lnSpc>
                        <a:spcAft>
                          <a:spcPts val="1000"/>
                        </a:spcAft>
                        <a:buFontTx/>
                        <a:buChar char="-"/>
                      </a:pPr>
                      <a:r>
                        <a:rPr lang="hr-HR" sz="1400" b="0" baseline="0" dirty="0" smtClean="0">
                          <a:effectLst/>
                          <a:latin typeface="Calibri"/>
                          <a:ea typeface="Calibri"/>
                          <a:cs typeface="Times New Roman"/>
                        </a:rPr>
                        <a:t>Minimalma plaća </a:t>
                      </a:r>
                      <a:r>
                        <a:rPr lang="hr-HR" sz="1400" b="1" baseline="0" dirty="0" smtClean="0">
                          <a:effectLst/>
                          <a:latin typeface="Calibri"/>
                          <a:ea typeface="Calibri"/>
                          <a:cs typeface="Times New Roman"/>
                        </a:rPr>
                        <a:t>3.120,00 HRK</a:t>
                      </a:r>
                    </a:p>
                    <a:p>
                      <a:pPr marL="285750" indent="-285750">
                        <a:lnSpc>
                          <a:spcPts val="1800"/>
                        </a:lnSpc>
                        <a:spcAft>
                          <a:spcPts val="1000"/>
                        </a:spcAft>
                        <a:buFontTx/>
                        <a:buChar char="-"/>
                      </a:pPr>
                      <a:endParaRPr lang="hr-HR" sz="1400" b="1" baseline="0" dirty="0" smtClean="0">
                        <a:effectLst/>
                        <a:latin typeface="Calibri"/>
                        <a:ea typeface="Calibri"/>
                        <a:cs typeface="Times New Roman"/>
                      </a:endParaRPr>
                    </a:p>
                    <a:p>
                      <a:pPr marL="171450" indent="-171450">
                        <a:lnSpc>
                          <a:spcPts val="1800"/>
                        </a:lnSpc>
                        <a:spcAft>
                          <a:spcPts val="1000"/>
                        </a:spcAft>
                        <a:buFontTx/>
                        <a:buChar char="-"/>
                      </a:pPr>
                      <a:endParaRPr lang="hr-HR" sz="1100" dirty="0">
                        <a:effectLst/>
                        <a:latin typeface="Calibri"/>
                        <a:ea typeface="Calibri"/>
                        <a:cs typeface="Times New Roman"/>
                      </a:endParaRPr>
                    </a:p>
                  </a:txBody>
                  <a:tcPr marL="68580" marR="68580" marT="0" marB="0"/>
                </a:tc>
                <a:tc>
                  <a:txBody>
                    <a:bodyPr/>
                    <a:lstStyle/>
                    <a:p>
                      <a:pPr marL="285750" marR="0" lvl="0" indent="-285750" algn="l" defTabSz="914400" rtl="0" eaLnBrk="1" fontAlgn="auto" latinLnBrk="0" hangingPunct="1">
                        <a:lnSpc>
                          <a:spcPts val="1800"/>
                        </a:lnSpc>
                        <a:spcBef>
                          <a:spcPts val="500"/>
                        </a:spcBef>
                        <a:spcAft>
                          <a:spcPts val="500"/>
                        </a:spcAft>
                        <a:buClrTx/>
                        <a:buSzTx/>
                        <a:buFontTx/>
                        <a:buChar char="-"/>
                        <a:tabLst/>
                        <a:defRPr/>
                      </a:pPr>
                      <a:endParaRPr lang="hr-HR" sz="1400" baseline="0" dirty="0" smtClean="0">
                        <a:effectLst/>
                        <a:latin typeface="+mn-lt"/>
                        <a:ea typeface="Calibri"/>
                        <a:cs typeface="Times New Roman"/>
                      </a:endParaRPr>
                    </a:p>
                    <a:p>
                      <a:pPr marL="285750" marR="0" lvl="0" indent="-285750" algn="l" defTabSz="914400" rtl="0" eaLnBrk="1" fontAlgn="auto" latinLnBrk="0" hangingPunct="1">
                        <a:lnSpc>
                          <a:spcPts val="1800"/>
                        </a:lnSpc>
                        <a:spcBef>
                          <a:spcPts val="500"/>
                        </a:spcBef>
                        <a:spcAft>
                          <a:spcPts val="500"/>
                        </a:spcAft>
                        <a:buClrTx/>
                        <a:buSzTx/>
                        <a:buFontTx/>
                        <a:buChar char="-"/>
                        <a:tabLst/>
                        <a:defRPr/>
                      </a:pPr>
                      <a:endParaRPr lang="hr-HR" sz="1400" baseline="0" dirty="0" smtClean="0">
                        <a:effectLst/>
                        <a:latin typeface="+mn-lt"/>
                        <a:ea typeface="Calibri"/>
                        <a:cs typeface="Times New Roman"/>
                      </a:endParaRPr>
                    </a:p>
                    <a:p>
                      <a:pPr marL="285750" marR="0" lvl="0" indent="-285750" algn="l" defTabSz="914400" rtl="0" eaLnBrk="1" fontAlgn="auto" latinLnBrk="0" hangingPunct="1">
                        <a:lnSpc>
                          <a:spcPts val="1800"/>
                        </a:lnSpc>
                        <a:spcBef>
                          <a:spcPts val="500"/>
                        </a:spcBef>
                        <a:spcAft>
                          <a:spcPts val="500"/>
                        </a:spcAft>
                        <a:buClrTx/>
                        <a:buSzTx/>
                        <a:buFontTx/>
                        <a:buChar char="-"/>
                        <a:tabLst/>
                        <a:defRPr/>
                      </a:pPr>
                      <a:endParaRPr lang="hr-HR" sz="1400" baseline="0" dirty="0" smtClean="0">
                        <a:effectLst/>
                        <a:latin typeface="+mn-lt"/>
                        <a:ea typeface="Calibri"/>
                        <a:cs typeface="Times New Roman"/>
                      </a:endParaRPr>
                    </a:p>
                    <a:p>
                      <a:pPr marL="285750" marR="0" lvl="0" indent="-285750" algn="l" defTabSz="914400" rtl="0" eaLnBrk="1" fontAlgn="auto" latinLnBrk="0" hangingPunct="1">
                        <a:lnSpc>
                          <a:spcPts val="1800"/>
                        </a:lnSpc>
                        <a:spcBef>
                          <a:spcPts val="500"/>
                        </a:spcBef>
                        <a:spcAft>
                          <a:spcPts val="500"/>
                        </a:spcAft>
                        <a:buClrTx/>
                        <a:buSzTx/>
                        <a:buFontTx/>
                        <a:buChar char="-"/>
                        <a:tabLst/>
                        <a:defRPr/>
                      </a:pPr>
                      <a:r>
                        <a:rPr lang="hr-HR" sz="1400" baseline="0" dirty="0" smtClean="0">
                          <a:effectLst/>
                          <a:latin typeface="+mn-lt"/>
                          <a:ea typeface="Calibri"/>
                          <a:cs typeface="Times New Roman"/>
                        </a:rPr>
                        <a:t>Prosječna bruto plaća </a:t>
                      </a:r>
                      <a:r>
                        <a:rPr lang="hr-HR" sz="1400" b="1" baseline="0" dirty="0" smtClean="0">
                          <a:effectLst/>
                          <a:latin typeface="+mn-lt"/>
                          <a:ea typeface="Calibri"/>
                          <a:cs typeface="Times New Roman"/>
                        </a:rPr>
                        <a:t>7.739,00 HRK</a:t>
                      </a:r>
                    </a:p>
                    <a:p>
                      <a:pPr marL="0" marR="0" lvl="0" indent="0" algn="l" defTabSz="914400" rtl="0" eaLnBrk="1" fontAlgn="auto" latinLnBrk="0" hangingPunct="1">
                        <a:lnSpc>
                          <a:spcPts val="1800"/>
                        </a:lnSpc>
                        <a:spcBef>
                          <a:spcPts val="500"/>
                        </a:spcBef>
                        <a:spcAft>
                          <a:spcPts val="500"/>
                        </a:spcAft>
                        <a:buClrTx/>
                        <a:buSzTx/>
                        <a:buFontTx/>
                        <a:buNone/>
                        <a:tabLst/>
                        <a:defRPr/>
                      </a:pPr>
                      <a:endParaRPr lang="hr-HR" sz="1400" b="1" baseline="0" dirty="0" smtClean="0">
                        <a:effectLst/>
                        <a:latin typeface="+mn-lt"/>
                        <a:ea typeface="Calibri"/>
                        <a:cs typeface="Times New Roman"/>
                      </a:endParaRPr>
                    </a:p>
                    <a:p>
                      <a:pPr marL="285750" marR="0" lvl="0" indent="-285750" algn="l" defTabSz="914400" rtl="0" eaLnBrk="1" fontAlgn="auto" latinLnBrk="0" hangingPunct="1">
                        <a:lnSpc>
                          <a:spcPts val="1800"/>
                        </a:lnSpc>
                        <a:spcBef>
                          <a:spcPts val="500"/>
                        </a:spcBef>
                        <a:spcAft>
                          <a:spcPts val="500"/>
                        </a:spcAft>
                        <a:buClrTx/>
                        <a:buSzTx/>
                        <a:buFontTx/>
                        <a:buChar char="-"/>
                        <a:tabLst/>
                        <a:defRPr/>
                      </a:pPr>
                      <a:r>
                        <a:rPr lang="hr-HR" sz="1400" baseline="0" dirty="0" smtClean="0">
                          <a:effectLst/>
                          <a:latin typeface="+mn-lt"/>
                          <a:ea typeface="Calibri"/>
                          <a:cs typeface="Times New Roman"/>
                        </a:rPr>
                        <a:t>Najniža mjesečna osnovica </a:t>
                      </a:r>
                      <a:r>
                        <a:rPr lang="hr-HR" sz="1400" b="1" baseline="0" dirty="0" smtClean="0">
                          <a:effectLst/>
                          <a:latin typeface="+mn-lt"/>
                          <a:ea typeface="Calibri"/>
                          <a:cs typeface="Times New Roman"/>
                        </a:rPr>
                        <a:t>2.940,82 HRK ( 0,38 )</a:t>
                      </a:r>
                    </a:p>
                    <a:p>
                      <a:pPr marL="0" marR="0" lvl="0" indent="0" algn="l" defTabSz="914400" rtl="0" eaLnBrk="1" fontAlgn="auto" latinLnBrk="0" hangingPunct="1">
                        <a:lnSpc>
                          <a:spcPts val="1800"/>
                        </a:lnSpc>
                        <a:spcBef>
                          <a:spcPts val="500"/>
                        </a:spcBef>
                        <a:spcAft>
                          <a:spcPts val="500"/>
                        </a:spcAft>
                        <a:buClrTx/>
                        <a:buSzTx/>
                        <a:buFontTx/>
                        <a:buNone/>
                        <a:tabLst/>
                        <a:defRPr/>
                      </a:pPr>
                      <a:endParaRPr lang="hr-HR" sz="1400" b="1" baseline="0" dirty="0" smtClean="0">
                        <a:effectLst/>
                        <a:latin typeface="+mn-lt"/>
                        <a:ea typeface="Calibri"/>
                        <a:cs typeface="Times New Roman"/>
                      </a:endParaRPr>
                    </a:p>
                    <a:p>
                      <a:pPr marL="285750" marR="0" lvl="0" indent="-285750" algn="l" defTabSz="914400" rtl="0" eaLnBrk="1" fontAlgn="auto" latinLnBrk="0" hangingPunct="1">
                        <a:lnSpc>
                          <a:spcPts val="1800"/>
                        </a:lnSpc>
                        <a:spcBef>
                          <a:spcPts val="500"/>
                        </a:spcBef>
                        <a:spcAft>
                          <a:spcPts val="500"/>
                        </a:spcAft>
                        <a:buClrTx/>
                        <a:buSzTx/>
                        <a:buFontTx/>
                        <a:buChar char="-"/>
                        <a:tabLst/>
                        <a:defRPr/>
                      </a:pPr>
                      <a:r>
                        <a:rPr lang="hr-HR" sz="1400" baseline="0" dirty="0" smtClean="0">
                          <a:effectLst/>
                          <a:latin typeface="+mn-lt"/>
                          <a:ea typeface="Calibri"/>
                          <a:cs typeface="Times New Roman"/>
                        </a:rPr>
                        <a:t>Minimalna plaća </a:t>
                      </a:r>
                      <a:r>
                        <a:rPr lang="hr-HR" sz="1400" b="1" baseline="0" dirty="0" smtClean="0">
                          <a:effectLst/>
                          <a:latin typeface="+mn-lt"/>
                          <a:ea typeface="Calibri"/>
                          <a:cs typeface="Times New Roman"/>
                        </a:rPr>
                        <a:t>3.276,00 HRK</a:t>
                      </a:r>
                    </a:p>
                    <a:p>
                      <a:pPr>
                        <a:lnSpc>
                          <a:spcPts val="1800"/>
                        </a:lnSpc>
                        <a:spcBef>
                          <a:spcPts val="500"/>
                        </a:spcBef>
                        <a:spcAft>
                          <a:spcPts val="500"/>
                        </a:spcAft>
                      </a:pPr>
                      <a:endParaRPr lang="hr-HR" sz="2000" dirty="0">
                        <a:effectLst/>
                      </a:endParaRPr>
                    </a:p>
                    <a:p>
                      <a:pPr>
                        <a:lnSpc>
                          <a:spcPts val="1800"/>
                        </a:lnSpc>
                        <a:spcAft>
                          <a:spcPts val="1000"/>
                        </a:spcAft>
                      </a:pPr>
                      <a:r>
                        <a:rPr lang="hr-HR" sz="1800" dirty="0">
                          <a:effectLst/>
                        </a:rPr>
                        <a:t> </a:t>
                      </a:r>
                      <a:endParaRPr lang="hr-HR" sz="1400" dirty="0">
                        <a:effectLst/>
                        <a:latin typeface="Arial Narrow" panose="020B0606020202030204" pitchFamily="34" charset="0"/>
                        <a:ea typeface="Calibri"/>
                        <a:cs typeface="Times New Roman"/>
                      </a:endParaRPr>
                    </a:p>
                  </a:txBody>
                  <a:tcPr marL="68580" marR="68580" marT="0" marB="0"/>
                </a:tc>
              </a:tr>
            </a:tbl>
          </a:graphicData>
        </a:graphic>
      </p:graphicFrame>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5836920"/>
            <a:ext cx="1242060" cy="1021080"/>
          </a:xfrm>
          <a:prstGeom prst="rect">
            <a:avLst/>
          </a:prstGeom>
        </p:spPr>
      </p:pic>
    </p:spTree>
    <p:extLst>
      <p:ext uri="{BB962C8B-B14F-4D97-AF65-F5344CB8AC3E}">
        <p14:creationId xmlns:p14="http://schemas.microsoft.com/office/powerpoint/2010/main" val="288291090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270406" y="1134004"/>
            <a:ext cx="5046662" cy="1372130"/>
          </a:xfrm>
        </p:spPr>
        <p:txBody>
          <a:bodyPr>
            <a:normAutofit/>
          </a:bodyPr>
          <a:lstStyle/>
          <a:p>
            <a:endParaRPr lang="hr-HR" dirty="0" smtClean="0"/>
          </a:p>
          <a:p>
            <a:r>
              <a:rPr lang="en-GB" sz="2800" dirty="0" smtClean="0"/>
              <a:t> </a:t>
            </a:r>
          </a:p>
          <a:p>
            <a:endParaRPr lang="en-GB" sz="2800" dirty="0"/>
          </a:p>
        </p:txBody>
      </p:sp>
      <p:sp>
        <p:nvSpPr>
          <p:cNvPr id="3" name="Text Placeholder 2"/>
          <p:cNvSpPr>
            <a:spLocks noGrp="1"/>
          </p:cNvSpPr>
          <p:nvPr>
            <p:ph type="body" sz="quarter" idx="11"/>
          </p:nvPr>
        </p:nvSpPr>
        <p:spPr>
          <a:xfrm>
            <a:off x="270406" y="2163234"/>
            <a:ext cx="5775325" cy="685800"/>
          </a:xfrm>
        </p:spPr>
        <p:txBody>
          <a:bodyPr>
            <a:normAutofit lnSpcReduction="10000"/>
          </a:bodyPr>
          <a:lstStyle/>
          <a:p>
            <a:r>
              <a:rPr lang="hr-HR" dirty="0" smtClean="0"/>
              <a:t>POREZ NA DOHODAK &amp; DOPRINOSI &amp; MINIMALNA PLAĆA</a:t>
            </a:r>
          </a:p>
          <a:p>
            <a:endParaRPr lang="hr-HR" dirty="0"/>
          </a:p>
          <a:p>
            <a:endParaRPr lang="en-GB" dirty="0"/>
          </a:p>
        </p:txBody>
      </p:sp>
    </p:spTree>
    <p:extLst>
      <p:ext uri="{BB962C8B-B14F-4D97-AF65-F5344CB8AC3E}">
        <p14:creationId xmlns:p14="http://schemas.microsoft.com/office/powerpoint/2010/main" val="377793945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Rezervirano mjesto sadržaja 5"/>
          <p:cNvGraphicFramePr>
            <a:graphicFrameLocks noGrp="1"/>
          </p:cNvGraphicFramePr>
          <p:nvPr>
            <p:ph idx="1"/>
            <p:extLst/>
          </p:nvPr>
        </p:nvGraphicFramePr>
        <p:xfrm>
          <a:off x="251520" y="692696"/>
          <a:ext cx="8568952" cy="4894580"/>
        </p:xfrm>
        <a:graphic>
          <a:graphicData uri="http://schemas.openxmlformats.org/drawingml/2006/table">
            <a:tbl>
              <a:tblPr firstRow="1" firstCol="1" bandRow="1">
                <a:tableStyleId>{7DF18680-E054-41AD-8BC1-D1AEF772440D}</a:tableStyleId>
              </a:tblPr>
              <a:tblGrid>
                <a:gridCol w="4392488"/>
                <a:gridCol w="4176464"/>
              </a:tblGrid>
              <a:tr h="210154">
                <a:tc>
                  <a:txBody>
                    <a:bodyPr/>
                    <a:lstStyle/>
                    <a:p>
                      <a:pPr algn="ctr">
                        <a:lnSpc>
                          <a:spcPts val="1800"/>
                        </a:lnSpc>
                        <a:spcAft>
                          <a:spcPts val="1000"/>
                        </a:spcAft>
                      </a:pPr>
                      <a:r>
                        <a:rPr lang="hr-HR" sz="1200" dirty="0" smtClean="0">
                          <a:effectLst/>
                          <a:latin typeface="Tahoma" panose="020B0604030504040204" pitchFamily="34" charset="0"/>
                          <a:ea typeface="Tahoma" panose="020B0604030504040204" pitchFamily="34" charset="0"/>
                          <a:cs typeface="Tahoma" panose="020B0604030504040204" pitchFamily="34" charset="0"/>
                        </a:rPr>
                        <a:t>2016</a:t>
                      </a:r>
                      <a:endParaRPr lang="hr-HR" sz="12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gn="ctr">
                        <a:lnSpc>
                          <a:spcPts val="1800"/>
                        </a:lnSpc>
                        <a:spcAft>
                          <a:spcPts val="1000"/>
                        </a:spcAft>
                      </a:pPr>
                      <a:r>
                        <a:rPr lang="hr-HR" sz="1200" dirty="0" smtClean="0">
                          <a:effectLst/>
                          <a:latin typeface="Tahoma" panose="020B0604030504040204" pitchFamily="34" charset="0"/>
                          <a:ea typeface="Tahoma" panose="020B0604030504040204" pitchFamily="34" charset="0"/>
                          <a:cs typeface="Tahoma" panose="020B0604030504040204" pitchFamily="34" charset="0"/>
                        </a:rPr>
                        <a:t>2017</a:t>
                      </a:r>
                      <a:endParaRPr lang="hr-HR" sz="12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r>
              <a:tr h="4358006">
                <a:tc>
                  <a:txBody>
                    <a:bodyPr/>
                    <a:lstStyle/>
                    <a:p>
                      <a:pPr>
                        <a:lnSpc>
                          <a:spcPts val="1800"/>
                        </a:lnSpc>
                        <a:spcBef>
                          <a:spcPts val="500"/>
                        </a:spcBef>
                        <a:spcAft>
                          <a:spcPts val="500"/>
                        </a:spcAft>
                      </a:pPr>
                      <a:endParaRPr lang="hr-HR" sz="1400" dirty="0" smtClean="0">
                        <a:effectLst/>
                      </a:endParaRPr>
                    </a:p>
                    <a:p>
                      <a:pPr algn="ctr">
                        <a:lnSpc>
                          <a:spcPts val="1800"/>
                        </a:lnSpc>
                        <a:spcAft>
                          <a:spcPts val="1000"/>
                        </a:spcAft>
                      </a:pPr>
                      <a:r>
                        <a:rPr lang="hr-HR" sz="1400" b="0" dirty="0">
                          <a:effectLst/>
                        </a:rPr>
                        <a:t> </a:t>
                      </a:r>
                      <a:r>
                        <a:rPr lang="hr-HR" sz="1400" b="1" dirty="0" smtClean="0">
                          <a:effectLst/>
                        </a:rPr>
                        <a:t>DRUGI DOHODAK </a:t>
                      </a:r>
                    </a:p>
                    <a:p>
                      <a:pPr marL="0" indent="0">
                        <a:lnSpc>
                          <a:spcPts val="1800"/>
                        </a:lnSpc>
                        <a:spcAft>
                          <a:spcPts val="1000"/>
                        </a:spcAft>
                        <a:buFontTx/>
                        <a:buNone/>
                      </a:pPr>
                      <a:r>
                        <a:rPr lang="hr-HR" sz="1400" b="0" baseline="0" dirty="0" smtClean="0">
                          <a:effectLst/>
                          <a:latin typeface="Calibri"/>
                          <a:ea typeface="Calibri"/>
                          <a:cs typeface="Times New Roman"/>
                        </a:rPr>
                        <a:t>Obveza doprinosa za: </a:t>
                      </a:r>
                    </a:p>
                    <a:p>
                      <a:pPr marL="631825" indent="-285750">
                        <a:lnSpc>
                          <a:spcPts val="1800"/>
                        </a:lnSpc>
                        <a:spcAft>
                          <a:spcPts val="1000"/>
                        </a:spcAft>
                        <a:buFontTx/>
                        <a:buChar char="-"/>
                      </a:pPr>
                      <a:r>
                        <a:rPr lang="hr-HR" sz="1400" b="0" baseline="0" dirty="0" smtClean="0">
                          <a:effectLst/>
                          <a:latin typeface="Calibri"/>
                          <a:ea typeface="Calibri"/>
                          <a:cs typeface="Times New Roman"/>
                        </a:rPr>
                        <a:t>ugovor o djelu</a:t>
                      </a:r>
                    </a:p>
                    <a:p>
                      <a:pPr marL="631825" indent="-285750">
                        <a:lnSpc>
                          <a:spcPts val="1800"/>
                        </a:lnSpc>
                        <a:spcAft>
                          <a:spcPts val="1000"/>
                        </a:spcAft>
                        <a:buFontTx/>
                        <a:buChar char="-"/>
                      </a:pPr>
                      <a:endParaRPr lang="hr-HR" sz="1400" b="0" baseline="0" dirty="0" smtClean="0">
                        <a:effectLst/>
                        <a:latin typeface="Calibri"/>
                        <a:ea typeface="Calibri"/>
                        <a:cs typeface="Times New Roman"/>
                      </a:endParaRPr>
                    </a:p>
                    <a:p>
                      <a:pPr marL="0" indent="0" algn="just">
                        <a:buFontTx/>
                        <a:buNone/>
                      </a:pPr>
                      <a:endParaRPr lang="hr-HR" sz="1400" b="0" dirty="0" smtClean="0">
                        <a:solidFill>
                          <a:schemeClr val="bg1"/>
                        </a:solidFill>
                        <a:latin typeface="+mj-lt"/>
                      </a:endParaRPr>
                    </a:p>
                    <a:p>
                      <a:pPr marL="0" indent="0" algn="just">
                        <a:buFontTx/>
                        <a:buNone/>
                      </a:pPr>
                      <a:endParaRPr lang="hr-HR" sz="1400" b="0" dirty="0" smtClean="0">
                        <a:solidFill>
                          <a:schemeClr val="bg1"/>
                        </a:solidFill>
                        <a:latin typeface="+mj-lt"/>
                      </a:endParaRPr>
                    </a:p>
                    <a:p>
                      <a:pPr marL="0" indent="0" algn="just">
                        <a:buFontTx/>
                        <a:buNone/>
                      </a:pPr>
                      <a:r>
                        <a:rPr lang="hr-HR" sz="1400" b="0" dirty="0" smtClean="0">
                          <a:solidFill>
                            <a:schemeClr val="bg1"/>
                          </a:solidFill>
                          <a:latin typeface="+mj-lt"/>
                        </a:rPr>
                        <a:t>Porez po stopi </a:t>
                      </a:r>
                      <a:r>
                        <a:rPr lang="hr-HR" sz="1400" b="1" dirty="0" smtClean="0">
                          <a:solidFill>
                            <a:schemeClr val="bg1"/>
                          </a:solidFill>
                          <a:latin typeface="+mj-lt"/>
                        </a:rPr>
                        <a:t>25%</a:t>
                      </a:r>
                      <a:r>
                        <a:rPr lang="hr-HR" sz="1400" b="0" dirty="0" smtClean="0">
                          <a:solidFill>
                            <a:schemeClr val="bg1"/>
                          </a:solidFill>
                          <a:latin typeface="+mj-lt"/>
                        </a:rPr>
                        <a:t> bez priznavanja osobnog odbitka</a:t>
                      </a:r>
                    </a:p>
                    <a:p>
                      <a:pPr marL="541338" indent="-266700" algn="just">
                        <a:buFontTx/>
                        <a:buChar char="-"/>
                      </a:pPr>
                      <a:endParaRPr lang="hr-HR" sz="1400" b="0" dirty="0" smtClean="0">
                        <a:solidFill>
                          <a:schemeClr val="bg1"/>
                        </a:solidFill>
                        <a:latin typeface="+mj-lt"/>
                      </a:endParaRPr>
                    </a:p>
                    <a:p>
                      <a:pPr marL="0" indent="0" algn="just">
                        <a:buFontTx/>
                        <a:buNone/>
                      </a:pPr>
                      <a:r>
                        <a:rPr lang="hr-HR" sz="1400" b="0" dirty="0" smtClean="0">
                          <a:solidFill>
                            <a:schemeClr val="bg1"/>
                          </a:solidFill>
                          <a:latin typeface="+mj-lt"/>
                        </a:rPr>
                        <a:t>Stope doprinosa </a:t>
                      </a:r>
                    </a:p>
                    <a:p>
                      <a:pPr marL="541338" indent="-266700" algn="just">
                        <a:buFontTx/>
                        <a:buChar char="-"/>
                      </a:pPr>
                      <a:r>
                        <a:rPr lang="hr-HR" sz="1400" b="0" dirty="0" err="1" smtClean="0">
                          <a:solidFill>
                            <a:schemeClr val="bg1"/>
                          </a:solidFill>
                          <a:latin typeface="+mj-lt"/>
                        </a:rPr>
                        <a:t>I.stup</a:t>
                      </a:r>
                      <a:r>
                        <a:rPr lang="hr-HR" sz="1400" b="0" dirty="0" smtClean="0">
                          <a:solidFill>
                            <a:schemeClr val="bg1"/>
                          </a:solidFill>
                          <a:latin typeface="+mj-lt"/>
                        </a:rPr>
                        <a:t> </a:t>
                      </a:r>
                      <a:r>
                        <a:rPr lang="hr-HR" sz="1400" b="1" dirty="0" smtClean="0">
                          <a:solidFill>
                            <a:schemeClr val="bg1"/>
                          </a:solidFill>
                          <a:latin typeface="+mj-lt"/>
                        </a:rPr>
                        <a:t>15%</a:t>
                      </a:r>
                    </a:p>
                    <a:p>
                      <a:pPr marL="541338" lvl="1" indent="-266700" algn="just">
                        <a:buFontTx/>
                        <a:buChar char="-"/>
                      </a:pPr>
                      <a:r>
                        <a:rPr lang="hr-HR" sz="1400" b="0" dirty="0" smtClean="0">
                          <a:solidFill>
                            <a:schemeClr val="bg1"/>
                          </a:solidFill>
                          <a:latin typeface="+mj-lt"/>
                        </a:rPr>
                        <a:t>II. stup </a:t>
                      </a:r>
                      <a:r>
                        <a:rPr lang="hr-HR" sz="1400" b="1" dirty="0" smtClean="0">
                          <a:solidFill>
                            <a:schemeClr val="bg1"/>
                          </a:solidFill>
                          <a:latin typeface="+mj-lt"/>
                        </a:rPr>
                        <a:t>5%</a:t>
                      </a:r>
                    </a:p>
                    <a:p>
                      <a:pPr marL="541338" lvl="1" indent="-266700" algn="just">
                        <a:buFontTx/>
                        <a:buChar char="-"/>
                      </a:pPr>
                      <a:r>
                        <a:rPr lang="hr-HR" sz="1400" b="0" dirty="0" smtClean="0">
                          <a:solidFill>
                            <a:schemeClr val="bg1"/>
                          </a:solidFill>
                          <a:latin typeface="+mj-lt"/>
                        </a:rPr>
                        <a:t>obvezno zdravstveno osiguranje </a:t>
                      </a:r>
                      <a:r>
                        <a:rPr lang="hr-HR" sz="1400" b="1" dirty="0" smtClean="0">
                          <a:solidFill>
                            <a:schemeClr val="bg1"/>
                          </a:solidFill>
                          <a:latin typeface="+mj-lt"/>
                        </a:rPr>
                        <a:t>15%</a:t>
                      </a:r>
                    </a:p>
                    <a:p>
                      <a:pPr marL="1252538" lvl="1" indent="-266700" algn="just">
                        <a:buFontTx/>
                        <a:buChar char="-"/>
                      </a:pPr>
                      <a:endParaRPr lang="hr-HR" sz="1600" b="0" dirty="0" smtClean="0">
                        <a:solidFill>
                          <a:schemeClr val="tx1"/>
                        </a:solidFill>
                      </a:endParaRPr>
                    </a:p>
                    <a:p>
                      <a:pPr marL="0" indent="0">
                        <a:lnSpc>
                          <a:spcPts val="1800"/>
                        </a:lnSpc>
                        <a:spcAft>
                          <a:spcPts val="1000"/>
                        </a:spcAft>
                        <a:buFontTx/>
                        <a:buNone/>
                      </a:pPr>
                      <a:r>
                        <a:rPr lang="hr-HR" sz="1400" b="0" baseline="0" dirty="0" smtClean="0">
                          <a:effectLst/>
                          <a:latin typeface="Calibri"/>
                          <a:ea typeface="Calibri"/>
                          <a:cs typeface="Times New Roman"/>
                        </a:rPr>
                        <a:t>Oslobođenje plaćanja doprinosa na plaću za prvo zaposlenje uz uvjet </a:t>
                      </a:r>
                      <a:r>
                        <a:rPr lang="hr-HR" sz="1400" b="1" baseline="0" dirty="0" smtClean="0">
                          <a:effectLst/>
                          <a:latin typeface="Calibri"/>
                          <a:ea typeface="Calibri"/>
                          <a:cs typeface="Times New Roman"/>
                        </a:rPr>
                        <a:t>0 dana </a:t>
                      </a:r>
                      <a:r>
                        <a:rPr lang="hr-HR" sz="1400" b="0" baseline="0" dirty="0" smtClean="0">
                          <a:effectLst/>
                          <a:latin typeface="Calibri"/>
                          <a:ea typeface="Calibri"/>
                          <a:cs typeface="Times New Roman"/>
                        </a:rPr>
                        <a:t>radnog staža u HZMO</a:t>
                      </a:r>
                    </a:p>
                    <a:p>
                      <a:pPr marL="631825" indent="-285750">
                        <a:lnSpc>
                          <a:spcPts val="1800"/>
                        </a:lnSpc>
                        <a:spcAft>
                          <a:spcPts val="1000"/>
                        </a:spcAft>
                        <a:buFontTx/>
                        <a:buChar char="-"/>
                      </a:pPr>
                      <a:endParaRPr lang="hr-HR" sz="1100" dirty="0">
                        <a:effectLst/>
                        <a:latin typeface="Calibri"/>
                        <a:ea typeface="Calibri"/>
                        <a:cs typeface="Times New Roman"/>
                      </a:endParaRPr>
                    </a:p>
                  </a:txBody>
                  <a:tcPr marL="68580" marR="68580" marT="0" marB="0"/>
                </a:tc>
                <a:tc>
                  <a:txBody>
                    <a:bodyPr/>
                    <a:lstStyle/>
                    <a:p>
                      <a:pPr>
                        <a:lnSpc>
                          <a:spcPts val="1800"/>
                        </a:lnSpc>
                        <a:spcBef>
                          <a:spcPts val="500"/>
                        </a:spcBef>
                        <a:spcAft>
                          <a:spcPts val="500"/>
                        </a:spcAft>
                      </a:pPr>
                      <a:endParaRPr lang="hr-HR" sz="1400" dirty="0" smtClean="0">
                        <a:effectLst/>
                      </a:endParaRPr>
                    </a:p>
                    <a:p>
                      <a:pPr algn="ctr">
                        <a:lnSpc>
                          <a:spcPts val="1800"/>
                        </a:lnSpc>
                        <a:spcAft>
                          <a:spcPts val="1000"/>
                        </a:spcAft>
                      </a:pPr>
                      <a:r>
                        <a:rPr lang="hr-HR" sz="1400" b="1" dirty="0" smtClean="0">
                          <a:effectLst/>
                        </a:rPr>
                        <a:t>DRUGI DOHODAK </a:t>
                      </a:r>
                    </a:p>
                    <a:p>
                      <a:pPr marL="0" indent="0">
                        <a:lnSpc>
                          <a:spcPts val="1800"/>
                        </a:lnSpc>
                        <a:spcAft>
                          <a:spcPts val="1000"/>
                        </a:spcAft>
                        <a:buFontTx/>
                        <a:buNone/>
                      </a:pPr>
                      <a:r>
                        <a:rPr lang="hr-HR" sz="1400" baseline="0" dirty="0" smtClean="0">
                          <a:effectLst/>
                          <a:latin typeface="+mn-lt"/>
                          <a:ea typeface="Calibri"/>
                          <a:cs typeface="Times New Roman"/>
                        </a:rPr>
                        <a:t>Obveza doprinosa za: </a:t>
                      </a:r>
                    </a:p>
                    <a:p>
                      <a:pPr marL="648000" indent="-285750">
                        <a:lnSpc>
                          <a:spcPts val="1800"/>
                        </a:lnSpc>
                        <a:spcAft>
                          <a:spcPts val="0"/>
                        </a:spcAft>
                        <a:buFontTx/>
                        <a:buChar char="-"/>
                      </a:pPr>
                      <a:r>
                        <a:rPr lang="hr-HR" sz="1400" baseline="0" dirty="0" smtClean="0">
                          <a:effectLst/>
                          <a:latin typeface="+mn-lt"/>
                          <a:ea typeface="Calibri"/>
                          <a:cs typeface="Times New Roman"/>
                        </a:rPr>
                        <a:t>ugovor o djelu</a:t>
                      </a:r>
                    </a:p>
                    <a:p>
                      <a:pPr marL="648000" indent="-285750">
                        <a:lnSpc>
                          <a:spcPts val="1800"/>
                        </a:lnSpc>
                        <a:spcAft>
                          <a:spcPts val="0"/>
                        </a:spcAft>
                        <a:buFontTx/>
                        <a:buChar char="-"/>
                      </a:pPr>
                      <a:r>
                        <a:rPr lang="hr-HR" sz="1400" dirty="0" smtClean="0">
                          <a:solidFill>
                            <a:schemeClr val="tx1"/>
                          </a:solidFill>
                        </a:rPr>
                        <a:t>autorski honorar</a:t>
                      </a:r>
                    </a:p>
                    <a:p>
                      <a:pPr marL="648000" indent="-285750">
                        <a:lnSpc>
                          <a:spcPts val="1800"/>
                        </a:lnSpc>
                        <a:spcAft>
                          <a:spcPts val="0"/>
                        </a:spcAft>
                        <a:buFontTx/>
                        <a:buChar char="-"/>
                      </a:pPr>
                      <a:r>
                        <a:rPr lang="hr-HR" sz="1400" dirty="0" smtClean="0">
                          <a:solidFill>
                            <a:schemeClr val="tx1"/>
                          </a:solidFill>
                        </a:rPr>
                        <a:t>umjetničko djelo</a:t>
                      </a:r>
                    </a:p>
                    <a:p>
                      <a:pPr marL="648000" indent="-285750">
                        <a:lnSpc>
                          <a:spcPts val="1800"/>
                        </a:lnSpc>
                        <a:spcAft>
                          <a:spcPts val="0"/>
                        </a:spcAft>
                        <a:buFontTx/>
                        <a:buChar char="-"/>
                      </a:pPr>
                      <a:r>
                        <a:rPr lang="hr-HR" sz="1400" dirty="0" smtClean="0">
                          <a:solidFill>
                            <a:schemeClr val="tx1"/>
                          </a:solidFill>
                        </a:rPr>
                        <a:t>drugi dohodak umirovljenika</a:t>
                      </a:r>
                    </a:p>
                    <a:p>
                      <a:pPr marL="0" indent="0" algn="just">
                        <a:buFontTx/>
                        <a:buNone/>
                      </a:pPr>
                      <a:endParaRPr lang="hr-HR" sz="1400" dirty="0" smtClean="0">
                        <a:solidFill>
                          <a:schemeClr val="dk1"/>
                        </a:solidFill>
                        <a:effectLst/>
                        <a:latin typeface="+mn-lt"/>
                        <a:cs typeface="Times New Roman"/>
                      </a:endParaRPr>
                    </a:p>
                    <a:p>
                      <a:pPr marL="0" indent="0" algn="just">
                        <a:buFontTx/>
                        <a:buNone/>
                      </a:pPr>
                      <a:r>
                        <a:rPr lang="hr-HR" sz="1400" dirty="0" smtClean="0">
                          <a:solidFill>
                            <a:schemeClr val="dk1"/>
                          </a:solidFill>
                          <a:effectLst/>
                          <a:latin typeface="+mn-lt"/>
                          <a:cs typeface="Times New Roman"/>
                        </a:rPr>
                        <a:t>P</a:t>
                      </a:r>
                      <a:r>
                        <a:rPr lang="hr-HR" sz="1400" dirty="0" smtClean="0">
                          <a:solidFill>
                            <a:schemeClr val="tx1"/>
                          </a:solidFill>
                        </a:rPr>
                        <a:t>orez po stopi </a:t>
                      </a:r>
                      <a:r>
                        <a:rPr lang="hr-HR" sz="1400" b="1" dirty="0" smtClean="0">
                          <a:solidFill>
                            <a:schemeClr val="tx1"/>
                          </a:solidFill>
                        </a:rPr>
                        <a:t>24%</a:t>
                      </a:r>
                      <a:r>
                        <a:rPr lang="hr-HR" sz="1400" dirty="0" smtClean="0">
                          <a:solidFill>
                            <a:schemeClr val="tx1"/>
                          </a:solidFill>
                        </a:rPr>
                        <a:t> bez priznavanja osobnog odbitka</a:t>
                      </a:r>
                    </a:p>
                    <a:p>
                      <a:pPr marL="0" indent="0" algn="just">
                        <a:buFontTx/>
                        <a:buNone/>
                      </a:pPr>
                      <a:endParaRPr lang="hr-HR" sz="1400" dirty="0" smtClean="0">
                        <a:solidFill>
                          <a:schemeClr val="tx1"/>
                        </a:solidFill>
                      </a:endParaRPr>
                    </a:p>
                    <a:p>
                      <a:pPr marL="0" indent="0" algn="just">
                        <a:buFontTx/>
                        <a:buNone/>
                      </a:pPr>
                      <a:r>
                        <a:rPr lang="hr-HR" sz="1400" dirty="0" smtClean="0">
                          <a:solidFill>
                            <a:schemeClr val="tx1"/>
                          </a:solidFill>
                        </a:rPr>
                        <a:t>Stope doprinosa se smanjuju za 50%</a:t>
                      </a:r>
                    </a:p>
                    <a:p>
                      <a:pPr marL="1252538" lvl="1" indent="-266700" algn="just">
                        <a:buFontTx/>
                        <a:buChar char="-"/>
                      </a:pPr>
                      <a:r>
                        <a:rPr lang="hr-HR" sz="1400" dirty="0" err="1" smtClean="0">
                          <a:solidFill>
                            <a:schemeClr val="tx1"/>
                          </a:solidFill>
                        </a:rPr>
                        <a:t>I.stup</a:t>
                      </a:r>
                      <a:r>
                        <a:rPr lang="hr-HR" sz="1400" dirty="0" smtClean="0">
                          <a:solidFill>
                            <a:schemeClr val="tx1"/>
                          </a:solidFill>
                        </a:rPr>
                        <a:t> </a:t>
                      </a:r>
                      <a:r>
                        <a:rPr lang="hr-HR" sz="1400" b="1" dirty="0" smtClean="0">
                          <a:solidFill>
                            <a:schemeClr val="tx1"/>
                          </a:solidFill>
                        </a:rPr>
                        <a:t>7,5%</a:t>
                      </a:r>
                    </a:p>
                    <a:p>
                      <a:pPr marL="1252538" lvl="1" indent="-266700" algn="just">
                        <a:buFontTx/>
                        <a:buChar char="-"/>
                      </a:pPr>
                      <a:r>
                        <a:rPr lang="hr-HR" sz="1400" dirty="0" smtClean="0">
                          <a:solidFill>
                            <a:schemeClr val="tx1"/>
                          </a:solidFill>
                        </a:rPr>
                        <a:t>II. stup </a:t>
                      </a:r>
                      <a:r>
                        <a:rPr lang="hr-HR" sz="1400" b="1" dirty="0" smtClean="0">
                          <a:solidFill>
                            <a:schemeClr val="tx1"/>
                          </a:solidFill>
                        </a:rPr>
                        <a:t>2,5%</a:t>
                      </a:r>
                    </a:p>
                    <a:p>
                      <a:pPr marL="1252538" lvl="1" indent="-266700" algn="just">
                        <a:buFontTx/>
                        <a:buChar char="-"/>
                      </a:pPr>
                      <a:r>
                        <a:rPr lang="hr-HR" sz="1400" dirty="0" smtClean="0">
                          <a:solidFill>
                            <a:schemeClr val="tx1"/>
                          </a:solidFill>
                        </a:rPr>
                        <a:t>obvezno zdravstveno osiguranje </a:t>
                      </a:r>
                      <a:r>
                        <a:rPr lang="hr-HR" sz="1400" b="1" dirty="0" smtClean="0">
                          <a:solidFill>
                            <a:schemeClr val="tx1"/>
                          </a:solidFill>
                        </a:rPr>
                        <a:t>7,5%</a:t>
                      </a:r>
                    </a:p>
                    <a:p>
                      <a:pPr marL="1252538" lvl="1" indent="-266700" algn="just">
                        <a:buFontTx/>
                        <a:buChar char="-"/>
                      </a:pPr>
                      <a:endParaRPr lang="hr-HR" sz="1400" b="1" dirty="0" smtClean="0">
                        <a:solidFill>
                          <a:schemeClr val="tx1"/>
                        </a:solidFill>
                      </a:endParaRPr>
                    </a:p>
                    <a:p>
                      <a:pPr marL="0" indent="0">
                        <a:lnSpc>
                          <a:spcPts val="1800"/>
                        </a:lnSpc>
                        <a:spcAft>
                          <a:spcPts val="1000"/>
                        </a:spcAft>
                        <a:buFontTx/>
                        <a:buNone/>
                      </a:pPr>
                      <a:r>
                        <a:rPr lang="hr-HR" sz="1400" b="0" baseline="0" dirty="0" smtClean="0">
                          <a:effectLst/>
                          <a:latin typeface="+mn-lt"/>
                          <a:ea typeface="Calibri"/>
                          <a:cs typeface="Times New Roman"/>
                        </a:rPr>
                        <a:t>Oslobođenje plaćanja doprinosa na plaću za prvo zaposlenje uz uvjet </a:t>
                      </a:r>
                      <a:r>
                        <a:rPr lang="hr-HR" sz="1400" b="1" baseline="0" dirty="0" smtClean="0">
                          <a:effectLst/>
                          <a:latin typeface="+mn-lt"/>
                          <a:ea typeface="Calibri"/>
                          <a:cs typeface="Times New Roman"/>
                        </a:rPr>
                        <a:t>do 8 dana</a:t>
                      </a:r>
                      <a:r>
                        <a:rPr lang="hr-HR" sz="1400" b="0" baseline="0" dirty="0" smtClean="0">
                          <a:effectLst/>
                          <a:latin typeface="+mn-lt"/>
                          <a:ea typeface="Calibri"/>
                          <a:cs typeface="Times New Roman"/>
                        </a:rPr>
                        <a:t> radnog staža u HZMO </a:t>
                      </a:r>
                      <a:r>
                        <a:rPr lang="hr-HR" sz="1400" b="1" baseline="0" dirty="0" smtClean="0">
                          <a:effectLst/>
                          <a:latin typeface="+mn-lt"/>
                          <a:ea typeface="Calibri"/>
                          <a:cs typeface="Times New Roman"/>
                        </a:rPr>
                        <a:t>po osnovi drugog dohotka</a:t>
                      </a:r>
                    </a:p>
                    <a:p>
                      <a:pPr>
                        <a:lnSpc>
                          <a:spcPts val="1800"/>
                        </a:lnSpc>
                        <a:spcAft>
                          <a:spcPts val="1000"/>
                        </a:spcAft>
                      </a:pPr>
                      <a:r>
                        <a:rPr lang="hr-HR" sz="1800" dirty="0">
                          <a:effectLst/>
                        </a:rPr>
                        <a:t> </a:t>
                      </a:r>
                      <a:endParaRPr lang="hr-HR" sz="1400" dirty="0">
                        <a:effectLst/>
                        <a:latin typeface="Arial Narrow" panose="020B0606020202030204" pitchFamily="34" charset="0"/>
                        <a:ea typeface="Calibri"/>
                        <a:cs typeface="Times New Roman"/>
                      </a:endParaRPr>
                    </a:p>
                  </a:txBody>
                  <a:tcPr marL="68580" marR="68580" marT="0" marB="0"/>
                </a:tc>
              </a:tr>
            </a:tbl>
          </a:graphicData>
        </a:graphic>
      </p:graphicFrame>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836920"/>
            <a:ext cx="1242060" cy="1021080"/>
          </a:xfrm>
          <a:prstGeom prst="rect">
            <a:avLst/>
          </a:prstGeom>
        </p:spPr>
      </p:pic>
    </p:spTree>
    <p:extLst>
      <p:ext uri="{BB962C8B-B14F-4D97-AF65-F5344CB8AC3E}">
        <p14:creationId xmlns:p14="http://schemas.microsoft.com/office/powerpoint/2010/main" val="157632500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Rezervirano mjesto sadržaja 5"/>
          <p:cNvGraphicFramePr>
            <a:graphicFrameLocks noGrp="1"/>
          </p:cNvGraphicFramePr>
          <p:nvPr>
            <p:ph idx="1"/>
            <p:extLst/>
          </p:nvPr>
        </p:nvGraphicFramePr>
        <p:xfrm>
          <a:off x="251520" y="692696"/>
          <a:ext cx="8640960" cy="4586606"/>
        </p:xfrm>
        <a:graphic>
          <a:graphicData uri="http://schemas.openxmlformats.org/drawingml/2006/table">
            <a:tbl>
              <a:tblPr firstRow="1" firstCol="1" bandRow="1">
                <a:tableStyleId>{7DF18680-E054-41AD-8BC1-D1AEF772440D}</a:tableStyleId>
              </a:tblPr>
              <a:tblGrid>
                <a:gridCol w="4429400"/>
                <a:gridCol w="4211560"/>
              </a:tblGrid>
              <a:tr h="210154">
                <a:tc>
                  <a:txBody>
                    <a:bodyPr/>
                    <a:lstStyle/>
                    <a:p>
                      <a:pPr algn="ctr">
                        <a:lnSpc>
                          <a:spcPts val="1800"/>
                        </a:lnSpc>
                        <a:spcAft>
                          <a:spcPts val="1000"/>
                        </a:spcAft>
                      </a:pPr>
                      <a:r>
                        <a:rPr lang="hr-HR" sz="1200" dirty="0" smtClean="0">
                          <a:effectLst/>
                          <a:latin typeface="Tahoma" panose="020B0604030504040204" pitchFamily="34" charset="0"/>
                          <a:ea typeface="Tahoma" panose="020B0604030504040204" pitchFamily="34" charset="0"/>
                          <a:cs typeface="Tahoma" panose="020B0604030504040204" pitchFamily="34" charset="0"/>
                        </a:rPr>
                        <a:t>2016</a:t>
                      </a:r>
                      <a:endParaRPr lang="hr-HR" sz="12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gn="ctr">
                        <a:lnSpc>
                          <a:spcPts val="1800"/>
                        </a:lnSpc>
                        <a:spcAft>
                          <a:spcPts val="1000"/>
                        </a:spcAft>
                      </a:pPr>
                      <a:r>
                        <a:rPr lang="hr-HR" sz="1200" dirty="0" smtClean="0">
                          <a:effectLst/>
                          <a:latin typeface="Tahoma" panose="020B0604030504040204" pitchFamily="34" charset="0"/>
                          <a:ea typeface="Tahoma" panose="020B0604030504040204" pitchFamily="34" charset="0"/>
                          <a:cs typeface="Tahoma" panose="020B0604030504040204" pitchFamily="34" charset="0"/>
                        </a:rPr>
                        <a:t>2017</a:t>
                      </a:r>
                      <a:endParaRPr lang="hr-HR" sz="12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r>
              <a:tr h="4358006">
                <a:tc>
                  <a:txBody>
                    <a:bodyPr/>
                    <a:lstStyle/>
                    <a:p>
                      <a:pPr>
                        <a:lnSpc>
                          <a:spcPts val="1800"/>
                        </a:lnSpc>
                        <a:spcBef>
                          <a:spcPts val="500"/>
                        </a:spcBef>
                        <a:spcAft>
                          <a:spcPts val="500"/>
                        </a:spcAft>
                      </a:pPr>
                      <a:endParaRPr lang="hr-HR" sz="1400" dirty="0" smtClean="0">
                        <a:effectLst/>
                      </a:endParaRPr>
                    </a:p>
                    <a:p>
                      <a:pPr algn="ctr">
                        <a:lnSpc>
                          <a:spcPts val="1800"/>
                        </a:lnSpc>
                        <a:spcAft>
                          <a:spcPts val="1000"/>
                        </a:spcAft>
                      </a:pPr>
                      <a:r>
                        <a:rPr lang="hr-HR" sz="1400" b="1" dirty="0" smtClean="0">
                          <a:effectLst/>
                        </a:rPr>
                        <a:t>ČLANOVI UPRAVE</a:t>
                      </a:r>
                    </a:p>
                    <a:p>
                      <a:pPr algn="ctr">
                        <a:lnSpc>
                          <a:spcPts val="1800"/>
                        </a:lnSpc>
                        <a:spcAft>
                          <a:spcPts val="1000"/>
                        </a:spcAft>
                      </a:pPr>
                      <a:endParaRPr lang="hr-HR" sz="1400" b="1" dirty="0" smtClean="0">
                        <a:effectLst/>
                      </a:endParaRPr>
                    </a:p>
                    <a:p>
                      <a:pPr marL="0" indent="0" algn="l">
                        <a:lnSpc>
                          <a:spcPts val="1800"/>
                        </a:lnSpc>
                        <a:spcAft>
                          <a:spcPts val="1000"/>
                        </a:spcAft>
                        <a:buNone/>
                      </a:pPr>
                      <a:r>
                        <a:rPr lang="hr-HR" sz="1400" b="0" dirty="0" smtClean="0">
                          <a:effectLst/>
                        </a:rPr>
                        <a:t>1. Rad u punom</a:t>
                      </a:r>
                      <a:r>
                        <a:rPr lang="hr-HR" sz="1400" b="0" baseline="0" dirty="0" smtClean="0">
                          <a:effectLst/>
                        </a:rPr>
                        <a:t> radnom vremenu</a:t>
                      </a:r>
                    </a:p>
                    <a:p>
                      <a:pPr marL="285750" indent="-285750" algn="l">
                        <a:lnSpc>
                          <a:spcPts val="1800"/>
                        </a:lnSpc>
                        <a:spcAft>
                          <a:spcPts val="1000"/>
                        </a:spcAft>
                        <a:buFontTx/>
                        <a:buChar char="-"/>
                      </a:pPr>
                      <a:r>
                        <a:rPr lang="hr-HR" sz="1300" b="0" baseline="0" dirty="0" smtClean="0">
                          <a:effectLst/>
                        </a:rPr>
                        <a:t>Min. mjesečna osnovica za obračun doprinosa </a:t>
                      </a:r>
                      <a:r>
                        <a:rPr lang="hr-HR" sz="1300" b="1" baseline="0" dirty="0" smtClean="0">
                          <a:effectLst/>
                        </a:rPr>
                        <a:t>3.120,00 kn</a:t>
                      </a:r>
                    </a:p>
                    <a:p>
                      <a:pPr marL="285750" indent="-285750" algn="l">
                        <a:lnSpc>
                          <a:spcPts val="1800"/>
                        </a:lnSpc>
                        <a:spcAft>
                          <a:spcPts val="1000"/>
                        </a:spcAft>
                        <a:buFontTx/>
                        <a:buChar char="-"/>
                      </a:pPr>
                      <a:r>
                        <a:rPr lang="hr-HR" sz="1300" b="0" baseline="0" dirty="0" smtClean="0">
                          <a:effectLst/>
                        </a:rPr>
                        <a:t>Minimalna bruto plaća </a:t>
                      </a:r>
                      <a:r>
                        <a:rPr lang="hr-HR" sz="1300" b="1" baseline="0" dirty="0" smtClean="0">
                          <a:effectLst/>
                        </a:rPr>
                        <a:t>3.120,00 kn</a:t>
                      </a:r>
                    </a:p>
                    <a:p>
                      <a:pPr marL="285750" indent="-285750" algn="l">
                        <a:lnSpc>
                          <a:spcPts val="1800"/>
                        </a:lnSpc>
                        <a:spcAft>
                          <a:spcPts val="1000"/>
                        </a:spcAft>
                        <a:buFontTx/>
                        <a:buChar char="-"/>
                      </a:pPr>
                      <a:endParaRPr lang="hr-HR" sz="1400" b="0" baseline="0" dirty="0" smtClean="0">
                        <a:effectLst/>
                      </a:endParaRPr>
                    </a:p>
                    <a:p>
                      <a:pPr marL="355600" indent="-355600" algn="l">
                        <a:lnSpc>
                          <a:spcPts val="1800"/>
                        </a:lnSpc>
                        <a:spcAft>
                          <a:spcPts val="1000"/>
                        </a:spcAft>
                        <a:buFontTx/>
                        <a:buNone/>
                      </a:pPr>
                      <a:r>
                        <a:rPr lang="hr-HR" sz="1400" b="0" baseline="0" dirty="0" smtClean="0">
                          <a:effectLst/>
                        </a:rPr>
                        <a:t>2. Ako nije osiguran niti po jednoj drugoj osnovi</a:t>
                      </a:r>
                    </a:p>
                    <a:p>
                      <a:pPr marL="285750" indent="-285750" algn="l">
                        <a:lnSpc>
                          <a:spcPts val="1800"/>
                        </a:lnSpc>
                        <a:spcAft>
                          <a:spcPts val="1000"/>
                        </a:spcAft>
                        <a:buFontTx/>
                        <a:buChar char="-"/>
                      </a:pPr>
                      <a:r>
                        <a:rPr lang="hr-HR" sz="1300" b="0" baseline="0" dirty="0" smtClean="0">
                          <a:effectLst/>
                        </a:rPr>
                        <a:t>Min. mjesečna osnovica za obračun doprinosa </a:t>
                      </a:r>
                      <a:r>
                        <a:rPr lang="hr-HR" sz="1300" b="1" baseline="0" dirty="0" smtClean="0">
                          <a:effectLst/>
                        </a:rPr>
                        <a:t>8.037,00 kn</a:t>
                      </a:r>
                    </a:p>
                    <a:p>
                      <a:pPr marL="285750" indent="-285750" algn="l">
                        <a:lnSpc>
                          <a:spcPts val="1800"/>
                        </a:lnSpc>
                        <a:spcAft>
                          <a:spcPts val="1000"/>
                        </a:spcAft>
                        <a:buFontTx/>
                        <a:buChar char="-"/>
                      </a:pPr>
                      <a:endParaRPr lang="hr-HR" sz="1400" b="0" dirty="0" smtClean="0">
                        <a:effectLst/>
                      </a:endParaRPr>
                    </a:p>
                  </a:txBody>
                  <a:tcPr marL="68580" marR="68580" marT="0" marB="0"/>
                </a:tc>
                <a:tc>
                  <a:txBody>
                    <a:bodyPr/>
                    <a:lstStyle/>
                    <a:p>
                      <a:pPr>
                        <a:lnSpc>
                          <a:spcPts val="1800"/>
                        </a:lnSpc>
                        <a:spcBef>
                          <a:spcPts val="500"/>
                        </a:spcBef>
                        <a:spcAft>
                          <a:spcPts val="500"/>
                        </a:spcAft>
                      </a:pPr>
                      <a:endParaRPr lang="hr-HR" sz="1400" dirty="0" smtClean="0">
                        <a:effectLst/>
                      </a:endParaRPr>
                    </a:p>
                    <a:p>
                      <a:pPr algn="ctr">
                        <a:lnSpc>
                          <a:spcPts val="1800"/>
                        </a:lnSpc>
                        <a:spcAft>
                          <a:spcPts val="1000"/>
                        </a:spcAft>
                      </a:pPr>
                      <a:r>
                        <a:rPr lang="hr-HR" sz="1800" dirty="0">
                          <a:effectLst/>
                        </a:rPr>
                        <a:t> </a:t>
                      </a:r>
                      <a:r>
                        <a:rPr lang="hr-HR" sz="1400" b="1" dirty="0" smtClean="0">
                          <a:effectLst/>
                        </a:rPr>
                        <a:t>ČLANOVI UPRAVE</a:t>
                      </a:r>
                    </a:p>
                    <a:p>
                      <a:pPr algn="ctr">
                        <a:lnSpc>
                          <a:spcPts val="1800"/>
                        </a:lnSpc>
                        <a:spcAft>
                          <a:spcPts val="1000"/>
                        </a:spcAft>
                      </a:pPr>
                      <a:endParaRPr lang="hr-HR" sz="1400" b="1" dirty="0" smtClean="0">
                        <a:effectLst/>
                      </a:endParaRPr>
                    </a:p>
                    <a:p>
                      <a:pPr marL="0" indent="0" algn="l">
                        <a:lnSpc>
                          <a:spcPts val="1800"/>
                        </a:lnSpc>
                        <a:spcAft>
                          <a:spcPts val="1000"/>
                        </a:spcAft>
                        <a:buNone/>
                      </a:pPr>
                      <a:r>
                        <a:rPr lang="hr-HR" sz="1400" b="0" dirty="0" smtClean="0">
                          <a:effectLst/>
                        </a:rPr>
                        <a:t>1. Rad u punom</a:t>
                      </a:r>
                      <a:r>
                        <a:rPr lang="hr-HR" sz="1400" b="0" baseline="0" dirty="0" smtClean="0">
                          <a:effectLst/>
                        </a:rPr>
                        <a:t> radnom vremenu</a:t>
                      </a:r>
                    </a:p>
                    <a:p>
                      <a:pPr marL="285750" indent="-285750" algn="l">
                        <a:lnSpc>
                          <a:spcPts val="1800"/>
                        </a:lnSpc>
                        <a:spcAft>
                          <a:spcPts val="1000"/>
                        </a:spcAft>
                        <a:buFontTx/>
                        <a:buChar char="-"/>
                      </a:pPr>
                      <a:r>
                        <a:rPr lang="hr-HR" sz="1250" b="0" baseline="0" dirty="0" smtClean="0">
                          <a:effectLst/>
                        </a:rPr>
                        <a:t>Min. mjesečna osnovica za obračun doprinosa </a:t>
                      </a:r>
                      <a:r>
                        <a:rPr lang="hr-HR" sz="1250" b="1" baseline="0" dirty="0" smtClean="0">
                          <a:effectLst/>
                        </a:rPr>
                        <a:t>5.030,35 kn</a:t>
                      </a:r>
                    </a:p>
                    <a:p>
                      <a:pPr marL="285750" indent="-285750" algn="l">
                        <a:lnSpc>
                          <a:spcPts val="1800"/>
                        </a:lnSpc>
                        <a:spcAft>
                          <a:spcPts val="1000"/>
                        </a:spcAft>
                        <a:buFontTx/>
                        <a:buChar char="-"/>
                      </a:pPr>
                      <a:r>
                        <a:rPr lang="hr-HR" sz="1300" b="0" baseline="0" dirty="0" smtClean="0">
                          <a:effectLst/>
                        </a:rPr>
                        <a:t>Minimalna bruto plaća </a:t>
                      </a:r>
                      <a:r>
                        <a:rPr lang="hr-HR" sz="1300" b="1" baseline="0" dirty="0" smtClean="0">
                          <a:effectLst/>
                        </a:rPr>
                        <a:t>3.276,00 kn</a:t>
                      </a:r>
                    </a:p>
                    <a:p>
                      <a:pPr marL="285750" indent="-285750" algn="l">
                        <a:lnSpc>
                          <a:spcPts val="1800"/>
                        </a:lnSpc>
                        <a:spcAft>
                          <a:spcPts val="1000"/>
                        </a:spcAft>
                        <a:buFontTx/>
                        <a:buChar char="-"/>
                      </a:pPr>
                      <a:endParaRPr lang="hr-HR" sz="1400" b="0" baseline="0" dirty="0" smtClean="0">
                        <a:effectLst/>
                      </a:endParaRPr>
                    </a:p>
                    <a:p>
                      <a:pPr marL="355600" indent="-355600" algn="l">
                        <a:lnSpc>
                          <a:spcPts val="1800"/>
                        </a:lnSpc>
                        <a:spcAft>
                          <a:spcPts val="1000"/>
                        </a:spcAft>
                        <a:buFontTx/>
                        <a:buNone/>
                      </a:pPr>
                      <a:r>
                        <a:rPr lang="hr-HR" sz="1400" b="0" baseline="0" dirty="0" smtClean="0">
                          <a:effectLst/>
                        </a:rPr>
                        <a:t>2. Ako nije osiguran niti po jednoj drugoj osnovi</a:t>
                      </a:r>
                    </a:p>
                    <a:p>
                      <a:pPr marL="285750" indent="-285750" algn="l">
                        <a:lnSpc>
                          <a:spcPts val="1800"/>
                        </a:lnSpc>
                        <a:spcAft>
                          <a:spcPts val="1000"/>
                        </a:spcAft>
                        <a:buFontTx/>
                        <a:buChar char="-"/>
                      </a:pPr>
                      <a:r>
                        <a:rPr lang="hr-HR" sz="1250" b="0" baseline="0" dirty="0" smtClean="0">
                          <a:effectLst/>
                        </a:rPr>
                        <a:t>Min. mjesečna osnovica za obračun doprinosa </a:t>
                      </a:r>
                      <a:r>
                        <a:rPr lang="hr-HR" sz="1250" b="1" baseline="0" dirty="0" smtClean="0">
                          <a:effectLst/>
                        </a:rPr>
                        <a:t>5.030,35 kn</a:t>
                      </a:r>
                    </a:p>
                    <a:p>
                      <a:pPr>
                        <a:lnSpc>
                          <a:spcPts val="1800"/>
                        </a:lnSpc>
                        <a:spcAft>
                          <a:spcPts val="1000"/>
                        </a:spcAft>
                      </a:pPr>
                      <a:endParaRPr lang="hr-HR" sz="1400" dirty="0">
                        <a:effectLst/>
                        <a:latin typeface="Arial Narrow" panose="020B0606020202030204" pitchFamily="34" charset="0"/>
                        <a:ea typeface="Calibri"/>
                        <a:cs typeface="Times New Roman"/>
                      </a:endParaRPr>
                    </a:p>
                  </a:txBody>
                  <a:tcPr marL="68580" marR="68580" marT="0" marB="0"/>
                </a:tc>
              </a:tr>
            </a:tbl>
          </a:graphicData>
        </a:graphic>
      </p:graphicFrame>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836920"/>
            <a:ext cx="1242060" cy="1021080"/>
          </a:xfrm>
          <a:prstGeom prst="rect">
            <a:avLst/>
          </a:prstGeom>
        </p:spPr>
      </p:pic>
    </p:spTree>
    <p:extLst>
      <p:ext uri="{BB962C8B-B14F-4D97-AF65-F5344CB8AC3E}">
        <p14:creationId xmlns:p14="http://schemas.microsoft.com/office/powerpoint/2010/main" val="100810051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Rezervirano mjesto sadržaja 5"/>
          <p:cNvGraphicFramePr>
            <a:graphicFrameLocks noGrp="1"/>
          </p:cNvGraphicFramePr>
          <p:nvPr>
            <p:ph idx="1"/>
            <p:extLst>
              <p:ext uri="{D42A27DB-BD31-4B8C-83A1-F6EECF244321}">
                <p14:modId xmlns:p14="http://schemas.microsoft.com/office/powerpoint/2010/main" val="1565087343"/>
              </p:ext>
            </p:extLst>
          </p:nvPr>
        </p:nvGraphicFramePr>
        <p:xfrm>
          <a:off x="323528" y="692696"/>
          <a:ext cx="8568952" cy="4798348"/>
        </p:xfrm>
        <a:graphic>
          <a:graphicData uri="http://schemas.openxmlformats.org/drawingml/2006/table">
            <a:tbl>
              <a:tblPr firstRow="1" firstCol="1" bandRow="1">
                <a:tableStyleId>{7DF18680-E054-41AD-8BC1-D1AEF772440D}</a:tableStyleId>
              </a:tblPr>
              <a:tblGrid>
                <a:gridCol w="4392488"/>
                <a:gridCol w="4176464"/>
              </a:tblGrid>
              <a:tr h="288032">
                <a:tc>
                  <a:txBody>
                    <a:bodyPr/>
                    <a:lstStyle/>
                    <a:p>
                      <a:pPr algn="ctr">
                        <a:lnSpc>
                          <a:spcPts val="1800"/>
                        </a:lnSpc>
                        <a:spcAft>
                          <a:spcPts val="1000"/>
                        </a:spcAft>
                      </a:pPr>
                      <a:r>
                        <a:rPr lang="hr-HR" sz="1200" dirty="0" smtClean="0">
                          <a:effectLst/>
                          <a:latin typeface="Tahoma" panose="020B0604030504040204" pitchFamily="34" charset="0"/>
                          <a:ea typeface="Tahoma" panose="020B0604030504040204" pitchFamily="34" charset="0"/>
                          <a:cs typeface="Tahoma" panose="020B0604030504040204" pitchFamily="34" charset="0"/>
                        </a:rPr>
                        <a:t>2017</a:t>
                      </a:r>
                      <a:endParaRPr lang="hr-HR" sz="12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gn="ctr">
                        <a:lnSpc>
                          <a:spcPts val="1800"/>
                        </a:lnSpc>
                        <a:spcAft>
                          <a:spcPts val="1000"/>
                        </a:spcAft>
                      </a:pPr>
                      <a:r>
                        <a:rPr lang="hr-HR" sz="1200" dirty="0" smtClean="0">
                          <a:effectLst/>
                          <a:latin typeface="Tahoma" panose="020B0604030504040204" pitchFamily="34" charset="0"/>
                          <a:ea typeface="Tahoma" panose="020B0604030504040204" pitchFamily="34" charset="0"/>
                          <a:cs typeface="Tahoma" panose="020B0604030504040204" pitchFamily="34" charset="0"/>
                        </a:rPr>
                        <a:t>2018</a:t>
                      </a:r>
                      <a:endParaRPr lang="hr-HR" sz="12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r>
              <a:tr h="4510316">
                <a:tc>
                  <a:txBody>
                    <a:bodyPr/>
                    <a:lstStyle/>
                    <a:p>
                      <a:pPr marL="285750" indent="-285750">
                        <a:lnSpc>
                          <a:spcPts val="1800"/>
                        </a:lnSpc>
                        <a:spcAft>
                          <a:spcPts val="1000"/>
                        </a:spcAft>
                        <a:buFontTx/>
                        <a:buChar char="-"/>
                      </a:pPr>
                      <a:endParaRPr lang="hr-HR" sz="1400" b="1" baseline="0" dirty="0" smtClean="0">
                        <a:effectLst/>
                        <a:latin typeface="Calibri"/>
                        <a:ea typeface="Calibri"/>
                        <a:cs typeface="Times New Roman"/>
                      </a:endParaRPr>
                    </a:p>
                    <a:p>
                      <a:pPr marL="171450" indent="-171450">
                        <a:lnSpc>
                          <a:spcPts val="1800"/>
                        </a:lnSpc>
                        <a:spcAft>
                          <a:spcPts val="1000"/>
                        </a:spcAft>
                        <a:buFontTx/>
                        <a:buChar char="-"/>
                      </a:pPr>
                      <a:endParaRPr lang="hr-HR" sz="1100" dirty="0" smtClean="0">
                        <a:effectLst/>
                        <a:latin typeface="Calibri"/>
                        <a:ea typeface="Calibri"/>
                        <a:cs typeface="Times New Roman"/>
                      </a:endParaRPr>
                    </a:p>
                    <a:p>
                      <a:pPr marL="171450" indent="-171450">
                        <a:lnSpc>
                          <a:spcPts val="1800"/>
                        </a:lnSpc>
                        <a:spcAft>
                          <a:spcPts val="1000"/>
                        </a:spcAft>
                        <a:buFontTx/>
                        <a:buChar char="-"/>
                      </a:pPr>
                      <a:endParaRPr lang="hr-HR" sz="1400" b="0" dirty="0" smtClean="0">
                        <a:effectLst/>
                        <a:latin typeface="Calibri"/>
                        <a:ea typeface="Calibri"/>
                        <a:cs typeface="Times New Roman"/>
                      </a:endParaRPr>
                    </a:p>
                    <a:p>
                      <a:pPr marL="171450" indent="-171450">
                        <a:lnSpc>
                          <a:spcPts val="1800"/>
                        </a:lnSpc>
                        <a:spcAft>
                          <a:spcPts val="1000"/>
                        </a:spcAft>
                        <a:buFontTx/>
                        <a:buChar char="-"/>
                      </a:pPr>
                      <a:endParaRPr lang="hr-HR" sz="1400" b="0" dirty="0" smtClean="0">
                        <a:effectLst/>
                        <a:latin typeface="Calibri"/>
                        <a:ea typeface="Calibri"/>
                        <a:cs typeface="Times New Roman"/>
                      </a:endParaRPr>
                    </a:p>
                    <a:p>
                      <a:pPr marL="171450" indent="-171450">
                        <a:lnSpc>
                          <a:spcPts val="1800"/>
                        </a:lnSpc>
                        <a:spcAft>
                          <a:spcPts val="1000"/>
                        </a:spcAft>
                        <a:buFontTx/>
                        <a:buChar char="-"/>
                      </a:pPr>
                      <a:endParaRPr lang="hr-HR" sz="1400" b="0" dirty="0" smtClean="0">
                        <a:effectLst/>
                        <a:latin typeface="Calibri"/>
                        <a:ea typeface="Calibri"/>
                        <a:cs typeface="Times New Roman"/>
                      </a:endParaRPr>
                    </a:p>
                    <a:p>
                      <a:pPr marL="171450" indent="-171450">
                        <a:lnSpc>
                          <a:spcPts val="1800"/>
                        </a:lnSpc>
                        <a:spcAft>
                          <a:spcPts val="1000"/>
                        </a:spcAft>
                        <a:buFontTx/>
                        <a:buChar char="-"/>
                      </a:pPr>
                      <a:r>
                        <a:rPr lang="hr-HR" sz="1400" b="0" dirty="0" smtClean="0">
                          <a:effectLst/>
                          <a:latin typeface="Calibri"/>
                          <a:ea typeface="Calibri"/>
                          <a:cs typeface="Times New Roman"/>
                        </a:rPr>
                        <a:t>Krug uzdržavanih članova – djeca, roditelji,</a:t>
                      </a:r>
                      <a:r>
                        <a:rPr lang="hr-HR" sz="1400" b="0" baseline="0" dirty="0" smtClean="0">
                          <a:effectLst/>
                          <a:latin typeface="Calibri"/>
                          <a:ea typeface="Calibri"/>
                          <a:cs typeface="Times New Roman"/>
                        </a:rPr>
                        <a:t> bračni drugi, roditelji bračnog druga, preci i potomci u izravnoj liniji</a:t>
                      </a:r>
                      <a:endParaRPr lang="hr-HR" sz="1400" b="0" dirty="0">
                        <a:effectLst/>
                        <a:latin typeface="Calibri"/>
                        <a:ea typeface="Calibri"/>
                        <a:cs typeface="Times New Roman"/>
                      </a:endParaRPr>
                    </a:p>
                  </a:txBody>
                  <a:tcPr marL="68580" marR="68580" marT="0" marB="0"/>
                </a:tc>
                <a:tc>
                  <a:txBody>
                    <a:bodyPr/>
                    <a:lstStyle/>
                    <a:p>
                      <a:pPr marL="285750" marR="0" lvl="0" indent="-285750" algn="l" defTabSz="914400" rtl="0" eaLnBrk="1" fontAlgn="auto" latinLnBrk="0" hangingPunct="1">
                        <a:lnSpc>
                          <a:spcPts val="1800"/>
                        </a:lnSpc>
                        <a:spcBef>
                          <a:spcPts val="500"/>
                        </a:spcBef>
                        <a:spcAft>
                          <a:spcPts val="500"/>
                        </a:spcAft>
                        <a:buClrTx/>
                        <a:buSzTx/>
                        <a:buFontTx/>
                        <a:buChar char="-"/>
                        <a:tabLst/>
                        <a:defRPr/>
                      </a:pPr>
                      <a:endParaRPr lang="hr-HR" sz="1400" dirty="0" smtClean="0">
                        <a:effectLst/>
                        <a:latin typeface="+mn-lt"/>
                        <a:ea typeface="Calibri"/>
                        <a:cs typeface="Times New Roman"/>
                      </a:endParaRPr>
                    </a:p>
                    <a:p>
                      <a:pPr marL="285750" marR="0" lvl="0" indent="-285750" algn="l" defTabSz="914400" rtl="0" eaLnBrk="1" fontAlgn="auto" latinLnBrk="0" hangingPunct="1">
                        <a:lnSpc>
                          <a:spcPts val="1800"/>
                        </a:lnSpc>
                        <a:spcBef>
                          <a:spcPts val="500"/>
                        </a:spcBef>
                        <a:spcAft>
                          <a:spcPts val="500"/>
                        </a:spcAft>
                        <a:buClrTx/>
                        <a:buSzTx/>
                        <a:buFontTx/>
                        <a:buChar char="-"/>
                        <a:tabLst/>
                        <a:defRPr/>
                      </a:pPr>
                      <a:endParaRPr lang="hr-HR" sz="1400" dirty="0" smtClean="0">
                        <a:effectLst/>
                        <a:latin typeface="+mn-lt"/>
                        <a:ea typeface="Calibri"/>
                        <a:cs typeface="Times New Roman"/>
                      </a:endParaRPr>
                    </a:p>
                    <a:p>
                      <a:pPr marL="285750" marR="0" lvl="0" indent="-285750" algn="l" defTabSz="914400" rtl="0" eaLnBrk="1" fontAlgn="auto" latinLnBrk="0" hangingPunct="1">
                        <a:lnSpc>
                          <a:spcPts val="1800"/>
                        </a:lnSpc>
                        <a:spcBef>
                          <a:spcPts val="500"/>
                        </a:spcBef>
                        <a:spcAft>
                          <a:spcPts val="500"/>
                        </a:spcAft>
                        <a:buClrTx/>
                        <a:buSzTx/>
                        <a:buFontTx/>
                        <a:buChar char="-"/>
                        <a:tabLst/>
                        <a:defRPr/>
                      </a:pPr>
                      <a:r>
                        <a:rPr lang="hr-HR" sz="1400" dirty="0" smtClean="0">
                          <a:effectLst/>
                          <a:latin typeface="+mn-lt"/>
                          <a:ea typeface="Calibri"/>
                          <a:cs typeface="Times New Roman"/>
                        </a:rPr>
                        <a:t>01.01.2018 uvode</a:t>
                      </a:r>
                      <a:r>
                        <a:rPr lang="hr-HR" sz="1400" baseline="0" dirty="0" smtClean="0">
                          <a:effectLst/>
                          <a:latin typeface="+mn-lt"/>
                          <a:ea typeface="Calibri"/>
                          <a:cs typeface="Times New Roman"/>
                        </a:rPr>
                        <a:t> </a:t>
                      </a:r>
                      <a:r>
                        <a:rPr lang="hr-HR" sz="1400" dirty="0" smtClean="0">
                          <a:effectLst/>
                          <a:latin typeface="+mn-lt"/>
                          <a:ea typeface="Calibri"/>
                          <a:cs typeface="Times New Roman"/>
                        </a:rPr>
                        <a:t>se elektroničke</a:t>
                      </a:r>
                      <a:r>
                        <a:rPr lang="hr-HR" sz="1400" baseline="0" dirty="0" smtClean="0">
                          <a:effectLst/>
                          <a:latin typeface="+mn-lt"/>
                          <a:ea typeface="Calibri"/>
                          <a:cs typeface="Times New Roman"/>
                        </a:rPr>
                        <a:t> PK kartice</a:t>
                      </a:r>
                    </a:p>
                    <a:p>
                      <a:pPr marL="0" marR="0" lvl="0" indent="0" algn="l" defTabSz="914400" rtl="0" eaLnBrk="1" fontAlgn="auto" latinLnBrk="0" hangingPunct="1">
                        <a:lnSpc>
                          <a:spcPts val="1800"/>
                        </a:lnSpc>
                        <a:spcBef>
                          <a:spcPts val="500"/>
                        </a:spcBef>
                        <a:spcAft>
                          <a:spcPts val="500"/>
                        </a:spcAft>
                        <a:buClrTx/>
                        <a:buSzTx/>
                        <a:buFontTx/>
                        <a:buNone/>
                        <a:tabLst/>
                        <a:defRPr/>
                      </a:pPr>
                      <a:r>
                        <a:rPr lang="hr-HR" sz="1400" baseline="0" dirty="0" smtClean="0">
                          <a:effectLst/>
                          <a:latin typeface="+mn-lt"/>
                          <a:ea typeface="Calibri"/>
                          <a:cs typeface="Times New Roman"/>
                        </a:rPr>
                        <a:t>        ( poslodavac ili e-građani )</a:t>
                      </a:r>
                    </a:p>
                    <a:p>
                      <a:pPr marL="285750" marR="0" lvl="0" indent="-285750" algn="l" defTabSz="914400" rtl="0" eaLnBrk="1" fontAlgn="auto" latinLnBrk="0" hangingPunct="1">
                        <a:lnSpc>
                          <a:spcPts val="1800"/>
                        </a:lnSpc>
                        <a:spcBef>
                          <a:spcPts val="500"/>
                        </a:spcBef>
                        <a:spcAft>
                          <a:spcPts val="500"/>
                        </a:spcAft>
                        <a:buClrTx/>
                        <a:buSzTx/>
                        <a:buFontTx/>
                        <a:buChar char="-"/>
                        <a:tabLst/>
                        <a:defRPr/>
                      </a:pPr>
                      <a:endParaRPr lang="hr-HR" sz="1400" baseline="0" dirty="0" smtClean="0">
                        <a:effectLst/>
                        <a:latin typeface="+mn-lt"/>
                        <a:ea typeface="Calibri"/>
                        <a:cs typeface="Times New Roman"/>
                      </a:endParaRPr>
                    </a:p>
                    <a:p>
                      <a:pPr marL="285750" marR="0" lvl="0" indent="-285750" algn="l" defTabSz="914400" rtl="0" eaLnBrk="1" fontAlgn="auto" latinLnBrk="0" hangingPunct="1">
                        <a:lnSpc>
                          <a:spcPts val="1800"/>
                        </a:lnSpc>
                        <a:spcBef>
                          <a:spcPts val="500"/>
                        </a:spcBef>
                        <a:spcAft>
                          <a:spcPts val="500"/>
                        </a:spcAft>
                        <a:buClrTx/>
                        <a:buSzTx/>
                        <a:buFontTx/>
                        <a:buChar char="-"/>
                        <a:tabLst/>
                        <a:defRPr/>
                      </a:pPr>
                      <a:r>
                        <a:rPr lang="hr-HR" sz="1400" baseline="0" dirty="0" smtClean="0">
                          <a:effectLst/>
                          <a:latin typeface="+mn-lt"/>
                          <a:ea typeface="Calibri"/>
                          <a:cs typeface="Times New Roman"/>
                        </a:rPr>
                        <a:t>01.01.2018. sužava se krug uzdržavanih članova – djeca, bračni drug, roditelji i skrbnici</a:t>
                      </a:r>
                    </a:p>
                    <a:p>
                      <a:pPr marL="0" marR="0" lvl="0" indent="0" algn="l" defTabSz="914400" rtl="0" eaLnBrk="1" fontAlgn="auto" latinLnBrk="0" hangingPunct="1">
                        <a:lnSpc>
                          <a:spcPts val="1800"/>
                        </a:lnSpc>
                        <a:spcBef>
                          <a:spcPts val="500"/>
                        </a:spcBef>
                        <a:spcAft>
                          <a:spcPts val="500"/>
                        </a:spcAft>
                        <a:buClrTx/>
                        <a:buSzTx/>
                        <a:buFontTx/>
                        <a:buNone/>
                        <a:tabLst/>
                        <a:defRPr/>
                      </a:pPr>
                      <a:endParaRPr lang="hr-HR" sz="1400" dirty="0">
                        <a:effectLst/>
                        <a:latin typeface="+mn-lt"/>
                        <a:ea typeface="Calibri"/>
                        <a:cs typeface="Times New Roman"/>
                      </a:endParaRPr>
                    </a:p>
                  </a:txBody>
                  <a:tcPr marL="68580" marR="68580" marT="0" marB="0"/>
                </a:tc>
              </a:tr>
            </a:tbl>
          </a:graphicData>
        </a:graphic>
      </p:graphicFrame>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5836920"/>
            <a:ext cx="1242060" cy="1021080"/>
          </a:xfrm>
          <a:prstGeom prst="rect">
            <a:avLst/>
          </a:prstGeom>
        </p:spPr>
      </p:pic>
    </p:spTree>
    <p:extLst>
      <p:ext uri="{BB962C8B-B14F-4D97-AF65-F5344CB8AC3E}">
        <p14:creationId xmlns:p14="http://schemas.microsoft.com/office/powerpoint/2010/main" val="285094163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270406" y="1134004"/>
            <a:ext cx="5046662" cy="1372130"/>
          </a:xfrm>
        </p:spPr>
        <p:txBody>
          <a:bodyPr>
            <a:normAutofit/>
          </a:bodyPr>
          <a:lstStyle/>
          <a:p>
            <a:endParaRPr lang="hr-HR" dirty="0" smtClean="0"/>
          </a:p>
          <a:p>
            <a:r>
              <a:rPr lang="en-GB" sz="2800" dirty="0" smtClean="0"/>
              <a:t> </a:t>
            </a:r>
            <a:r>
              <a:rPr lang="hr-HR" sz="2800" dirty="0" smtClean="0"/>
              <a:t>ZAKON O POREZU NA DOBIT</a:t>
            </a:r>
            <a:endParaRPr lang="en-GB" sz="2800" dirty="0" smtClean="0"/>
          </a:p>
          <a:p>
            <a:endParaRPr lang="en-GB" sz="2800" dirty="0"/>
          </a:p>
        </p:txBody>
      </p:sp>
      <p:sp>
        <p:nvSpPr>
          <p:cNvPr id="3" name="Text Placeholder 2"/>
          <p:cNvSpPr>
            <a:spLocks noGrp="1"/>
          </p:cNvSpPr>
          <p:nvPr>
            <p:ph type="body" sz="quarter" idx="11"/>
          </p:nvPr>
        </p:nvSpPr>
        <p:spPr>
          <a:xfrm>
            <a:off x="270406" y="2163234"/>
            <a:ext cx="5775325" cy="685800"/>
          </a:xfrm>
        </p:spPr>
        <p:txBody>
          <a:bodyPr>
            <a:normAutofit lnSpcReduction="10000"/>
          </a:bodyPr>
          <a:lstStyle/>
          <a:p>
            <a:r>
              <a:rPr lang="nn-NO" i="1" dirty="0"/>
              <a:t>NN 177/04, 90/05, 57/06, 146/08, 80/10, 22/12, 148/13, 143/14, </a:t>
            </a:r>
            <a:r>
              <a:rPr lang="nn-NO" i="1" dirty="0" smtClean="0"/>
              <a:t>50/16</a:t>
            </a:r>
            <a:r>
              <a:rPr lang="hr-HR" i="1" dirty="0" smtClean="0"/>
              <a:t>, </a:t>
            </a:r>
            <a:r>
              <a:rPr lang="hr-HR" b="1" i="1" u="sng" dirty="0" smtClean="0"/>
              <a:t>115/2016</a:t>
            </a:r>
            <a:endParaRPr lang="en-GB" b="1" i="1" u="sng" dirty="0"/>
          </a:p>
        </p:txBody>
      </p:sp>
    </p:spTree>
    <p:extLst>
      <p:ext uri="{BB962C8B-B14F-4D97-AF65-F5344CB8AC3E}">
        <p14:creationId xmlns:p14="http://schemas.microsoft.com/office/powerpoint/2010/main" val="208364709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smtClean="0"/>
              <a:t>SNIŽAVANJE STOPE POREZA NA DOBIT</a:t>
            </a:r>
            <a:endParaRPr lang="en-GB" dirty="0"/>
          </a:p>
        </p:txBody>
      </p:sp>
      <p:sp>
        <p:nvSpPr>
          <p:cNvPr id="3" name="Content Placeholder 2"/>
          <p:cNvSpPr>
            <a:spLocks noGrp="1"/>
          </p:cNvSpPr>
          <p:nvPr>
            <p:ph idx="1"/>
          </p:nvPr>
        </p:nvSpPr>
        <p:spPr>
          <a:xfrm>
            <a:off x="264582" y="1124744"/>
            <a:ext cx="8879418" cy="4968552"/>
          </a:xfrm>
        </p:spPr>
        <p:txBody>
          <a:bodyPr>
            <a:normAutofit/>
          </a:bodyPr>
          <a:lstStyle/>
          <a:p>
            <a:pPr marL="0" indent="0">
              <a:buNone/>
            </a:pPr>
            <a:r>
              <a:rPr lang="hr-HR" dirty="0" smtClean="0">
                <a:solidFill>
                  <a:schemeClr val="tx1"/>
                </a:solidFill>
              </a:rPr>
              <a:t>Stope poreza na dobit u 2017. godini iznose:</a:t>
            </a:r>
          </a:p>
          <a:p>
            <a:r>
              <a:rPr lang="hr-HR" b="1" dirty="0" smtClean="0">
                <a:solidFill>
                  <a:schemeClr val="tx1"/>
                </a:solidFill>
              </a:rPr>
              <a:t>12%</a:t>
            </a:r>
            <a:r>
              <a:rPr lang="hr-HR" dirty="0" smtClean="0">
                <a:solidFill>
                  <a:schemeClr val="tx1"/>
                </a:solidFill>
              </a:rPr>
              <a:t> - za poreznog obveznika koji je u poreznom razdoblju ostvario prihode </a:t>
            </a:r>
            <a:r>
              <a:rPr lang="hr-HR" b="1" dirty="0" smtClean="0">
                <a:solidFill>
                  <a:schemeClr val="tx1"/>
                </a:solidFill>
              </a:rPr>
              <a:t>do 3.000.000,00 kuna</a:t>
            </a:r>
          </a:p>
          <a:p>
            <a:r>
              <a:rPr lang="hr-HR" b="1" dirty="0" smtClean="0">
                <a:solidFill>
                  <a:schemeClr val="tx1"/>
                </a:solidFill>
              </a:rPr>
              <a:t>18%</a:t>
            </a:r>
            <a:r>
              <a:rPr lang="hr-HR" dirty="0" smtClean="0">
                <a:solidFill>
                  <a:schemeClr val="tx1"/>
                </a:solidFill>
              </a:rPr>
              <a:t> - za poreznog obveznika koji je u poreznom razdoblju ostvario prihode </a:t>
            </a:r>
            <a:r>
              <a:rPr lang="hr-HR" b="1" dirty="0" smtClean="0">
                <a:solidFill>
                  <a:schemeClr val="tx1"/>
                </a:solidFill>
              </a:rPr>
              <a:t>jednake ili veće od 3.000.000,01 kuna</a:t>
            </a:r>
          </a:p>
          <a:p>
            <a:pPr marL="0" indent="0">
              <a:buNone/>
            </a:pPr>
            <a:endParaRPr lang="hr-HR" dirty="0" smtClean="0">
              <a:solidFill>
                <a:schemeClr val="tx1"/>
              </a:solidFill>
            </a:endParaRPr>
          </a:p>
          <a:p>
            <a:pPr marL="0" indent="0">
              <a:buNone/>
            </a:pPr>
            <a:r>
              <a:rPr lang="hr-HR" dirty="0" smtClean="0">
                <a:solidFill>
                  <a:schemeClr val="tx1"/>
                </a:solidFill>
              </a:rPr>
              <a:t>Predujmovi poreza na dobit za 2017. godinu utvrđuju se uz primjenu novih, sniženih stopa poreza na dobit.</a:t>
            </a: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5836920"/>
            <a:ext cx="1242060" cy="1021080"/>
          </a:xfrm>
          <a:prstGeom prst="rect">
            <a:avLst/>
          </a:prstGeom>
        </p:spPr>
      </p:pic>
    </p:spTree>
    <p:extLst>
      <p:ext uri="{BB962C8B-B14F-4D97-AF65-F5344CB8AC3E}">
        <p14:creationId xmlns:p14="http://schemas.microsoft.com/office/powerpoint/2010/main" val="85079712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smtClean="0"/>
              <a:t>UTVRĐIVANJE OSNOVICE POREZA NA DOBIT</a:t>
            </a:r>
            <a:endParaRPr lang="en-GB" dirty="0"/>
          </a:p>
        </p:txBody>
      </p:sp>
      <p:sp>
        <p:nvSpPr>
          <p:cNvPr id="3" name="Content Placeholder 2"/>
          <p:cNvSpPr>
            <a:spLocks noGrp="1"/>
          </p:cNvSpPr>
          <p:nvPr>
            <p:ph idx="1"/>
          </p:nvPr>
        </p:nvSpPr>
        <p:spPr>
          <a:xfrm>
            <a:off x="264582" y="1124744"/>
            <a:ext cx="8879418" cy="4968552"/>
          </a:xfrm>
        </p:spPr>
        <p:txBody>
          <a:bodyPr>
            <a:normAutofit/>
          </a:bodyPr>
          <a:lstStyle/>
          <a:p>
            <a:pPr marL="0" indent="0">
              <a:buNone/>
            </a:pPr>
            <a:endParaRPr lang="hr-HR" sz="1800" dirty="0" smtClean="0">
              <a:solidFill>
                <a:schemeClr val="tx1"/>
              </a:solidFill>
            </a:endParaRPr>
          </a:p>
          <a:p>
            <a:pPr marL="0" indent="0">
              <a:buNone/>
            </a:pPr>
            <a:r>
              <a:rPr lang="hr-HR" sz="1800" dirty="0" smtClean="0">
                <a:solidFill>
                  <a:schemeClr val="tx1"/>
                </a:solidFill>
              </a:rPr>
              <a:t>Porezna osnovica se utvrđuje na tri načina:</a:t>
            </a:r>
          </a:p>
          <a:p>
            <a:pPr>
              <a:buAutoNum type="arabicPeriod"/>
            </a:pPr>
            <a:r>
              <a:rPr lang="hr-HR" sz="1800" b="1" dirty="0" smtClean="0">
                <a:solidFill>
                  <a:schemeClr val="tx1"/>
                </a:solidFill>
              </a:rPr>
              <a:t>Prema računovodstvenim načelima</a:t>
            </a:r>
            <a:r>
              <a:rPr lang="hr-HR" sz="1800" dirty="0" smtClean="0">
                <a:solidFill>
                  <a:schemeClr val="tx1"/>
                </a:solidFill>
              </a:rPr>
              <a:t>, kao razlika prihoda i rashoda, uz propisana uvećanja i smanjenja</a:t>
            </a:r>
          </a:p>
          <a:p>
            <a:pPr>
              <a:buAutoNum type="arabicPeriod"/>
            </a:pPr>
            <a:r>
              <a:rPr lang="hr-HR" sz="1800" b="1" dirty="0" smtClean="0">
                <a:solidFill>
                  <a:schemeClr val="tx1"/>
                </a:solidFill>
              </a:rPr>
              <a:t>Prema novčanom načelu </a:t>
            </a:r>
            <a:r>
              <a:rPr lang="hr-HR" sz="1800" dirty="0" smtClean="0">
                <a:solidFill>
                  <a:schemeClr val="tx1"/>
                </a:solidFill>
              </a:rPr>
              <a:t>– opcija za porezne obveznike koji ispunjavaju sljedeće </a:t>
            </a:r>
            <a:r>
              <a:rPr lang="hr-HR" sz="1800" b="1" dirty="0" smtClean="0">
                <a:solidFill>
                  <a:schemeClr val="tx1"/>
                </a:solidFill>
              </a:rPr>
              <a:t>kumulativne uvjete </a:t>
            </a:r>
            <a:r>
              <a:rPr lang="hr-HR" sz="1800" dirty="0" smtClean="0">
                <a:solidFill>
                  <a:schemeClr val="tx1"/>
                </a:solidFill>
              </a:rPr>
              <a:t>(15 dana nakon početka PR i zadržava 3 god):</a:t>
            </a:r>
          </a:p>
          <a:p>
            <a:pPr lvl="1">
              <a:buFont typeface="Wingdings" panose="05000000000000000000" pitchFamily="2" charset="2"/>
              <a:buChar char="§"/>
            </a:pPr>
            <a:r>
              <a:rPr lang="hr-HR" sz="1600" dirty="0" smtClean="0">
                <a:solidFill>
                  <a:schemeClr val="tx1"/>
                </a:solidFill>
              </a:rPr>
              <a:t>prihod im </a:t>
            </a:r>
            <a:r>
              <a:rPr lang="hr-HR" sz="1600" dirty="0">
                <a:solidFill>
                  <a:schemeClr val="tx1"/>
                </a:solidFill>
              </a:rPr>
              <a:t>je</a:t>
            </a:r>
            <a:r>
              <a:rPr lang="hr-HR" sz="1600" dirty="0" smtClean="0">
                <a:solidFill>
                  <a:schemeClr val="tx1"/>
                </a:solidFill>
              </a:rPr>
              <a:t> manji od 3 mil. kn (</a:t>
            </a:r>
            <a:r>
              <a:rPr lang="hr-HR" sz="1600" b="1" dirty="0" smtClean="0">
                <a:solidFill>
                  <a:schemeClr val="tx1"/>
                </a:solidFill>
              </a:rPr>
              <a:t>12%</a:t>
            </a:r>
            <a:r>
              <a:rPr lang="hr-HR" sz="1600" dirty="0" smtClean="0">
                <a:solidFill>
                  <a:schemeClr val="tx1"/>
                </a:solidFill>
              </a:rPr>
              <a:t>)</a:t>
            </a:r>
            <a:endParaRPr lang="hr-HR" sz="1600" dirty="0">
              <a:solidFill>
                <a:schemeClr val="tx1"/>
              </a:solidFill>
            </a:endParaRPr>
          </a:p>
          <a:p>
            <a:pPr lvl="1">
              <a:buFont typeface="Wingdings" panose="05000000000000000000" pitchFamily="2" charset="2"/>
              <a:buChar char="§"/>
            </a:pPr>
            <a:r>
              <a:rPr lang="hr-HR" sz="1600" dirty="0" smtClean="0">
                <a:solidFill>
                  <a:schemeClr val="tx1"/>
                </a:solidFill>
              </a:rPr>
              <a:t>PDV obračunavaju prema naplaćenim naknadama</a:t>
            </a:r>
          </a:p>
          <a:p>
            <a:pPr marL="342900" lvl="1" indent="-342900">
              <a:buFont typeface="+mj-lt"/>
              <a:buAutoNum type="arabicPeriod" startAt="3"/>
            </a:pPr>
            <a:r>
              <a:rPr lang="hr-HR" b="1" dirty="0" smtClean="0">
                <a:solidFill>
                  <a:schemeClr val="tx1"/>
                </a:solidFill>
              </a:rPr>
              <a:t>U paušalnom iznosu </a:t>
            </a:r>
            <a:r>
              <a:rPr lang="hr-HR" dirty="0" smtClean="0">
                <a:solidFill>
                  <a:schemeClr val="tx1"/>
                </a:solidFill>
              </a:rPr>
              <a:t>– opcija za neprofitne organizacije koje su po osnovi obavljanja gospodarske djelatnosti ujedno i obveznici poreza na dobit, uz uvjet da od gospodarske djelatnosti </a:t>
            </a:r>
            <a:r>
              <a:rPr lang="hr-HR" b="1" dirty="0" smtClean="0">
                <a:solidFill>
                  <a:schemeClr val="tx1"/>
                </a:solidFill>
              </a:rPr>
              <a:t>ostvaruju prihod koji je manji od PDV praga </a:t>
            </a:r>
            <a:r>
              <a:rPr lang="hr-HR" dirty="0" smtClean="0">
                <a:solidFill>
                  <a:schemeClr val="tx1"/>
                </a:solidFill>
              </a:rPr>
              <a:t>(g</a:t>
            </a:r>
            <a:r>
              <a:rPr lang="vi-VN" dirty="0" smtClean="0">
                <a:solidFill>
                  <a:schemeClr val="tx1"/>
                </a:solidFill>
              </a:rPr>
              <a:t>odišnji porez u paušalnom iznosu utvrđuje PU rješenjem</a:t>
            </a:r>
            <a:r>
              <a:rPr lang="hr-HR" dirty="0" smtClean="0">
                <a:solidFill>
                  <a:schemeClr val="tx1"/>
                </a:solidFill>
              </a:rPr>
              <a:t>) i ako su im prihodi po osnovi koji su obveznici poreza na dobit </a:t>
            </a:r>
            <a:r>
              <a:rPr lang="hr-HR" b="1" dirty="0" smtClean="0">
                <a:solidFill>
                  <a:schemeClr val="tx1"/>
                </a:solidFill>
              </a:rPr>
              <a:t>manji od 50% ukupnih prihoda</a:t>
            </a: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5836920"/>
            <a:ext cx="1242060" cy="1021080"/>
          </a:xfrm>
          <a:prstGeom prst="rect">
            <a:avLst/>
          </a:prstGeom>
        </p:spPr>
      </p:pic>
    </p:spTree>
    <p:extLst>
      <p:ext uri="{BB962C8B-B14F-4D97-AF65-F5344CB8AC3E}">
        <p14:creationId xmlns:p14="http://schemas.microsoft.com/office/powerpoint/2010/main" val="395059664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smtClean="0"/>
              <a:t>POREZNO PRIZNATI RASHODI</a:t>
            </a:r>
            <a:endParaRPr lang="en-GB" dirty="0"/>
          </a:p>
        </p:txBody>
      </p:sp>
      <p:sp>
        <p:nvSpPr>
          <p:cNvPr id="3" name="Content Placeholder 2"/>
          <p:cNvSpPr>
            <a:spLocks noGrp="1"/>
          </p:cNvSpPr>
          <p:nvPr>
            <p:ph idx="1"/>
          </p:nvPr>
        </p:nvSpPr>
        <p:spPr>
          <a:xfrm>
            <a:off x="264582" y="1124744"/>
            <a:ext cx="8879418" cy="4968552"/>
          </a:xfrm>
        </p:spPr>
        <p:txBody>
          <a:bodyPr>
            <a:normAutofit/>
          </a:bodyPr>
          <a:lstStyle/>
          <a:p>
            <a:pPr marL="0" indent="0">
              <a:buNone/>
            </a:pPr>
            <a:endParaRPr lang="hr-HR" sz="2400" dirty="0" smtClean="0">
              <a:solidFill>
                <a:schemeClr val="tx1"/>
              </a:solidFill>
            </a:endParaRPr>
          </a:p>
          <a:p>
            <a:pPr marL="0" indent="0">
              <a:buNone/>
            </a:pPr>
            <a:r>
              <a:rPr lang="hr-HR" sz="2400" dirty="0" smtClean="0">
                <a:solidFill>
                  <a:schemeClr val="tx1"/>
                </a:solidFill>
              </a:rPr>
              <a:t>Porezno priznatim rashodima smatraju se:</a:t>
            </a:r>
          </a:p>
          <a:p>
            <a:r>
              <a:rPr lang="hr-HR" sz="2400" dirty="0" smtClean="0">
                <a:solidFill>
                  <a:schemeClr val="tx1"/>
                </a:solidFill>
              </a:rPr>
              <a:t>Troškovi reprezentacije – 50% (trenutno 30%) </a:t>
            </a:r>
            <a:r>
              <a:rPr lang="hr-HR" sz="2400" b="1" dirty="0" smtClean="0">
                <a:solidFill>
                  <a:schemeClr val="tx1"/>
                </a:solidFill>
              </a:rPr>
              <a:t>i vrijedi od 01.01.2017.</a:t>
            </a:r>
          </a:p>
          <a:p>
            <a:pPr marL="0" lvl="0" indent="0">
              <a:buNone/>
            </a:pPr>
            <a:endParaRPr lang="hr-HR" sz="1800" i="1" dirty="0" smtClean="0">
              <a:solidFill>
                <a:prstClr val="black"/>
              </a:solidFill>
            </a:endParaRPr>
          </a:p>
          <a:p>
            <a:pPr marL="0" lvl="0" indent="0">
              <a:buNone/>
            </a:pPr>
            <a:r>
              <a:rPr lang="hr-HR" sz="1800" i="1" dirty="0" smtClean="0">
                <a:solidFill>
                  <a:prstClr val="black"/>
                </a:solidFill>
              </a:rPr>
              <a:t>„</a:t>
            </a:r>
            <a:r>
              <a:rPr lang="hr-HR" sz="1800" i="1" dirty="0">
                <a:solidFill>
                  <a:prstClr val="black"/>
                </a:solidFill>
              </a:rPr>
              <a:t>za </a:t>
            </a:r>
            <a:r>
              <a:rPr lang="hr-HR" sz="1800" b="1" i="1" dirty="0">
                <a:solidFill>
                  <a:srgbClr val="FF0000"/>
                </a:solidFill>
              </a:rPr>
              <a:t>70%</a:t>
            </a:r>
            <a:r>
              <a:rPr lang="hr-HR" sz="1800" i="1" dirty="0">
                <a:solidFill>
                  <a:prstClr val="black"/>
                </a:solidFill>
              </a:rPr>
              <a:t> troškova reprezentacije (ugošćenja, darova sa ili bez utisnutog znaka tvrtke ili proizvoda, troškova odmora, športa, rekreacije </a:t>
            </a:r>
            <a:r>
              <a:rPr lang="hr-HR" sz="1800" b="1" i="1" dirty="0">
                <a:solidFill>
                  <a:srgbClr val="FF0000"/>
                </a:solidFill>
              </a:rPr>
              <a:t>i razonode</a:t>
            </a:r>
            <a:r>
              <a:rPr lang="hr-HR" sz="1800" i="1" dirty="0">
                <a:solidFill>
                  <a:prstClr val="black"/>
                </a:solidFill>
              </a:rPr>
              <a:t>, zakupa automobila, plovila, zrakoplova, kuća za odmor), u visini troškova nastalih iz poslovnog odnosa s poslovnim partnerom</a:t>
            </a:r>
            <a:r>
              <a:rPr lang="hr-HR" sz="1800" i="1" dirty="0" smtClean="0">
                <a:solidFill>
                  <a:prstClr val="black"/>
                </a:solidFill>
              </a:rPr>
              <a:t>”</a:t>
            </a:r>
          </a:p>
          <a:p>
            <a:pPr marL="0" lvl="0" indent="0">
              <a:buNone/>
            </a:pPr>
            <a:endParaRPr lang="hr-HR" sz="2400" b="1" dirty="0" smtClean="0">
              <a:solidFill>
                <a:schemeClr val="tx1"/>
              </a:solidFill>
            </a:endParaRPr>
          </a:p>
          <a:p>
            <a:r>
              <a:rPr lang="hr-HR" sz="2400" dirty="0" smtClean="0">
                <a:solidFill>
                  <a:schemeClr val="tx1"/>
                </a:solidFill>
              </a:rPr>
              <a:t>Troškovi za osobni prijevoz, ukoliko se po toj osnovi ne utvrđuje plaća – u visini 50% (trenutno 70%) </a:t>
            </a:r>
            <a:r>
              <a:rPr lang="hr-HR" sz="2400" b="1" dirty="0" smtClean="0">
                <a:solidFill>
                  <a:schemeClr val="tx1"/>
                </a:solidFill>
              </a:rPr>
              <a:t>i vrijedi od 01.01.2018.</a:t>
            </a: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5836920"/>
            <a:ext cx="1242060" cy="1021080"/>
          </a:xfrm>
          <a:prstGeom prst="rect">
            <a:avLst/>
          </a:prstGeom>
        </p:spPr>
      </p:pic>
    </p:spTree>
    <p:extLst>
      <p:ext uri="{BB962C8B-B14F-4D97-AF65-F5344CB8AC3E}">
        <p14:creationId xmlns:p14="http://schemas.microsoft.com/office/powerpoint/2010/main" val="62849321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a:t>POREZNO PRIZNATI RASHODI</a:t>
            </a:r>
            <a:endParaRPr lang="en-GB" dirty="0"/>
          </a:p>
        </p:txBody>
      </p:sp>
      <p:sp>
        <p:nvSpPr>
          <p:cNvPr id="3" name="Content Placeholder 2"/>
          <p:cNvSpPr>
            <a:spLocks noGrp="1"/>
          </p:cNvSpPr>
          <p:nvPr>
            <p:ph idx="1"/>
          </p:nvPr>
        </p:nvSpPr>
        <p:spPr>
          <a:xfrm>
            <a:off x="264582" y="1124744"/>
            <a:ext cx="8879418" cy="4968552"/>
          </a:xfrm>
        </p:spPr>
        <p:txBody>
          <a:bodyPr>
            <a:normAutofit/>
          </a:bodyPr>
          <a:lstStyle/>
          <a:p>
            <a:pPr marL="0" indent="0">
              <a:buNone/>
            </a:pPr>
            <a:r>
              <a:rPr lang="hr-HR" dirty="0" smtClean="0">
                <a:solidFill>
                  <a:schemeClr val="tx1"/>
                </a:solidFill>
              </a:rPr>
              <a:t>U porezno priznate rashode priznaje se:</a:t>
            </a:r>
          </a:p>
          <a:p>
            <a:pPr marL="0" indent="0">
              <a:buNone/>
            </a:pPr>
            <a:endParaRPr lang="hr-HR" dirty="0" smtClean="0">
              <a:solidFill>
                <a:schemeClr val="tx1"/>
              </a:solidFill>
            </a:endParaRPr>
          </a:p>
          <a:p>
            <a:pPr>
              <a:buAutoNum type="arabicPeriod"/>
            </a:pPr>
            <a:r>
              <a:rPr lang="hr-HR" dirty="0" smtClean="0">
                <a:solidFill>
                  <a:schemeClr val="tx1"/>
                </a:solidFill>
              </a:rPr>
              <a:t>Otpis dugova male vrijednosti – 200 kn od nepovezanih fizičkih osoba</a:t>
            </a:r>
          </a:p>
          <a:p>
            <a:pPr>
              <a:buAutoNum type="arabicPeriod"/>
            </a:pPr>
            <a:r>
              <a:rPr lang="hr-HR" dirty="0" smtClean="0">
                <a:solidFill>
                  <a:schemeClr val="tx1"/>
                </a:solidFill>
              </a:rPr>
              <a:t>Otpis duga za koji su poduzete mjere za naplatu, ali naplata nije bila moguća – troškovi pokretanja postupka su veći od iznosa potraživanja</a:t>
            </a:r>
          </a:p>
          <a:p>
            <a:pPr>
              <a:buAutoNum type="arabicPeriod"/>
            </a:pPr>
            <a:r>
              <a:rPr lang="hr-HR" dirty="0" smtClean="0">
                <a:solidFill>
                  <a:schemeClr val="tx1"/>
                </a:solidFill>
              </a:rPr>
              <a:t>Otpis duga građana nad kojim se provodi stečaj</a:t>
            </a:r>
          </a:p>
          <a:p>
            <a:pPr marL="0" indent="0">
              <a:buNone/>
            </a:pPr>
            <a:endParaRPr lang="hr-HR" dirty="0" smtClean="0">
              <a:solidFill>
                <a:schemeClr val="tx1"/>
              </a:solidFill>
            </a:endParaRPr>
          </a:p>
          <a:p>
            <a:pPr marL="0" indent="0">
              <a:buNone/>
            </a:pPr>
            <a:r>
              <a:rPr lang="hr-HR" b="1" dirty="0" smtClean="0">
                <a:solidFill>
                  <a:schemeClr val="tx1"/>
                </a:solidFill>
              </a:rPr>
              <a:t>Ovi rashodi priznaju se kao porezno dopustivi već pri obračunu poreza na dobit za 2016. godinu.</a:t>
            </a: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5836920"/>
            <a:ext cx="1242060" cy="1021080"/>
          </a:xfrm>
          <a:prstGeom prst="rect">
            <a:avLst/>
          </a:prstGeom>
        </p:spPr>
      </p:pic>
    </p:spTree>
    <p:extLst>
      <p:ext uri="{BB962C8B-B14F-4D97-AF65-F5344CB8AC3E}">
        <p14:creationId xmlns:p14="http://schemas.microsoft.com/office/powerpoint/2010/main" val="113557186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smtClean="0"/>
              <a:t>OLAKŠICE I UMANJENJA POREZNE OBVEZE</a:t>
            </a:r>
            <a:endParaRPr lang="en-GB" dirty="0"/>
          </a:p>
        </p:txBody>
      </p:sp>
      <p:sp>
        <p:nvSpPr>
          <p:cNvPr id="3" name="Content Placeholder 2"/>
          <p:cNvSpPr>
            <a:spLocks noGrp="1"/>
          </p:cNvSpPr>
          <p:nvPr>
            <p:ph idx="1"/>
          </p:nvPr>
        </p:nvSpPr>
        <p:spPr>
          <a:xfrm>
            <a:off x="264582" y="1124744"/>
            <a:ext cx="8879418" cy="4968552"/>
          </a:xfrm>
        </p:spPr>
        <p:txBody>
          <a:bodyPr>
            <a:normAutofit/>
          </a:bodyPr>
          <a:lstStyle/>
          <a:p>
            <a:pPr marL="0" indent="0">
              <a:buNone/>
            </a:pPr>
            <a:r>
              <a:rPr lang="hr-HR" sz="1800" b="1" dirty="0" smtClean="0">
                <a:solidFill>
                  <a:schemeClr val="tx1"/>
                </a:solidFill>
              </a:rPr>
              <a:t>Ukida se porezna olakšica:</a:t>
            </a:r>
          </a:p>
          <a:p>
            <a:r>
              <a:rPr lang="hr-HR" sz="1800" dirty="0" smtClean="0">
                <a:solidFill>
                  <a:schemeClr val="tx1"/>
                </a:solidFill>
              </a:rPr>
              <a:t>Za </a:t>
            </a:r>
            <a:r>
              <a:rPr lang="hr-HR" sz="1800" dirty="0" err="1" smtClean="0">
                <a:solidFill>
                  <a:schemeClr val="tx1"/>
                </a:solidFill>
              </a:rPr>
              <a:t>reinvestiranu</a:t>
            </a:r>
            <a:r>
              <a:rPr lang="hr-HR" sz="1800" dirty="0" smtClean="0">
                <a:solidFill>
                  <a:schemeClr val="tx1"/>
                </a:solidFill>
              </a:rPr>
              <a:t> dobit</a:t>
            </a:r>
          </a:p>
          <a:p>
            <a:r>
              <a:rPr lang="hr-HR" sz="1800" dirty="0" smtClean="0">
                <a:solidFill>
                  <a:schemeClr val="tx1"/>
                </a:solidFill>
              </a:rPr>
              <a:t>Za porezne obveznike koji obavljaju djelatnost na područjima jedinica lokalne samouprave razvrstanima u II. skupinu </a:t>
            </a:r>
            <a:r>
              <a:rPr lang="pl-PL" sz="1800" dirty="0" smtClean="0">
                <a:solidFill>
                  <a:schemeClr val="tx1"/>
                </a:solidFill>
              </a:rPr>
              <a:t>po </a:t>
            </a:r>
            <a:r>
              <a:rPr lang="pl-PL" sz="1800" dirty="0">
                <a:solidFill>
                  <a:schemeClr val="tx1"/>
                </a:solidFill>
              </a:rPr>
              <a:t>stupnju razvijenosti prema </a:t>
            </a:r>
            <a:r>
              <a:rPr lang="pl-PL" sz="1800" dirty="0" smtClean="0">
                <a:solidFill>
                  <a:schemeClr val="tx1"/>
                </a:solidFill>
              </a:rPr>
              <a:t>posebnom </a:t>
            </a:r>
            <a:r>
              <a:rPr lang="pl-PL" sz="1800" dirty="0">
                <a:solidFill>
                  <a:schemeClr val="tx1"/>
                </a:solidFill>
              </a:rPr>
              <a:t>propisu o regionalnom razvoju RH </a:t>
            </a:r>
            <a:endParaRPr lang="hr-HR" sz="1800" dirty="0" smtClean="0">
              <a:solidFill>
                <a:schemeClr val="tx1"/>
              </a:solidFill>
            </a:endParaRPr>
          </a:p>
          <a:p>
            <a:pPr marL="0" indent="0">
              <a:buNone/>
            </a:pPr>
            <a:endParaRPr lang="hr-HR" sz="1800" dirty="0">
              <a:solidFill>
                <a:schemeClr val="tx1"/>
              </a:solidFill>
            </a:endParaRPr>
          </a:p>
          <a:p>
            <a:pPr marL="0" indent="0">
              <a:buNone/>
            </a:pPr>
            <a:r>
              <a:rPr lang="hr-HR" sz="1800" b="1" dirty="0" smtClean="0">
                <a:solidFill>
                  <a:schemeClr val="tx1"/>
                </a:solidFill>
              </a:rPr>
              <a:t>Mijenja se olakšica:</a:t>
            </a:r>
          </a:p>
          <a:p>
            <a:r>
              <a:rPr lang="hr-HR" sz="1800" dirty="0" smtClean="0">
                <a:solidFill>
                  <a:schemeClr val="tx1"/>
                </a:solidFill>
              </a:rPr>
              <a:t>Za porezne obveznike koji obavljaju djelatnost na područjima jedinica lokalne samouprave razvrstanima u I. skupinu – umanjenje porezne obveze za 50%</a:t>
            </a:r>
          </a:p>
          <a:p>
            <a:endParaRPr lang="hr-HR" sz="1800" dirty="0" smtClean="0">
              <a:solidFill>
                <a:schemeClr val="tx1"/>
              </a:solidFill>
            </a:endParaRPr>
          </a:p>
          <a:p>
            <a:pPr marL="0" lvl="0" indent="0">
              <a:buNone/>
            </a:pPr>
            <a:r>
              <a:rPr lang="hr-HR" sz="1800" b="1" dirty="0">
                <a:solidFill>
                  <a:prstClr val="black"/>
                </a:solidFill>
              </a:rPr>
              <a:t>Zadržava se olakšica</a:t>
            </a:r>
            <a:r>
              <a:rPr lang="hr-HR" sz="1800" b="1" dirty="0" smtClean="0">
                <a:solidFill>
                  <a:prstClr val="black"/>
                </a:solidFill>
              </a:rPr>
              <a:t>:</a:t>
            </a:r>
            <a:endParaRPr lang="hr-HR" sz="1800" dirty="0" smtClean="0">
              <a:solidFill>
                <a:schemeClr val="tx1"/>
              </a:solidFill>
            </a:endParaRPr>
          </a:p>
          <a:p>
            <a:r>
              <a:rPr lang="hr-HR" sz="1800" dirty="0" smtClean="0">
                <a:solidFill>
                  <a:schemeClr val="tx1"/>
                </a:solidFill>
              </a:rPr>
              <a:t>Za porezne obveznike koji obavljaju djelatnost na području grada Vukovara – ne plaćaju porez na dobit.</a:t>
            </a: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5836920"/>
            <a:ext cx="1242060" cy="1021080"/>
          </a:xfrm>
          <a:prstGeom prst="rect">
            <a:avLst/>
          </a:prstGeom>
        </p:spPr>
      </p:pic>
    </p:spTree>
    <p:extLst>
      <p:ext uri="{BB962C8B-B14F-4D97-AF65-F5344CB8AC3E}">
        <p14:creationId xmlns:p14="http://schemas.microsoft.com/office/powerpoint/2010/main" val="96330973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smtClean="0"/>
              <a:t>PRETHODNI SPORAZUM O TRANSFERNIM CIJENAMA</a:t>
            </a:r>
            <a:endParaRPr lang="en-GB" dirty="0"/>
          </a:p>
        </p:txBody>
      </p:sp>
      <p:sp>
        <p:nvSpPr>
          <p:cNvPr id="3" name="Content Placeholder 2"/>
          <p:cNvSpPr>
            <a:spLocks noGrp="1"/>
          </p:cNvSpPr>
          <p:nvPr>
            <p:ph idx="1"/>
          </p:nvPr>
        </p:nvSpPr>
        <p:spPr>
          <a:xfrm>
            <a:off x="264582" y="1124744"/>
            <a:ext cx="8879418" cy="4712176"/>
          </a:xfrm>
        </p:spPr>
        <p:txBody>
          <a:bodyPr>
            <a:noAutofit/>
          </a:bodyPr>
          <a:lstStyle/>
          <a:p>
            <a:pPr marL="0" indent="0" algn="just">
              <a:buNone/>
            </a:pPr>
            <a:r>
              <a:rPr lang="hr-HR" sz="1600" dirty="0" smtClean="0">
                <a:solidFill>
                  <a:schemeClr val="tx1"/>
                </a:solidFill>
              </a:rPr>
              <a:t>= s</a:t>
            </a:r>
            <a:r>
              <a:rPr lang="vi-VN" sz="1600" dirty="0" smtClean="0">
                <a:solidFill>
                  <a:schemeClr val="tx1"/>
                </a:solidFill>
              </a:rPr>
              <a:t>porazum </a:t>
            </a:r>
            <a:r>
              <a:rPr lang="vi-VN" sz="1600" dirty="0">
                <a:solidFill>
                  <a:schemeClr val="tx1"/>
                </a:solidFill>
              </a:rPr>
              <a:t>između poreznog obveznika i </a:t>
            </a:r>
            <a:r>
              <a:rPr lang="vi-VN" sz="1600" dirty="0" smtClean="0">
                <a:solidFill>
                  <a:schemeClr val="tx1"/>
                </a:solidFill>
              </a:rPr>
              <a:t>Porezne </a:t>
            </a:r>
            <a:r>
              <a:rPr lang="vi-VN" sz="1600" dirty="0">
                <a:solidFill>
                  <a:schemeClr val="tx1"/>
                </a:solidFill>
              </a:rPr>
              <a:t>uprave te poreznih tijela drugih država u kojima su povezane osobe rezidenti ili posluju preko poslovne jedinice, kojim se za transakcije između povezanih osoba, </a:t>
            </a:r>
            <a:r>
              <a:rPr lang="vi-VN" sz="1600" b="1" dirty="0">
                <a:solidFill>
                  <a:schemeClr val="tx1"/>
                </a:solidFill>
              </a:rPr>
              <a:t>prije nego što su započele</a:t>
            </a:r>
            <a:r>
              <a:rPr lang="vi-VN" sz="1600" dirty="0">
                <a:solidFill>
                  <a:schemeClr val="tx1"/>
                </a:solidFill>
              </a:rPr>
              <a:t>, utvrđuje odgovarajući </a:t>
            </a:r>
            <a:r>
              <a:rPr lang="vi-VN" sz="1600" b="1" dirty="0">
                <a:solidFill>
                  <a:schemeClr val="tx1"/>
                </a:solidFill>
              </a:rPr>
              <a:t>skup </a:t>
            </a:r>
            <a:r>
              <a:rPr lang="vi-VN" sz="1600" b="1" dirty="0" smtClean="0">
                <a:solidFill>
                  <a:schemeClr val="tx1"/>
                </a:solidFill>
              </a:rPr>
              <a:t>kriterija</a:t>
            </a:r>
            <a:r>
              <a:rPr lang="vi-VN" sz="1600" dirty="0" smtClean="0">
                <a:solidFill>
                  <a:schemeClr val="tx1"/>
                </a:solidFill>
              </a:rPr>
              <a:t>, </a:t>
            </a:r>
            <a:r>
              <a:rPr lang="vi-VN" sz="1600" b="1" dirty="0">
                <a:solidFill>
                  <a:schemeClr val="tx1"/>
                </a:solidFill>
              </a:rPr>
              <a:t>da bi se odredile transferne cijene </a:t>
            </a:r>
            <a:r>
              <a:rPr lang="vi-VN" sz="1600" dirty="0">
                <a:solidFill>
                  <a:schemeClr val="tx1"/>
                </a:solidFill>
              </a:rPr>
              <a:t>za te transakcije tijekom određenog vremenskog </a:t>
            </a:r>
            <a:r>
              <a:rPr lang="vi-VN" sz="1600" dirty="0" smtClean="0">
                <a:solidFill>
                  <a:schemeClr val="tx1"/>
                </a:solidFill>
              </a:rPr>
              <a:t>razdoblja</a:t>
            </a:r>
            <a:endParaRPr lang="hr-HR" sz="1600" dirty="0">
              <a:solidFill>
                <a:schemeClr val="tx1"/>
              </a:solidFill>
            </a:endParaRPr>
          </a:p>
          <a:p>
            <a:pPr marL="0" indent="0" algn="just">
              <a:buNone/>
            </a:pPr>
            <a:endParaRPr lang="hr-HR" sz="1600" dirty="0" smtClean="0">
              <a:solidFill>
                <a:schemeClr val="tx1"/>
              </a:solidFill>
            </a:endParaRPr>
          </a:p>
          <a:p>
            <a:pPr marL="0" indent="0" algn="just">
              <a:buNone/>
            </a:pPr>
            <a:r>
              <a:rPr lang="hr-HR" sz="1600" dirty="0" smtClean="0">
                <a:solidFill>
                  <a:schemeClr val="tx1"/>
                </a:solidFill>
              </a:rPr>
              <a:t>= obvezujući </a:t>
            </a:r>
            <a:r>
              <a:rPr lang="hr-HR" sz="1600" dirty="0">
                <a:solidFill>
                  <a:schemeClr val="tx1"/>
                </a:solidFill>
              </a:rPr>
              <a:t>je za poreznog obveznika i za </a:t>
            </a:r>
            <a:r>
              <a:rPr lang="hr-HR" sz="1600" dirty="0" smtClean="0">
                <a:solidFill>
                  <a:schemeClr val="tx1"/>
                </a:solidFill>
              </a:rPr>
              <a:t>Poreznu </a:t>
            </a:r>
            <a:r>
              <a:rPr lang="hr-HR" sz="1600" dirty="0">
                <a:solidFill>
                  <a:schemeClr val="tx1"/>
                </a:solidFill>
              </a:rPr>
              <a:t>upravu za vrijeme za koje je </a:t>
            </a:r>
            <a:r>
              <a:rPr lang="hr-HR" sz="1600" dirty="0" smtClean="0">
                <a:solidFill>
                  <a:schemeClr val="tx1"/>
                </a:solidFill>
              </a:rPr>
              <a:t>sklopljen</a:t>
            </a:r>
            <a:endParaRPr lang="hr-HR" sz="1600" dirty="0">
              <a:solidFill>
                <a:schemeClr val="tx1"/>
              </a:solidFill>
            </a:endParaRPr>
          </a:p>
          <a:p>
            <a:pPr marL="0" indent="0" algn="just">
              <a:buNone/>
            </a:pPr>
            <a:endParaRPr lang="hr-HR" sz="1600" dirty="0">
              <a:solidFill>
                <a:schemeClr val="tx1"/>
              </a:solidFill>
            </a:endParaRPr>
          </a:p>
          <a:p>
            <a:pPr marL="0" indent="0" algn="just">
              <a:buNone/>
            </a:pPr>
            <a:r>
              <a:rPr lang="hr-HR" sz="1600" dirty="0" smtClean="0">
                <a:solidFill>
                  <a:schemeClr val="tx1"/>
                </a:solidFill>
              </a:rPr>
              <a:t>= troškove </a:t>
            </a:r>
            <a:r>
              <a:rPr lang="hr-HR" sz="1600" dirty="0">
                <a:solidFill>
                  <a:schemeClr val="tx1"/>
                </a:solidFill>
              </a:rPr>
              <a:t>sklapanja prethodnog sporazuma o transfernim cijenama u cijelosti snosi porezni </a:t>
            </a:r>
            <a:r>
              <a:rPr lang="hr-HR" sz="1600" dirty="0" smtClean="0">
                <a:solidFill>
                  <a:schemeClr val="tx1"/>
                </a:solidFill>
              </a:rPr>
              <a:t>obveznik</a:t>
            </a:r>
            <a:endParaRPr lang="hr-HR" sz="1600" dirty="0">
              <a:solidFill>
                <a:schemeClr val="tx1"/>
              </a:solidFill>
            </a:endParaRPr>
          </a:p>
          <a:p>
            <a:pPr marL="0" indent="0" algn="just">
              <a:buNone/>
            </a:pPr>
            <a:endParaRPr lang="hr-HR" sz="1600" dirty="0">
              <a:solidFill>
                <a:schemeClr val="tx1"/>
              </a:solidFill>
            </a:endParaRPr>
          </a:p>
          <a:p>
            <a:pPr marL="0" indent="0" algn="just">
              <a:buNone/>
            </a:pPr>
            <a:r>
              <a:rPr lang="hr-HR" sz="1600" dirty="0" smtClean="0">
                <a:solidFill>
                  <a:schemeClr val="tx1"/>
                </a:solidFill>
              </a:rPr>
              <a:t>Način </a:t>
            </a:r>
            <a:r>
              <a:rPr lang="hr-HR" sz="1600" dirty="0">
                <a:solidFill>
                  <a:schemeClr val="tx1"/>
                </a:solidFill>
              </a:rPr>
              <a:t>sklapanja, sadržaj, rokove važenja i iznose troškova sklapanja prethodnih sporazuma o transfernim cijenama pravilnikom propisuje ministar </a:t>
            </a:r>
            <a:r>
              <a:rPr lang="hr-HR" sz="1600" dirty="0" smtClean="0">
                <a:solidFill>
                  <a:schemeClr val="tx1"/>
                </a:solidFill>
              </a:rPr>
              <a:t>financija</a:t>
            </a: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5836920"/>
            <a:ext cx="1242060" cy="1021080"/>
          </a:xfrm>
          <a:prstGeom prst="rect">
            <a:avLst/>
          </a:prstGeom>
        </p:spPr>
      </p:pic>
    </p:spTree>
    <p:extLst>
      <p:ext uri="{BB962C8B-B14F-4D97-AF65-F5344CB8AC3E}">
        <p14:creationId xmlns:p14="http://schemas.microsoft.com/office/powerpoint/2010/main" val="129269723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smtClean="0"/>
              <a:t>OSOBNI ODBITAK</a:t>
            </a:r>
            <a:endParaRPr lang="en-GB" dirty="0"/>
          </a:p>
        </p:txBody>
      </p:sp>
      <p:sp>
        <p:nvSpPr>
          <p:cNvPr id="3" name="Content Placeholder 2"/>
          <p:cNvSpPr>
            <a:spLocks noGrp="1"/>
          </p:cNvSpPr>
          <p:nvPr>
            <p:ph idx="1"/>
          </p:nvPr>
        </p:nvSpPr>
        <p:spPr>
          <a:xfrm>
            <a:off x="264582" y="1124744"/>
            <a:ext cx="8879418" cy="4968552"/>
          </a:xfrm>
        </p:spPr>
        <p:txBody>
          <a:bodyPr>
            <a:normAutofit/>
          </a:bodyPr>
          <a:lstStyle/>
          <a:p>
            <a:pPr marL="0" indent="0">
              <a:buNone/>
            </a:pPr>
            <a:r>
              <a:rPr lang="hr-HR" sz="1800" dirty="0" smtClean="0">
                <a:solidFill>
                  <a:schemeClr val="tx1"/>
                </a:solidFill>
              </a:rPr>
              <a:t>  - uvodi se osnovica osobnog odbitka od 2.500,00 HRK</a:t>
            </a:r>
          </a:p>
          <a:p>
            <a:pPr marL="0" indent="0">
              <a:buNone/>
            </a:pPr>
            <a:endParaRPr lang="hr-HR" sz="1800" dirty="0" smtClean="0">
              <a:solidFill>
                <a:schemeClr val="tx1"/>
              </a:solidFill>
            </a:endParaRPr>
          </a:p>
          <a:p>
            <a:pPr marL="0" indent="0">
              <a:buNone/>
            </a:pPr>
            <a:r>
              <a:rPr lang="hr-HR" sz="1800" dirty="0">
                <a:solidFill>
                  <a:schemeClr val="tx1"/>
                </a:solidFill>
              </a:rPr>
              <a:t> </a:t>
            </a:r>
            <a:r>
              <a:rPr lang="hr-HR" sz="1800" dirty="0" smtClean="0">
                <a:solidFill>
                  <a:schemeClr val="tx1"/>
                </a:solidFill>
              </a:rPr>
              <a:t>- povećavnje osnovnog odbitka sa 2.600,00 na 3.800,00 HRK</a:t>
            </a:r>
          </a:p>
          <a:p>
            <a:pPr marL="0" indent="0">
              <a:buNone/>
            </a:pPr>
            <a:endParaRPr lang="hr-HR" sz="1800" dirty="0" smtClean="0">
              <a:solidFill>
                <a:schemeClr val="tx1"/>
              </a:solidFill>
            </a:endParaRPr>
          </a:p>
          <a:p>
            <a:pPr marL="0" indent="0">
              <a:buNone/>
            </a:pPr>
            <a:r>
              <a:rPr lang="hr-HR" sz="1800" dirty="0" smtClean="0">
                <a:solidFill>
                  <a:schemeClr val="tx1"/>
                </a:solidFill>
              </a:rPr>
              <a:t> - osobni odbitak se računa po formuli osnovica osobnog odbitka 2.500,00 x koeficijent</a:t>
            </a:r>
          </a:p>
          <a:p>
            <a:pPr marL="0" indent="0">
              <a:buNone/>
            </a:pPr>
            <a:endParaRPr lang="hr-HR" sz="1800" dirty="0">
              <a:solidFill>
                <a:schemeClr val="tx1"/>
              </a:solidFill>
            </a:endParaRPr>
          </a:p>
          <a:p>
            <a:pPr marL="0" indent="0">
              <a:buNone/>
            </a:pPr>
            <a:r>
              <a:rPr lang="hr-HR" sz="1800" dirty="0" smtClean="0">
                <a:solidFill>
                  <a:schemeClr val="tx1"/>
                </a:solidFill>
              </a:rPr>
              <a:t>Primjer: osnovni osobni odbitak - 3.800,00</a:t>
            </a:r>
          </a:p>
          <a:p>
            <a:pPr marL="0" indent="0">
              <a:buNone/>
            </a:pPr>
            <a:r>
              <a:rPr lang="hr-HR" sz="1800" dirty="0">
                <a:solidFill>
                  <a:schemeClr val="tx1"/>
                </a:solidFill>
              </a:rPr>
              <a:t>	</a:t>
            </a:r>
            <a:r>
              <a:rPr lang="hr-HR" sz="1800" dirty="0" smtClean="0">
                <a:solidFill>
                  <a:schemeClr val="tx1"/>
                </a:solidFill>
              </a:rPr>
              <a:t>	prvo dijete     - 1.750,00; ( 2.500,00 x faktor 0,7 )</a:t>
            </a:r>
          </a:p>
          <a:p>
            <a:pPr marL="0" indent="0">
              <a:buNone/>
            </a:pPr>
            <a:r>
              <a:rPr lang="hr-HR" sz="1800" dirty="0">
                <a:solidFill>
                  <a:schemeClr val="tx1"/>
                </a:solidFill>
              </a:rPr>
              <a:t>	</a:t>
            </a:r>
            <a:r>
              <a:rPr lang="hr-HR" sz="1800" dirty="0" smtClean="0">
                <a:solidFill>
                  <a:schemeClr val="tx1"/>
                </a:solidFill>
              </a:rPr>
              <a:t>	drugo dijete   - 2.500,00; ( 2.500,00 x faktor 1,00 )</a:t>
            </a:r>
          </a:p>
          <a:p>
            <a:pPr marL="0" indent="0">
              <a:buNone/>
            </a:pPr>
            <a:endParaRPr lang="hr-HR" sz="1800" dirty="0">
              <a:solidFill>
                <a:schemeClr val="tx1"/>
              </a:solidFill>
            </a:endParaRPr>
          </a:p>
          <a:p>
            <a:pPr marL="0" indent="0">
              <a:buNone/>
            </a:pPr>
            <a:r>
              <a:rPr lang="hr-HR" sz="1800" dirty="0" smtClean="0">
                <a:solidFill>
                  <a:schemeClr val="tx1"/>
                </a:solidFill>
              </a:rPr>
              <a:t>Ukupni osobni odbitak: 3.800,00+1.750,00+2.500,00 = </a:t>
            </a:r>
            <a:r>
              <a:rPr lang="hr-HR" sz="1800" u="sng" dirty="0" smtClean="0">
                <a:solidFill>
                  <a:schemeClr val="tx1"/>
                </a:solidFill>
              </a:rPr>
              <a:t>8.050,00</a:t>
            </a:r>
            <a:r>
              <a:rPr lang="hr-HR" sz="1800" dirty="0" smtClean="0">
                <a:solidFill>
                  <a:schemeClr val="tx1"/>
                </a:solidFill>
              </a:rPr>
              <a:t>	</a:t>
            </a: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5836920"/>
            <a:ext cx="1242060" cy="1021080"/>
          </a:xfrm>
          <a:prstGeom prst="rect">
            <a:avLst/>
          </a:prstGeom>
        </p:spPr>
      </p:pic>
    </p:spTree>
    <p:extLst>
      <p:ext uri="{BB962C8B-B14F-4D97-AF65-F5344CB8AC3E}">
        <p14:creationId xmlns:p14="http://schemas.microsoft.com/office/powerpoint/2010/main" val="345197140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smtClean="0"/>
              <a:t>Obrazac PD-IPO</a:t>
            </a:r>
            <a:endParaRPr lang="en-GB" dirty="0"/>
          </a:p>
        </p:txBody>
      </p:sp>
      <p:sp>
        <p:nvSpPr>
          <p:cNvPr id="3" name="Content Placeholder 2"/>
          <p:cNvSpPr>
            <a:spLocks noGrp="1"/>
          </p:cNvSpPr>
          <p:nvPr>
            <p:ph idx="1"/>
          </p:nvPr>
        </p:nvSpPr>
        <p:spPr>
          <a:xfrm>
            <a:off x="264582" y="1124744"/>
            <a:ext cx="8879418" cy="4968552"/>
          </a:xfrm>
        </p:spPr>
        <p:txBody>
          <a:bodyPr>
            <a:normAutofit/>
          </a:bodyPr>
          <a:lstStyle/>
          <a:p>
            <a:pPr marL="0" indent="0">
              <a:buNone/>
            </a:pPr>
            <a:endParaRPr lang="hr-HR" sz="1800" b="1" dirty="0" smtClean="0">
              <a:solidFill>
                <a:schemeClr val="tx1"/>
              </a:solidFill>
            </a:endParaRPr>
          </a:p>
          <a:p>
            <a:pPr marL="0" indent="0">
              <a:buNone/>
            </a:pPr>
            <a:endParaRPr lang="hr-HR" sz="1800" b="1" dirty="0">
              <a:solidFill>
                <a:schemeClr val="tx1"/>
              </a:solidFill>
            </a:endParaRPr>
          </a:p>
          <a:p>
            <a:pPr marL="0" indent="0">
              <a:buNone/>
            </a:pPr>
            <a:r>
              <a:rPr lang="hr-HR" sz="1800" b="1" dirty="0" smtClean="0">
                <a:solidFill>
                  <a:schemeClr val="tx1"/>
                </a:solidFill>
              </a:rPr>
              <a:t>Samo podsjetnik!</a:t>
            </a:r>
          </a:p>
          <a:p>
            <a:pPr marL="0" indent="0">
              <a:buNone/>
            </a:pPr>
            <a:endParaRPr lang="hr-HR" sz="1800" b="1" dirty="0" smtClean="0">
              <a:solidFill>
                <a:schemeClr val="tx1"/>
              </a:solidFill>
            </a:endParaRPr>
          </a:p>
          <a:p>
            <a:pPr marL="0" indent="0">
              <a:buNone/>
            </a:pPr>
            <a:r>
              <a:rPr lang="hr-HR" sz="1800" dirty="0">
                <a:solidFill>
                  <a:schemeClr val="tx1"/>
                </a:solidFill>
              </a:rPr>
              <a:t>Sukladno </a:t>
            </a:r>
            <a:r>
              <a:rPr lang="pl-PL" sz="1800" i="1" dirty="0" smtClean="0">
                <a:solidFill>
                  <a:schemeClr val="tx1"/>
                </a:solidFill>
              </a:rPr>
              <a:t>Pravilniku </a:t>
            </a:r>
            <a:r>
              <a:rPr lang="pl-PL" sz="1800" i="1" dirty="0">
                <a:solidFill>
                  <a:schemeClr val="tx1"/>
                </a:solidFill>
              </a:rPr>
              <a:t>o izmjenama i dopunama Pravilnika o porezu na dobit </a:t>
            </a:r>
            <a:r>
              <a:rPr lang="pl-PL" sz="1800" i="1" dirty="0" smtClean="0">
                <a:solidFill>
                  <a:schemeClr val="tx1"/>
                </a:solidFill>
              </a:rPr>
              <a:t>(NN 137/2015)</a:t>
            </a:r>
            <a:r>
              <a:rPr lang="pl-PL" sz="1800" i="1" dirty="0">
                <a:solidFill>
                  <a:schemeClr val="tx1"/>
                </a:solidFill>
              </a:rPr>
              <a:t> </a:t>
            </a:r>
            <a:r>
              <a:rPr lang="hr-HR" sz="1800" dirty="0">
                <a:solidFill>
                  <a:schemeClr val="tx1"/>
                </a:solidFill>
              </a:rPr>
              <a:t>p</a:t>
            </a:r>
            <a:r>
              <a:rPr lang="vi-VN" sz="1800" dirty="0" smtClean="0">
                <a:solidFill>
                  <a:schemeClr val="tx1"/>
                </a:solidFill>
              </a:rPr>
              <a:t>ropisan </a:t>
            </a:r>
            <a:r>
              <a:rPr lang="vi-VN" sz="1800" dirty="0">
                <a:solidFill>
                  <a:schemeClr val="tx1"/>
                </a:solidFill>
              </a:rPr>
              <a:t>je </a:t>
            </a:r>
            <a:r>
              <a:rPr lang="vi-VN" sz="1800" dirty="0" smtClean="0">
                <a:solidFill>
                  <a:schemeClr val="tx1"/>
                </a:solidFill>
              </a:rPr>
              <a:t>obrazac </a:t>
            </a:r>
            <a:r>
              <a:rPr lang="vi-VN" sz="1800" dirty="0">
                <a:solidFill>
                  <a:schemeClr val="tx1"/>
                </a:solidFill>
              </a:rPr>
              <a:t>- </a:t>
            </a:r>
            <a:r>
              <a:rPr lang="vi-VN" sz="1800" b="1" dirty="0">
                <a:solidFill>
                  <a:schemeClr val="tx1"/>
                </a:solidFill>
              </a:rPr>
              <a:t>Obrazac PD-IPO </a:t>
            </a:r>
            <a:r>
              <a:rPr lang="vi-VN" sz="1800" dirty="0">
                <a:solidFill>
                  <a:schemeClr val="tx1"/>
                </a:solidFill>
              </a:rPr>
              <a:t>(Izvješće o poslovnim događajima s povezanim </a:t>
            </a:r>
            <a:r>
              <a:rPr lang="vi-VN" sz="1800" dirty="0" smtClean="0">
                <a:solidFill>
                  <a:schemeClr val="tx1"/>
                </a:solidFill>
              </a:rPr>
              <a:t>osobama)</a:t>
            </a:r>
            <a:r>
              <a:rPr lang="hr-HR" sz="1800" dirty="0" smtClean="0">
                <a:solidFill>
                  <a:schemeClr val="tx1"/>
                </a:solidFill>
              </a:rPr>
              <a:t> i </a:t>
            </a:r>
            <a:r>
              <a:rPr lang="hr-HR" sz="1800" b="1" dirty="0" smtClean="0">
                <a:solidFill>
                  <a:schemeClr val="tx1"/>
                </a:solidFill>
              </a:rPr>
              <a:t>prvi put se dostavlja </a:t>
            </a:r>
            <a:r>
              <a:rPr lang="vi-VN" sz="1800" b="1" dirty="0" smtClean="0">
                <a:solidFill>
                  <a:schemeClr val="tx1"/>
                </a:solidFill>
              </a:rPr>
              <a:t>uz </a:t>
            </a:r>
            <a:r>
              <a:rPr lang="vi-VN" sz="1800" b="1" dirty="0">
                <a:solidFill>
                  <a:schemeClr val="tx1"/>
                </a:solidFill>
              </a:rPr>
              <a:t>PD obrazac za 2016. </a:t>
            </a:r>
            <a:r>
              <a:rPr lang="vi-VN" sz="1800" b="1" dirty="0" smtClean="0">
                <a:solidFill>
                  <a:schemeClr val="tx1"/>
                </a:solidFill>
              </a:rPr>
              <a:t>godinu</a:t>
            </a:r>
            <a:r>
              <a:rPr lang="hr-HR" sz="1800" b="1" dirty="0">
                <a:solidFill>
                  <a:schemeClr val="tx1"/>
                </a:solidFill>
              </a:rPr>
              <a:t>!</a:t>
            </a:r>
            <a:endParaRPr lang="hr-HR" sz="1800" b="1" dirty="0" smtClean="0">
              <a:solidFill>
                <a:schemeClr val="tx1"/>
              </a:solidFill>
            </a:endParaRP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5836920"/>
            <a:ext cx="1242060" cy="1021080"/>
          </a:xfrm>
          <a:prstGeom prst="rect">
            <a:avLst/>
          </a:prstGeom>
        </p:spPr>
      </p:pic>
    </p:spTree>
    <p:extLst>
      <p:ext uri="{BB962C8B-B14F-4D97-AF65-F5344CB8AC3E}">
        <p14:creationId xmlns:p14="http://schemas.microsoft.com/office/powerpoint/2010/main" val="143530156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smtClean="0"/>
              <a:t>SAŽETAK</a:t>
            </a:r>
            <a:endParaRPr lang="en-GB" dirty="0"/>
          </a:p>
        </p:txBody>
      </p:sp>
      <p:graphicFrame>
        <p:nvGraphicFramePr>
          <p:cNvPr id="6" name="Rezervirano mjesto sadržaja 5"/>
          <p:cNvGraphicFramePr>
            <a:graphicFrameLocks noGrp="1"/>
          </p:cNvGraphicFramePr>
          <p:nvPr>
            <p:ph idx="1"/>
            <p:extLst>
              <p:ext uri="{D42A27DB-BD31-4B8C-83A1-F6EECF244321}">
                <p14:modId xmlns:p14="http://schemas.microsoft.com/office/powerpoint/2010/main" val="1017578414"/>
              </p:ext>
            </p:extLst>
          </p:nvPr>
        </p:nvGraphicFramePr>
        <p:xfrm>
          <a:off x="323528" y="836712"/>
          <a:ext cx="8568952" cy="5000209"/>
        </p:xfrm>
        <a:graphic>
          <a:graphicData uri="http://schemas.openxmlformats.org/drawingml/2006/table">
            <a:tbl>
              <a:tblPr firstRow="1" firstCol="1" bandRow="1">
                <a:tableStyleId>{7DF18680-E054-41AD-8BC1-D1AEF772440D}</a:tableStyleId>
              </a:tblPr>
              <a:tblGrid>
                <a:gridCol w="4392488"/>
                <a:gridCol w="4176464"/>
              </a:tblGrid>
              <a:tr h="282134">
                <a:tc>
                  <a:txBody>
                    <a:bodyPr/>
                    <a:lstStyle/>
                    <a:p>
                      <a:pPr algn="ctr">
                        <a:lnSpc>
                          <a:spcPts val="1800"/>
                        </a:lnSpc>
                        <a:spcAft>
                          <a:spcPts val="1000"/>
                        </a:spcAft>
                      </a:pPr>
                      <a:r>
                        <a:rPr lang="hr-HR" sz="1600" dirty="0" smtClean="0">
                          <a:effectLst/>
                          <a:latin typeface="Tahoma" panose="020B0604030504040204" pitchFamily="34" charset="0"/>
                          <a:ea typeface="Tahoma" panose="020B0604030504040204" pitchFamily="34" charset="0"/>
                          <a:cs typeface="Tahoma" panose="020B0604030504040204" pitchFamily="34" charset="0"/>
                        </a:rPr>
                        <a:t>STARI</a:t>
                      </a:r>
                      <a:r>
                        <a:rPr lang="hr-HR" sz="1600" baseline="0" dirty="0" smtClean="0">
                          <a:effectLst/>
                          <a:latin typeface="Tahoma" panose="020B0604030504040204" pitchFamily="34" charset="0"/>
                          <a:ea typeface="Tahoma" panose="020B0604030504040204" pitchFamily="34" charset="0"/>
                          <a:cs typeface="Tahoma" panose="020B0604030504040204" pitchFamily="34" charset="0"/>
                        </a:rPr>
                        <a:t> ZAKON</a:t>
                      </a:r>
                      <a:endParaRPr lang="hr-HR" sz="16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solidFill>
                      <a:srgbClr val="00A8B2"/>
                    </a:solidFill>
                  </a:tcPr>
                </a:tc>
                <a:tc>
                  <a:txBody>
                    <a:bodyPr/>
                    <a:lstStyle/>
                    <a:p>
                      <a:pPr algn="ctr">
                        <a:lnSpc>
                          <a:spcPts val="1800"/>
                        </a:lnSpc>
                        <a:spcAft>
                          <a:spcPts val="1000"/>
                        </a:spcAft>
                      </a:pPr>
                      <a:r>
                        <a:rPr lang="hr-HR" sz="1600" dirty="0" smtClean="0">
                          <a:effectLst/>
                          <a:latin typeface="Tahoma" panose="020B0604030504040204" pitchFamily="34" charset="0"/>
                          <a:ea typeface="Tahoma" panose="020B0604030504040204" pitchFamily="34" charset="0"/>
                          <a:cs typeface="Tahoma" panose="020B0604030504040204" pitchFamily="34" charset="0"/>
                        </a:rPr>
                        <a:t>NOVI ZAKON</a:t>
                      </a:r>
                      <a:endParaRPr lang="hr-HR" sz="16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solidFill>
                      <a:srgbClr val="00A8B2"/>
                    </a:solidFill>
                  </a:tcPr>
                </a:tc>
              </a:tr>
              <a:tr h="525372">
                <a:tc>
                  <a:txBody>
                    <a:bodyPr/>
                    <a:lstStyle/>
                    <a:p>
                      <a:pPr algn="ctr">
                        <a:lnSpc>
                          <a:spcPts val="1800"/>
                        </a:lnSpc>
                        <a:spcAft>
                          <a:spcPts val="1000"/>
                        </a:spcAft>
                      </a:pPr>
                      <a:r>
                        <a:rPr lang="hr-HR" sz="1400" dirty="0" smtClean="0">
                          <a:effectLst/>
                          <a:latin typeface="Calibri"/>
                          <a:ea typeface="Calibri"/>
                          <a:cs typeface="Times New Roman"/>
                        </a:rPr>
                        <a:t>Stopa poreza na dobit 20%</a:t>
                      </a:r>
                      <a:endParaRPr lang="hr-HR" sz="1400" dirty="0">
                        <a:effectLst/>
                        <a:latin typeface="Calibri"/>
                        <a:ea typeface="Calibri"/>
                        <a:cs typeface="Times New Roman"/>
                      </a:endParaRPr>
                    </a:p>
                  </a:txBody>
                  <a:tcPr marL="68580" marR="68580" marT="0" marB="0" anchor="ctr" anchorCtr="1">
                    <a:solidFill>
                      <a:srgbClr val="00A8B2"/>
                    </a:solidFill>
                  </a:tcPr>
                </a:tc>
                <a:tc>
                  <a:txBody>
                    <a:bodyPr/>
                    <a:lstStyle/>
                    <a:p>
                      <a:pPr marL="0" algn="ctr" defTabSz="914400" rtl="0" eaLnBrk="1" latinLnBrk="0" hangingPunct="1">
                        <a:lnSpc>
                          <a:spcPts val="1800"/>
                        </a:lnSpc>
                        <a:spcAft>
                          <a:spcPts val="1000"/>
                        </a:spcAft>
                      </a:pPr>
                      <a:r>
                        <a:rPr lang="hr-HR" sz="1400" b="1" kern="1200" dirty="0" smtClean="0">
                          <a:solidFill>
                            <a:schemeClr val="lt1"/>
                          </a:solidFill>
                          <a:effectLst/>
                          <a:latin typeface="Calibri"/>
                          <a:ea typeface="Calibri"/>
                          <a:cs typeface="Times New Roman"/>
                        </a:rPr>
                        <a:t>12% i 18%</a:t>
                      </a:r>
                      <a:endParaRPr lang="hr-HR" sz="1400" b="1" kern="1200" dirty="0">
                        <a:solidFill>
                          <a:schemeClr val="lt1"/>
                        </a:solidFill>
                        <a:effectLst/>
                        <a:latin typeface="Calibri"/>
                        <a:ea typeface="Calibri"/>
                        <a:cs typeface="Times New Roman"/>
                      </a:endParaRPr>
                    </a:p>
                  </a:txBody>
                  <a:tcPr marL="68580" marR="68580" marT="0" marB="0" anchor="ctr" anchorCtr="1">
                    <a:solidFill>
                      <a:srgbClr val="00A8B2"/>
                    </a:solidFill>
                  </a:tcPr>
                </a:tc>
              </a:tr>
              <a:tr h="1040474">
                <a:tc>
                  <a:txBody>
                    <a:bodyPr/>
                    <a:lstStyle/>
                    <a:p>
                      <a:pPr algn="ctr">
                        <a:lnSpc>
                          <a:spcPts val="1800"/>
                        </a:lnSpc>
                        <a:spcAft>
                          <a:spcPts val="1000"/>
                        </a:spcAft>
                      </a:pPr>
                      <a:r>
                        <a:rPr lang="hr-HR" sz="1400" dirty="0" smtClean="0">
                          <a:effectLst/>
                          <a:latin typeface="Calibri"/>
                          <a:ea typeface="Calibri"/>
                          <a:cs typeface="Times New Roman"/>
                        </a:rPr>
                        <a:t>Utvrđivanje</a:t>
                      </a:r>
                      <a:r>
                        <a:rPr lang="hr-HR" sz="1400" baseline="0" dirty="0" smtClean="0">
                          <a:effectLst/>
                          <a:latin typeface="Calibri"/>
                          <a:ea typeface="Calibri"/>
                          <a:cs typeface="Times New Roman"/>
                        </a:rPr>
                        <a:t> osnovice poreza na dobit prema računovodstvenim načelima</a:t>
                      </a:r>
                      <a:endParaRPr lang="hr-HR" sz="1400" dirty="0">
                        <a:effectLst/>
                        <a:latin typeface="Calibri"/>
                        <a:ea typeface="Calibri"/>
                        <a:cs typeface="Times New Roman"/>
                      </a:endParaRPr>
                    </a:p>
                  </a:txBody>
                  <a:tcPr marL="68580" marR="68580" marT="0" marB="0" anchor="ctr" anchorCtr="1">
                    <a:solidFill>
                      <a:srgbClr val="00A8B2"/>
                    </a:solidFill>
                  </a:tcPr>
                </a:tc>
                <a:tc>
                  <a:txBody>
                    <a:bodyPr/>
                    <a:lstStyle/>
                    <a:p>
                      <a:pPr marL="0" algn="ctr" defTabSz="914400" rtl="0" eaLnBrk="1" latinLnBrk="0" hangingPunct="1">
                        <a:lnSpc>
                          <a:spcPts val="1800"/>
                        </a:lnSpc>
                        <a:spcAft>
                          <a:spcPts val="1000"/>
                        </a:spcAft>
                      </a:pPr>
                      <a:r>
                        <a:rPr lang="hr-HR" sz="1400" b="1" kern="1200" dirty="0" smtClean="0">
                          <a:solidFill>
                            <a:schemeClr val="lt1"/>
                          </a:solidFill>
                          <a:effectLst/>
                          <a:latin typeface="+mn-lt"/>
                          <a:ea typeface="Calibri"/>
                          <a:cs typeface="Times New Roman"/>
                        </a:rPr>
                        <a:t>Prema računovodstvenim načelima</a:t>
                      </a:r>
                    </a:p>
                    <a:p>
                      <a:pPr marL="0" algn="ctr" defTabSz="914400" rtl="0" eaLnBrk="1" latinLnBrk="0" hangingPunct="1">
                        <a:lnSpc>
                          <a:spcPts val="1800"/>
                        </a:lnSpc>
                        <a:spcAft>
                          <a:spcPts val="1000"/>
                        </a:spcAft>
                      </a:pPr>
                      <a:r>
                        <a:rPr lang="hr-HR" sz="1400" b="1" kern="1200" dirty="0" smtClean="0">
                          <a:solidFill>
                            <a:schemeClr val="lt1"/>
                          </a:solidFill>
                          <a:effectLst/>
                          <a:latin typeface="+mn-lt"/>
                          <a:ea typeface="Calibri"/>
                          <a:cs typeface="Times New Roman"/>
                        </a:rPr>
                        <a:t>Prema novčanom načelu</a:t>
                      </a:r>
                    </a:p>
                    <a:p>
                      <a:pPr marL="0" algn="ctr" defTabSz="914400" rtl="0" eaLnBrk="1" latinLnBrk="0" hangingPunct="1">
                        <a:lnSpc>
                          <a:spcPts val="1800"/>
                        </a:lnSpc>
                        <a:spcAft>
                          <a:spcPts val="1000"/>
                        </a:spcAft>
                      </a:pPr>
                      <a:r>
                        <a:rPr lang="hr-HR" sz="1400" b="1" kern="1200" dirty="0" smtClean="0">
                          <a:solidFill>
                            <a:schemeClr val="lt1"/>
                          </a:solidFill>
                          <a:effectLst/>
                          <a:latin typeface="+mn-lt"/>
                          <a:ea typeface="Calibri"/>
                          <a:cs typeface="Times New Roman"/>
                        </a:rPr>
                        <a:t>U paušalnom iznosu </a:t>
                      </a:r>
                      <a:endParaRPr lang="hr-HR" sz="1400" b="1" kern="1200" dirty="0">
                        <a:solidFill>
                          <a:schemeClr val="lt1"/>
                        </a:solidFill>
                        <a:effectLst/>
                        <a:latin typeface="Calibri"/>
                        <a:ea typeface="Calibri"/>
                        <a:cs typeface="Times New Roman"/>
                      </a:endParaRPr>
                    </a:p>
                  </a:txBody>
                  <a:tcPr marL="68580" marR="68580" marT="0" marB="0" anchor="ctr" anchorCtr="1">
                    <a:solidFill>
                      <a:srgbClr val="00A8B2"/>
                    </a:solidFill>
                  </a:tcPr>
                </a:tc>
              </a:tr>
              <a:tr h="525371">
                <a:tc>
                  <a:txBody>
                    <a:bodyPr/>
                    <a:lstStyle/>
                    <a:p>
                      <a:pPr algn="ctr">
                        <a:lnSpc>
                          <a:spcPts val="1800"/>
                        </a:lnSpc>
                        <a:spcAft>
                          <a:spcPts val="1000"/>
                        </a:spcAft>
                      </a:pPr>
                      <a:r>
                        <a:rPr lang="hr-HR" sz="1400" dirty="0" smtClean="0">
                          <a:effectLst/>
                          <a:latin typeface="Calibri"/>
                          <a:ea typeface="Calibri"/>
                          <a:cs typeface="Times New Roman"/>
                        </a:rPr>
                        <a:t>Reprezentacija 30%</a:t>
                      </a:r>
                      <a:endParaRPr lang="hr-HR" sz="1400" dirty="0">
                        <a:effectLst/>
                        <a:latin typeface="Calibri"/>
                        <a:ea typeface="Calibri"/>
                        <a:cs typeface="Times New Roman"/>
                      </a:endParaRPr>
                    </a:p>
                  </a:txBody>
                  <a:tcPr marL="68580" marR="68580" marT="0" marB="0" anchor="ctr" anchorCtr="1">
                    <a:solidFill>
                      <a:srgbClr val="00A8B2"/>
                    </a:solidFill>
                  </a:tcPr>
                </a:tc>
                <a:tc>
                  <a:txBody>
                    <a:bodyPr/>
                    <a:lstStyle/>
                    <a:p>
                      <a:pPr marL="0" algn="ctr" defTabSz="914400" rtl="0" eaLnBrk="1" latinLnBrk="0" hangingPunct="1">
                        <a:lnSpc>
                          <a:spcPts val="1800"/>
                        </a:lnSpc>
                        <a:spcAft>
                          <a:spcPts val="1000"/>
                        </a:spcAft>
                      </a:pPr>
                      <a:r>
                        <a:rPr lang="hr-HR" sz="1400" b="1" kern="1200" dirty="0" smtClean="0">
                          <a:solidFill>
                            <a:schemeClr val="lt1"/>
                          </a:solidFill>
                          <a:effectLst/>
                          <a:latin typeface="Calibri"/>
                          <a:ea typeface="Calibri"/>
                          <a:cs typeface="Times New Roman"/>
                        </a:rPr>
                        <a:t>Reprezentacija 50%</a:t>
                      </a:r>
                      <a:endParaRPr lang="hr-HR" sz="1400" b="1" kern="1200" dirty="0">
                        <a:solidFill>
                          <a:schemeClr val="lt1"/>
                        </a:solidFill>
                        <a:effectLst/>
                        <a:latin typeface="Calibri"/>
                        <a:ea typeface="Calibri"/>
                        <a:cs typeface="Times New Roman"/>
                      </a:endParaRPr>
                    </a:p>
                  </a:txBody>
                  <a:tcPr marL="68580" marR="68580" marT="0" marB="0" anchor="ctr" anchorCtr="1">
                    <a:solidFill>
                      <a:srgbClr val="00A8B2"/>
                    </a:solidFill>
                  </a:tcPr>
                </a:tc>
              </a:tr>
              <a:tr h="525372">
                <a:tc>
                  <a:txBody>
                    <a:bodyPr/>
                    <a:lstStyle/>
                    <a:p>
                      <a:pPr algn="ctr">
                        <a:lnSpc>
                          <a:spcPts val="1800"/>
                        </a:lnSpc>
                        <a:spcAft>
                          <a:spcPts val="1000"/>
                        </a:spcAft>
                      </a:pPr>
                      <a:r>
                        <a:rPr lang="hr-HR" sz="1400" dirty="0" smtClean="0">
                          <a:effectLst/>
                          <a:latin typeface="Calibri"/>
                          <a:ea typeface="Calibri"/>
                          <a:cs typeface="Times New Roman"/>
                        </a:rPr>
                        <a:t>Trošak osobnih automobila 70%</a:t>
                      </a:r>
                      <a:endParaRPr lang="hr-HR" sz="1400" dirty="0">
                        <a:effectLst/>
                        <a:latin typeface="Calibri"/>
                        <a:ea typeface="Calibri"/>
                        <a:cs typeface="Times New Roman"/>
                      </a:endParaRPr>
                    </a:p>
                  </a:txBody>
                  <a:tcPr marL="68580" marR="68580" marT="0" marB="0" anchor="ctr" anchorCtr="1">
                    <a:solidFill>
                      <a:srgbClr val="00A8B2"/>
                    </a:solidFill>
                  </a:tcPr>
                </a:tc>
                <a:tc>
                  <a:txBody>
                    <a:bodyPr/>
                    <a:lstStyle/>
                    <a:p>
                      <a:pPr marL="0" algn="ctr" defTabSz="914400" rtl="0" eaLnBrk="1" latinLnBrk="0" hangingPunct="1">
                        <a:lnSpc>
                          <a:spcPts val="1800"/>
                        </a:lnSpc>
                        <a:spcAft>
                          <a:spcPts val="1000"/>
                        </a:spcAft>
                      </a:pPr>
                      <a:r>
                        <a:rPr lang="hr-HR" sz="1400" b="1" kern="1200" dirty="0" smtClean="0">
                          <a:solidFill>
                            <a:schemeClr val="lt1"/>
                          </a:solidFill>
                          <a:effectLst/>
                          <a:latin typeface="Calibri"/>
                          <a:ea typeface="Calibri"/>
                          <a:cs typeface="Times New Roman"/>
                        </a:rPr>
                        <a:t>Trošak osobnih automobila 50% - 2018!</a:t>
                      </a:r>
                      <a:endParaRPr lang="hr-HR" sz="1400" b="1" kern="1200" dirty="0">
                        <a:solidFill>
                          <a:schemeClr val="lt1"/>
                        </a:solidFill>
                        <a:effectLst/>
                        <a:latin typeface="Calibri"/>
                        <a:ea typeface="Calibri"/>
                        <a:cs typeface="Times New Roman"/>
                      </a:endParaRPr>
                    </a:p>
                  </a:txBody>
                  <a:tcPr marL="68580" marR="68580" marT="0" marB="0" anchor="ctr" anchorCtr="1">
                    <a:solidFill>
                      <a:srgbClr val="00A8B2"/>
                    </a:solidFill>
                  </a:tcPr>
                </a:tc>
              </a:tr>
              <a:tr h="525372">
                <a:tc>
                  <a:txBody>
                    <a:bodyPr/>
                    <a:lstStyle/>
                    <a:p>
                      <a:pPr algn="ctr">
                        <a:lnSpc>
                          <a:spcPts val="1800"/>
                        </a:lnSpc>
                        <a:spcAft>
                          <a:spcPts val="1000"/>
                        </a:spcAft>
                      </a:pPr>
                      <a:endParaRPr lang="hr-HR" sz="1400" dirty="0">
                        <a:effectLst/>
                        <a:latin typeface="Calibri"/>
                        <a:ea typeface="Calibri"/>
                        <a:cs typeface="Times New Roman"/>
                      </a:endParaRPr>
                    </a:p>
                  </a:txBody>
                  <a:tcPr marL="68580" marR="68580" marT="0" marB="0" anchor="ctr" anchorCtr="1">
                    <a:solidFill>
                      <a:srgbClr val="00A8B2"/>
                    </a:solidFill>
                  </a:tcPr>
                </a:tc>
                <a:tc>
                  <a:txBody>
                    <a:bodyPr/>
                    <a:lstStyle/>
                    <a:p>
                      <a:pPr marL="0" algn="ctr" defTabSz="914400" rtl="0" eaLnBrk="1" latinLnBrk="0" hangingPunct="1">
                        <a:lnSpc>
                          <a:spcPts val="1800"/>
                        </a:lnSpc>
                        <a:spcAft>
                          <a:spcPts val="1000"/>
                        </a:spcAft>
                      </a:pPr>
                      <a:r>
                        <a:rPr lang="hr-HR" sz="1400" b="1" kern="1200" dirty="0" smtClean="0">
                          <a:solidFill>
                            <a:schemeClr val="lt1"/>
                          </a:solidFill>
                          <a:effectLst/>
                          <a:latin typeface="Calibri"/>
                          <a:ea typeface="Calibri"/>
                          <a:cs typeface="Times New Roman"/>
                        </a:rPr>
                        <a:t>Otpis dugova manje vrijednosti do 200 kn</a:t>
                      </a:r>
                      <a:endParaRPr lang="hr-HR" sz="1400" b="1" kern="1200" dirty="0">
                        <a:solidFill>
                          <a:schemeClr val="lt1"/>
                        </a:solidFill>
                        <a:effectLst/>
                        <a:latin typeface="Calibri"/>
                        <a:ea typeface="Calibri"/>
                        <a:cs typeface="Times New Roman"/>
                      </a:endParaRPr>
                    </a:p>
                  </a:txBody>
                  <a:tcPr marL="68580" marR="68580" marT="0" marB="0" anchor="ctr" anchorCtr="1">
                    <a:solidFill>
                      <a:srgbClr val="00A8B2"/>
                    </a:solidFill>
                  </a:tcPr>
                </a:tc>
              </a:tr>
              <a:tr h="525371">
                <a:tc>
                  <a:txBody>
                    <a:bodyPr/>
                    <a:lstStyle/>
                    <a:p>
                      <a:pPr algn="ctr">
                        <a:lnSpc>
                          <a:spcPts val="1800"/>
                        </a:lnSpc>
                        <a:spcAft>
                          <a:spcPts val="1000"/>
                        </a:spcAft>
                      </a:pPr>
                      <a:endParaRPr lang="hr-HR" sz="1400" dirty="0">
                        <a:effectLst/>
                        <a:latin typeface="Calibri"/>
                        <a:ea typeface="Calibri"/>
                        <a:cs typeface="Times New Roman"/>
                      </a:endParaRPr>
                    </a:p>
                  </a:txBody>
                  <a:tcPr marL="68580" marR="68580" marT="0" marB="0" anchor="ctr" anchorCtr="1">
                    <a:solidFill>
                      <a:srgbClr val="00A8B2"/>
                    </a:solidFill>
                  </a:tcPr>
                </a:tc>
                <a:tc>
                  <a:txBody>
                    <a:bodyPr/>
                    <a:lstStyle/>
                    <a:p>
                      <a:pPr marL="0" algn="ctr" defTabSz="914400" rtl="0" eaLnBrk="1" latinLnBrk="0" hangingPunct="1">
                        <a:lnSpc>
                          <a:spcPts val="1800"/>
                        </a:lnSpc>
                        <a:spcAft>
                          <a:spcPts val="1000"/>
                        </a:spcAft>
                      </a:pPr>
                      <a:r>
                        <a:rPr lang="pl-PL" sz="1400" b="1" kern="1200" dirty="0" smtClean="0">
                          <a:solidFill>
                            <a:schemeClr val="lt1"/>
                          </a:solidFill>
                          <a:effectLst/>
                          <a:latin typeface="+mn-lt"/>
                          <a:ea typeface="Calibri"/>
                          <a:cs typeface="Times New Roman"/>
                        </a:rPr>
                        <a:t>Otpis duga za koji su poduzete mjere za naplatu, ali naplata nije bila moguća</a:t>
                      </a:r>
                      <a:endParaRPr lang="hr-HR" sz="1400" b="1" kern="1200" dirty="0">
                        <a:solidFill>
                          <a:schemeClr val="lt1"/>
                        </a:solidFill>
                        <a:effectLst/>
                        <a:latin typeface="Calibri"/>
                        <a:ea typeface="Calibri"/>
                        <a:cs typeface="Times New Roman"/>
                      </a:endParaRPr>
                    </a:p>
                  </a:txBody>
                  <a:tcPr marL="68580" marR="68580" marT="0" marB="0" anchor="ctr" anchorCtr="1">
                    <a:solidFill>
                      <a:srgbClr val="00A8B2"/>
                    </a:solidFill>
                  </a:tcPr>
                </a:tc>
              </a:tr>
              <a:tr h="525371">
                <a:tc>
                  <a:txBody>
                    <a:bodyPr/>
                    <a:lstStyle/>
                    <a:p>
                      <a:pPr algn="ctr">
                        <a:lnSpc>
                          <a:spcPts val="1800"/>
                        </a:lnSpc>
                        <a:spcAft>
                          <a:spcPts val="1000"/>
                        </a:spcAft>
                      </a:pPr>
                      <a:endParaRPr lang="hr-HR" sz="1400" dirty="0">
                        <a:effectLst/>
                        <a:latin typeface="Calibri"/>
                        <a:ea typeface="Calibri"/>
                        <a:cs typeface="Times New Roman"/>
                      </a:endParaRPr>
                    </a:p>
                  </a:txBody>
                  <a:tcPr marL="68580" marR="68580" marT="0" marB="0" anchor="ctr" anchorCtr="1">
                    <a:solidFill>
                      <a:srgbClr val="00A8B2"/>
                    </a:solidFill>
                  </a:tcPr>
                </a:tc>
                <a:tc>
                  <a:txBody>
                    <a:bodyPr/>
                    <a:lstStyle/>
                    <a:p>
                      <a:pPr marL="0" algn="ctr" defTabSz="914400" rtl="0" eaLnBrk="1" latinLnBrk="0" hangingPunct="1">
                        <a:lnSpc>
                          <a:spcPts val="1800"/>
                        </a:lnSpc>
                        <a:spcAft>
                          <a:spcPts val="1000"/>
                        </a:spcAft>
                      </a:pPr>
                      <a:r>
                        <a:rPr lang="vi-VN" sz="1400" b="1" kern="1200" dirty="0" smtClean="0">
                          <a:solidFill>
                            <a:schemeClr val="lt1"/>
                          </a:solidFill>
                          <a:effectLst/>
                          <a:latin typeface="Calibri"/>
                          <a:ea typeface="Calibri"/>
                          <a:cs typeface="Times New Roman"/>
                        </a:rPr>
                        <a:t>Otpis duga građana nad kojim se provodi stečaj</a:t>
                      </a:r>
                    </a:p>
                  </a:txBody>
                  <a:tcPr marL="68580" marR="68580" marT="0" marB="0" anchor="ctr" anchorCtr="1">
                    <a:solidFill>
                      <a:srgbClr val="00A8B2"/>
                    </a:solidFill>
                  </a:tcPr>
                </a:tc>
              </a:tr>
              <a:tr h="525372">
                <a:tc>
                  <a:txBody>
                    <a:bodyPr/>
                    <a:lstStyle/>
                    <a:p>
                      <a:pPr algn="ctr">
                        <a:lnSpc>
                          <a:spcPts val="1800"/>
                        </a:lnSpc>
                        <a:spcAft>
                          <a:spcPts val="1000"/>
                        </a:spcAft>
                      </a:pPr>
                      <a:endParaRPr lang="hr-HR" sz="1400" dirty="0">
                        <a:effectLst/>
                        <a:latin typeface="Calibri"/>
                        <a:ea typeface="Calibri"/>
                        <a:cs typeface="Times New Roman"/>
                      </a:endParaRPr>
                    </a:p>
                  </a:txBody>
                  <a:tcPr marL="68580" marR="68580" marT="0" marB="0" anchor="ctr" anchorCtr="1">
                    <a:solidFill>
                      <a:srgbClr val="00A8B2"/>
                    </a:solidFill>
                  </a:tcPr>
                </a:tc>
                <a:tc>
                  <a:txBody>
                    <a:bodyPr/>
                    <a:lstStyle/>
                    <a:p>
                      <a:pPr marL="0" algn="ctr" defTabSz="914400" rtl="0" eaLnBrk="1" latinLnBrk="0" hangingPunct="1">
                        <a:lnSpc>
                          <a:spcPts val="1800"/>
                        </a:lnSpc>
                        <a:spcAft>
                          <a:spcPts val="1000"/>
                        </a:spcAft>
                      </a:pPr>
                      <a:r>
                        <a:rPr lang="hr-HR" sz="1400" b="1" kern="1200" dirty="0" smtClean="0">
                          <a:solidFill>
                            <a:schemeClr val="lt1"/>
                          </a:solidFill>
                          <a:effectLst/>
                          <a:latin typeface="Calibri"/>
                          <a:ea typeface="Calibri"/>
                          <a:cs typeface="Times New Roman"/>
                        </a:rPr>
                        <a:t>Ukida se reinvestirana</a:t>
                      </a:r>
                      <a:r>
                        <a:rPr lang="hr-HR" sz="1400" b="1" kern="1200" baseline="0" dirty="0" smtClean="0">
                          <a:solidFill>
                            <a:schemeClr val="lt1"/>
                          </a:solidFill>
                          <a:effectLst/>
                          <a:latin typeface="Calibri"/>
                          <a:ea typeface="Calibri"/>
                          <a:cs typeface="Times New Roman"/>
                        </a:rPr>
                        <a:t> dobit</a:t>
                      </a:r>
                      <a:endParaRPr lang="hr-HR" sz="1400" b="1" kern="1200" dirty="0">
                        <a:solidFill>
                          <a:schemeClr val="lt1"/>
                        </a:solidFill>
                        <a:effectLst/>
                        <a:latin typeface="Calibri"/>
                        <a:ea typeface="Calibri"/>
                        <a:cs typeface="Times New Roman"/>
                      </a:endParaRPr>
                    </a:p>
                  </a:txBody>
                  <a:tcPr marL="68580" marR="68580" marT="0" marB="0" anchor="ctr" anchorCtr="1">
                    <a:solidFill>
                      <a:srgbClr val="00A8B2"/>
                    </a:solidFill>
                  </a:tcPr>
                </a:tc>
              </a:tr>
            </a:tbl>
          </a:graphicData>
        </a:graphic>
      </p:graphicFrame>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5836920"/>
            <a:ext cx="1242060" cy="1021080"/>
          </a:xfrm>
          <a:prstGeom prst="rect">
            <a:avLst/>
          </a:prstGeom>
        </p:spPr>
      </p:pic>
    </p:spTree>
    <p:extLst>
      <p:ext uri="{BB962C8B-B14F-4D97-AF65-F5344CB8AC3E}">
        <p14:creationId xmlns:p14="http://schemas.microsoft.com/office/powerpoint/2010/main" val="134107011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270406" y="1134004"/>
            <a:ext cx="5046662" cy="1372130"/>
          </a:xfrm>
        </p:spPr>
        <p:txBody>
          <a:bodyPr>
            <a:normAutofit/>
          </a:bodyPr>
          <a:lstStyle/>
          <a:p>
            <a:endParaRPr lang="hr-HR" dirty="0"/>
          </a:p>
          <a:p>
            <a:r>
              <a:rPr lang="en-GB" sz="2800" dirty="0"/>
              <a:t> </a:t>
            </a:r>
          </a:p>
          <a:p>
            <a:endParaRPr lang="en-GB" sz="2800" dirty="0"/>
          </a:p>
        </p:txBody>
      </p:sp>
      <p:sp>
        <p:nvSpPr>
          <p:cNvPr id="3" name="Text Placeholder 2"/>
          <p:cNvSpPr>
            <a:spLocks noGrp="1"/>
          </p:cNvSpPr>
          <p:nvPr>
            <p:ph type="body" sz="quarter" idx="11"/>
          </p:nvPr>
        </p:nvSpPr>
        <p:spPr>
          <a:xfrm>
            <a:off x="270406" y="2163234"/>
            <a:ext cx="5775325" cy="685800"/>
          </a:xfrm>
        </p:spPr>
        <p:txBody>
          <a:bodyPr>
            <a:normAutofit lnSpcReduction="10000"/>
          </a:bodyPr>
          <a:lstStyle/>
          <a:p>
            <a:r>
              <a:rPr lang="hr-HR" dirty="0"/>
              <a:t>Zakon o izmjenama i dopunama Zakona o PDV-u, 6. prosinca 2016. – pregled ključnih izmjena i dopuna</a:t>
            </a:r>
            <a:endParaRPr lang="en-GB" dirty="0"/>
          </a:p>
        </p:txBody>
      </p:sp>
    </p:spTree>
    <p:extLst>
      <p:ext uri="{BB962C8B-B14F-4D97-AF65-F5344CB8AC3E}">
        <p14:creationId xmlns:p14="http://schemas.microsoft.com/office/powerpoint/2010/main" val="65554995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a:t>Izmjene od 1.siječnja 2017.</a:t>
            </a:r>
            <a:endParaRPr lang="en-GB" dirty="0"/>
          </a:p>
        </p:txBody>
      </p:sp>
      <p:graphicFrame>
        <p:nvGraphicFramePr>
          <p:cNvPr id="6" name="Rezervirano mjesto sadržaja 5"/>
          <p:cNvGraphicFramePr>
            <a:graphicFrameLocks noGrp="1"/>
          </p:cNvGraphicFramePr>
          <p:nvPr>
            <p:ph idx="1"/>
            <p:extLst>
              <p:ext uri="{D42A27DB-BD31-4B8C-83A1-F6EECF244321}">
                <p14:modId xmlns:p14="http://schemas.microsoft.com/office/powerpoint/2010/main" val="3583296333"/>
              </p:ext>
            </p:extLst>
          </p:nvPr>
        </p:nvGraphicFramePr>
        <p:xfrm>
          <a:off x="298467" y="1340768"/>
          <a:ext cx="8568952" cy="4752528"/>
        </p:xfrm>
        <a:graphic>
          <a:graphicData uri="http://schemas.openxmlformats.org/drawingml/2006/table">
            <a:tbl>
              <a:tblPr firstRow="1" firstCol="1" bandRow="1">
                <a:tableStyleId>{7DF18680-E054-41AD-8BC1-D1AEF772440D}</a:tableStyleId>
              </a:tblPr>
              <a:tblGrid>
                <a:gridCol w="4392488">
                  <a:extLst>
                    <a:ext uri="{9D8B030D-6E8A-4147-A177-3AD203B41FA5}">
                      <a16:colId xmlns:a16="http://schemas.microsoft.com/office/drawing/2014/main" xmlns="" val="20000"/>
                    </a:ext>
                  </a:extLst>
                </a:gridCol>
                <a:gridCol w="4176464">
                  <a:extLst>
                    <a:ext uri="{9D8B030D-6E8A-4147-A177-3AD203B41FA5}">
                      <a16:colId xmlns:a16="http://schemas.microsoft.com/office/drawing/2014/main" xmlns="" val="20001"/>
                    </a:ext>
                  </a:extLst>
                </a:gridCol>
              </a:tblGrid>
              <a:tr h="242212">
                <a:tc>
                  <a:txBody>
                    <a:bodyPr/>
                    <a:lstStyle/>
                    <a:p>
                      <a:pPr algn="ctr">
                        <a:lnSpc>
                          <a:spcPts val="1800"/>
                        </a:lnSpc>
                        <a:spcAft>
                          <a:spcPts val="1000"/>
                        </a:spcAft>
                      </a:pPr>
                      <a:r>
                        <a:rPr lang="hr-HR" sz="1200" dirty="0">
                          <a:effectLst/>
                          <a:latin typeface="Tahoma" panose="020B0604030504040204" pitchFamily="34" charset="0"/>
                          <a:ea typeface="Tahoma" panose="020B0604030504040204" pitchFamily="34" charset="0"/>
                          <a:cs typeface="Tahoma" panose="020B0604030504040204" pitchFamily="34" charset="0"/>
                        </a:rPr>
                        <a:t>NAKON</a:t>
                      </a:r>
                      <a:r>
                        <a:rPr lang="hr-HR" sz="1200" baseline="0" dirty="0">
                          <a:effectLst/>
                          <a:latin typeface="Tahoma" panose="020B0604030504040204" pitchFamily="34" charset="0"/>
                          <a:ea typeface="Tahoma" panose="020B0604030504040204" pitchFamily="34" charset="0"/>
                          <a:cs typeface="Tahoma" panose="020B0604030504040204" pitchFamily="34" charset="0"/>
                        </a:rPr>
                        <a:t> IZMJENE</a:t>
                      </a:r>
                      <a:endParaRPr lang="hr-HR" sz="12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gn="ctr">
                        <a:lnSpc>
                          <a:spcPts val="1800"/>
                        </a:lnSpc>
                        <a:spcAft>
                          <a:spcPts val="1000"/>
                        </a:spcAft>
                      </a:pPr>
                      <a:r>
                        <a:rPr lang="hr-HR" sz="1200" dirty="0">
                          <a:effectLst/>
                          <a:latin typeface="Tahoma" panose="020B0604030504040204" pitchFamily="34" charset="0"/>
                          <a:ea typeface="Tahoma" panose="020B0604030504040204" pitchFamily="34" charset="0"/>
                          <a:cs typeface="Tahoma" panose="020B0604030504040204" pitchFamily="34" charset="0"/>
                        </a:rPr>
                        <a:t>PRIJE</a:t>
                      </a:r>
                      <a:r>
                        <a:rPr lang="hr-HR" sz="1200" baseline="0" dirty="0">
                          <a:effectLst/>
                          <a:latin typeface="Tahoma" panose="020B0604030504040204" pitchFamily="34" charset="0"/>
                          <a:ea typeface="Tahoma" panose="020B0604030504040204" pitchFamily="34" charset="0"/>
                          <a:cs typeface="Tahoma" panose="020B0604030504040204" pitchFamily="34" charset="0"/>
                        </a:rPr>
                        <a:t> IZMJENE</a:t>
                      </a:r>
                      <a:endParaRPr lang="hr-HR" sz="12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xmlns="" val="10000"/>
                  </a:ext>
                </a:extLst>
              </a:tr>
              <a:tr h="4510316">
                <a:tc>
                  <a:txBody>
                    <a:bodyPr/>
                    <a:lstStyle/>
                    <a:p>
                      <a:pPr>
                        <a:lnSpc>
                          <a:spcPts val="1800"/>
                        </a:lnSpc>
                        <a:spcBef>
                          <a:spcPts val="500"/>
                        </a:spcBef>
                        <a:spcAft>
                          <a:spcPts val="500"/>
                        </a:spcAft>
                      </a:pPr>
                      <a:endParaRPr lang="hr-HR" sz="1400" dirty="0">
                        <a:effectLst/>
                      </a:endParaRPr>
                    </a:p>
                    <a:p>
                      <a:pPr>
                        <a:lnSpc>
                          <a:spcPts val="1800"/>
                        </a:lnSpc>
                        <a:spcAft>
                          <a:spcPts val="1000"/>
                        </a:spcAft>
                      </a:pPr>
                      <a:r>
                        <a:rPr lang="hr-HR" sz="1400" dirty="0">
                          <a:effectLst/>
                        </a:rPr>
                        <a:t> Snižena</a:t>
                      </a:r>
                      <a:r>
                        <a:rPr lang="hr-HR" sz="1400" baseline="0" dirty="0">
                          <a:effectLst/>
                        </a:rPr>
                        <a:t> stopa od 13% primjenjuje se na:</a:t>
                      </a:r>
                    </a:p>
                    <a:p>
                      <a:pPr>
                        <a:lnSpc>
                          <a:spcPts val="1800"/>
                        </a:lnSpc>
                        <a:spcAft>
                          <a:spcPts val="1000"/>
                        </a:spcAft>
                      </a:pPr>
                      <a:r>
                        <a:rPr lang="hr-HR" sz="1400" baseline="0" dirty="0">
                          <a:effectLst/>
                          <a:latin typeface="Calibri"/>
                          <a:ea typeface="Calibri"/>
                          <a:cs typeface="Times New Roman"/>
                        </a:rPr>
                        <a:t>-dječje sjedalice za automobile;</a:t>
                      </a:r>
                    </a:p>
                    <a:p>
                      <a:pPr>
                        <a:lnSpc>
                          <a:spcPts val="1800"/>
                        </a:lnSpc>
                        <a:spcAft>
                          <a:spcPts val="1000"/>
                        </a:spcAft>
                      </a:pPr>
                      <a:r>
                        <a:rPr lang="hr-HR" sz="1400" baseline="0" dirty="0">
                          <a:effectLst/>
                          <a:latin typeface="Calibri"/>
                          <a:ea typeface="Calibri"/>
                          <a:cs typeface="Times New Roman"/>
                        </a:rPr>
                        <a:t>-isporuku električne energije do drugog isporučitelja ili krajnjeg korisnika uključujući naknade vezane za tu isporuku;</a:t>
                      </a:r>
                    </a:p>
                    <a:p>
                      <a:pPr>
                        <a:lnSpc>
                          <a:spcPts val="1800"/>
                        </a:lnSpc>
                        <a:spcAft>
                          <a:spcPts val="1000"/>
                        </a:spcAft>
                      </a:pPr>
                      <a:r>
                        <a:rPr lang="hr-HR" sz="1400" baseline="0" dirty="0">
                          <a:effectLst/>
                          <a:latin typeface="Calibri"/>
                          <a:ea typeface="Calibri"/>
                          <a:cs typeface="Times New Roman"/>
                        </a:rPr>
                        <a:t>-javnu uslugu prikupljanja miješanog i biorazgradivog komunalnog otpada i odvojenog sakupljanja prema posebnom propisu;</a:t>
                      </a:r>
                    </a:p>
                    <a:p>
                      <a:pPr>
                        <a:lnSpc>
                          <a:spcPts val="1800"/>
                        </a:lnSpc>
                        <a:spcAft>
                          <a:spcPts val="1000"/>
                        </a:spcAft>
                      </a:pPr>
                      <a:r>
                        <a:rPr lang="hr-HR" sz="1400" baseline="0" dirty="0">
                          <a:effectLst/>
                          <a:latin typeface="Calibri"/>
                          <a:ea typeface="Calibri"/>
                          <a:cs typeface="Times New Roman"/>
                        </a:rPr>
                        <a:t>-urne i ljesove;</a:t>
                      </a:r>
                    </a:p>
                    <a:p>
                      <a:pPr>
                        <a:lnSpc>
                          <a:spcPts val="1800"/>
                        </a:lnSpc>
                        <a:spcAft>
                          <a:spcPts val="1000"/>
                        </a:spcAft>
                      </a:pPr>
                      <a:r>
                        <a:rPr lang="hr-HR" sz="1400" baseline="0" dirty="0">
                          <a:effectLst/>
                          <a:latin typeface="Calibri"/>
                          <a:ea typeface="Calibri"/>
                          <a:cs typeface="Times New Roman"/>
                        </a:rPr>
                        <a:t>-sadnice i sjemenje;</a:t>
                      </a:r>
                    </a:p>
                    <a:p>
                      <a:pPr>
                        <a:lnSpc>
                          <a:spcPts val="1800"/>
                        </a:lnSpc>
                        <a:spcAft>
                          <a:spcPts val="1000"/>
                        </a:spcAft>
                      </a:pPr>
                      <a:r>
                        <a:rPr lang="hr-HR" sz="1400" baseline="0" dirty="0">
                          <a:effectLst/>
                          <a:latin typeface="Calibri"/>
                          <a:ea typeface="Calibri"/>
                          <a:cs typeface="Times New Roman"/>
                        </a:rPr>
                        <a:t>-gnojiva i pesticide te druge agrokemijske proizvode;</a:t>
                      </a:r>
                    </a:p>
                    <a:p>
                      <a:pPr>
                        <a:lnSpc>
                          <a:spcPts val="1800"/>
                        </a:lnSpc>
                        <a:spcAft>
                          <a:spcPts val="1000"/>
                        </a:spcAft>
                      </a:pPr>
                      <a:r>
                        <a:rPr lang="hr-HR" sz="1400" baseline="0" dirty="0">
                          <a:effectLst/>
                          <a:latin typeface="Calibri"/>
                          <a:ea typeface="Calibri"/>
                          <a:cs typeface="Times New Roman"/>
                        </a:rPr>
                        <a:t>-hranu za životinje, osim hrane za kućne ljubimce;</a:t>
                      </a:r>
                      <a:endParaRPr lang="hr-HR" sz="1100" dirty="0">
                        <a:effectLst/>
                        <a:latin typeface="Calibri"/>
                        <a:ea typeface="Calibri"/>
                        <a:cs typeface="Times New Roman"/>
                      </a:endParaRPr>
                    </a:p>
                  </a:txBody>
                  <a:tcPr marL="68580" marR="68580" marT="0" marB="0"/>
                </a:tc>
                <a:tc>
                  <a:txBody>
                    <a:bodyPr/>
                    <a:lstStyle/>
                    <a:p>
                      <a:pPr>
                        <a:lnSpc>
                          <a:spcPts val="1800"/>
                        </a:lnSpc>
                        <a:spcBef>
                          <a:spcPts val="500"/>
                        </a:spcBef>
                        <a:spcAft>
                          <a:spcPts val="500"/>
                        </a:spcAft>
                      </a:pPr>
                      <a:endParaRPr lang="hr-HR" sz="1400" dirty="0">
                        <a:effectLst/>
                      </a:endParaRPr>
                    </a:p>
                    <a:p>
                      <a:pPr>
                        <a:lnSpc>
                          <a:spcPts val="1800"/>
                        </a:lnSpc>
                        <a:spcBef>
                          <a:spcPts val="500"/>
                        </a:spcBef>
                        <a:spcAft>
                          <a:spcPts val="500"/>
                        </a:spcAft>
                      </a:pPr>
                      <a:r>
                        <a:rPr lang="hr-HR" sz="1400" b="1" dirty="0">
                          <a:effectLst/>
                        </a:rPr>
                        <a:t>Primjena stope od 25%</a:t>
                      </a:r>
                    </a:p>
                    <a:p>
                      <a:pPr>
                        <a:lnSpc>
                          <a:spcPts val="1800"/>
                        </a:lnSpc>
                        <a:spcAft>
                          <a:spcPts val="1000"/>
                        </a:spcAft>
                      </a:pPr>
                      <a:r>
                        <a:rPr lang="hr-HR" sz="1800" dirty="0">
                          <a:effectLst/>
                        </a:rPr>
                        <a:t> </a:t>
                      </a:r>
                      <a:endParaRPr lang="hr-HR" sz="1400" dirty="0">
                        <a:effectLst/>
                        <a:latin typeface="Arial Narrow" panose="020B0606020202030204" pitchFamily="34" charset="0"/>
                        <a:ea typeface="Calibri"/>
                        <a:cs typeface="Times New Roman"/>
                      </a:endParaRPr>
                    </a:p>
                  </a:txBody>
                  <a:tcPr marL="68580" marR="68580" marT="0" marB="0"/>
                </a:tc>
                <a:extLst>
                  <a:ext uri="{0D108BD9-81ED-4DB2-BD59-A6C34878D82A}">
                    <a16:rowId xmlns:a16="http://schemas.microsoft.com/office/drawing/2014/main" xmlns="" val="10001"/>
                  </a:ext>
                </a:extLst>
              </a:tr>
            </a:tbl>
          </a:graphicData>
        </a:graphic>
      </p:graphicFrame>
      <p:sp>
        <p:nvSpPr>
          <p:cNvPr id="4" name="Content Placeholder 3"/>
          <p:cNvSpPr>
            <a:spLocks noGrp="1"/>
          </p:cNvSpPr>
          <p:nvPr>
            <p:ph sz="quarter" idx="13"/>
          </p:nvPr>
        </p:nvSpPr>
        <p:spPr>
          <a:xfrm>
            <a:off x="251520" y="764704"/>
            <a:ext cx="8602306" cy="482600"/>
          </a:xfrm>
        </p:spPr>
        <p:txBody>
          <a:bodyPr>
            <a:normAutofit/>
          </a:bodyPr>
          <a:lstStyle/>
          <a:p>
            <a:pPr algn="ctr"/>
            <a:r>
              <a:rPr lang="hr-HR" dirty="0"/>
              <a:t>Članak 38. stavak 3.-izmjena stope PDV-a</a:t>
            </a:r>
            <a:endParaRPr lang="en-GB"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836920"/>
            <a:ext cx="1242060" cy="1021080"/>
          </a:xfrm>
          <a:prstGeom prst="rect">
            <a:avLst/>
          </a:prstGeom>
        </p:spPr>
      </p:pic>
    </p:spTree>
    <p:extLst>
      <p:ext uri="{BB962C8B-B14F-4D97-AF65-F5344CB8AC3E}">
        <p14:creationId xmlns:p14="http://schemas.microsoft.com/office/powerpoint/2010/main" val="190358657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a:t>Izmjene od 1.siječnja 2017.</a:t>
            </a:r>
            <a:endParaRPr lang="en-GB" dirty="0"/>
          </a:p>
        </p:txBody>
      </p:sp>
      <p:graphicFrame>
        <p:nvGraphicFramePr>
          <p:cNvPr id="6" name="Rezervirano mjesto sadržaja 5"/>
          <p:cNvGraphicFramePr>
            <a:graphicFrameLocks noGrp="1"/>
          </p:cNvGraphicFramePr>
          <p:nvPr>
            <p:ph idx="1"/>
            <p:extLst>
              <p:ext uri="{D42A27DB-BD31-4B8C-83A1-F6EECF244321}">
                <p14:modId xmlns:p14="http://schemas.microsoft.com/office/powerpoint/2010/main" val="512939030"/>
              </p:ext>
            </p:extLst>
          </p:nvPr>
        </p:nvGraphicFramePr>
        <p:xfrm>
          <a:off x="298467" y="1340768"/>
          <a:ext cx="8568952" cy="4752528"/>
        </p:xfrm>
        <a:graphic>
          <a:graphicData uri="http://schemas.openxmlformats.org/drawingml/2006/table">
            <a:tbl>
              <a:tblPr firstRow="1" firstCol="1" bandRow="1">
                <a:tableStyleId>{7DF18680-E054-41AD-8BC1-D1AEF772440D}</a:tableStyleId>
              </a:tblPr>
              <a:tblGrid>
                <a:gridCol w="4392488">
                  <a:extLst>
                    <a:ext uri="{9D8B030D-6E8A-4147-A177-3AD203B41FA5}">
                      <a16:colId xmlns:a16="http://schemas.microsoft.com/office/drawing/2014/main" xmlns="" val="20000"/>
                    </a:ext>
                  </a:extLst>
                </a:gridCol>
                <a:gridCol w="4176464">
                  <a:extLst>
                    <a:ext uri="{9D8B030D-6E8A-4147-A177-3AD203B41FA5}">
                      <a16:colId xmlns:a16="http://schemas.microsoft.com/office/drawing/2014/main" xmlns="" val="20001"/>
                    </a:ext>
                  </a:extLst>
                </a:gridCol>
              </a:tblGrid>
              <a:tr h="242212">
                <a:tc>
                  <a:txBody>
                    <a:bodyPr/>
                    <a:lstStyle/>
                    <a:p>
                      <a:pPr algn="ctr">
                        <a:lnSpc>
                          <a:spcPts val="1800"/>
                        </a:lnSpc>
                        <a:spcAft>
                          <a:spcPts val="1000"/>
                        </a:spcAft>
                      </a:pPr>
                      <a:r>
                        <a:rPr lang="hr-HR" sz="1200" dirty="0">
                          <a:effectLst/>
                          <a:latin typeface="Tahoma" panose="020B0604030504040204" pitchFamily="34" charset="0"/>
                          <a:ea typeface="Tahoma" panose="020B0604030504040204" pitchFamily="34" charset="0"/>
                          <a:cs typeface="Tahoma" panose="020B0604030504040204" pitchFamily="34" charset="0"/>
                        </a:rPr>
                        <a:t>NAKON</a:t>
                      </a:r>
                      <a:r>
                        <a:rPr lang="hr-HR" sz="1200" baseline="0" dirty="0">
                          <a:effectLst/>
                          <a:latin typeface="Tahoma" panose="020B0604030504040204" pitchFamily="34" charset="0"/>
                          <a:ea typeface="Tahoma" panose="020B0604030504040204" pitchFamily="34" charset="0"/>
                          <a:cs typeface="Tahoma" panose="020B0604030504040204" pitchFamily="34" charset="0"/>
                        </a:rPr>
                        <a:t> IZMJENE</a:t>
                      </a:r>
                      <a:endParaRPr lang="hr-HR" sz="12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gn="ctr">
                        <a:lnSpc>
                          <a:spcPts val="1800"/>
                        </a:lnSpc>
                        <a:spcAft>
                          <a:spcPts val="1000"/>
                        </a:spcAft>
                      </a:pPr>
                      <a:r>
                        <a:rPr lang="hr-HR" sz="1200" dirty="0">
                          <a:effectLst/>
                          <a:latin typeface="Tahoma" panose="020B0604030504040204" pitchFamily="34" charset="0"/>
                          <a:ea typeface="Tahoma" panose="020B0604030504040204" pitchFamily="34" charset="0"/>
                          <a:cs typeface="Tahoma" panose="020B0604030504040204" pitchFamily="34" charset="0"/>
                        </a:rPr>
                        <a:t>PRIJE</a:t>
                      </a:r>
                      <a:r>
                        <a:rPr lang="hr-HR" sz="1200" baseline="0" dirty="0">
                          <a:effectLst/>
                          <a:latin typeface="Tahoma" panose="020B0604030504040204" pitchFamily="34" charset="0"/>
                          <a:ea typeface="Tahoma" panose="020B0604030504040204" pitchFamily="34" charset="0"/>
                          <a:cs typeface="Tahoma" panose="020B0604030504040204" pitchFamily="34" charset="0"/>
                        </a:rPr>
                        <a:t> IZMJENE</a:t>
                      </a:r>
                      <a:endParaRPr lang="hr-HR" sz="12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xmlns="" val="10000"/>
                  </a:ext>
                </a:extLst>
              </a:tr>
              <a:tr h="4510316">
                <a:tc>
                  <a:txBody>
                    <a:bodyPr/>
                    <a:lstStyle/>
                    <a:p>
                      <a:pPr>
                        <a:lnSpc>
                          <a:spcPts val="1800"/>
                        </a:lnSpc>
                        <a:spcBef>
                          <a:spcPts val="500"/>
                        </a:spcBef>
                        <a:spcAft>
                          <a:spcPts val="500"/>
                        </a:spcAft>
                      </a:pPr>
                      <a:endParaRPr lang="hr-HR" sz="1400" dirty="0">
                        <a:effectLst/>
                      </a:endParaRPr>
                    </a:p>
                    <a:p>
                      <a:pPr>
                        <a:lnSpc>
                          <a:spcPts val="1800"/>
                        </a:lnSpc>
                        <a:spcAft>
                          <a:spcPts val="1000"/>
                        </a:spcAft>
                      </a:pPr>
                      <a:r>
                        <a:rPr lang="hr-HR" sz="1400" dirty="0">
                          <a:effectLst/>
                        </a:rPr>
                        <a:t> Stopa</a:t>
                      </a:r>
                      <a:r>
                        <a:rPr lang="hr-HR" sz="1400" baseline="0" dirty="0">
                          <a:effectLst/>
                        </a:rPr>
                        <a:t> od</a:t>
                      </a:r>
                      <a:r>
                        <a:rPr lang="hr-HR" sz="1400" dirty="0">
                          <a:effectLst/>
                        </a:rPr>
                        <a:t> 25% primjenjuje se na:</a:t>
                      </a:r>
                    </a:p>
                    <a:p>
                      <a:pPr>
                        <a:lnSpc>
                          <a:spcPts val="1800"/>
                        </a:lnSpc>
                        <a:spcAft>
                          <a:spcPts val="1000"/>
                        </a:spcAft>
                      </a:pPr>
                      <a:r>
                        <a:rPr lang="hr-HR" sz="1400" dirty="0">
                          <a:effectLst/>
                          <a:latin typeface="Calibri"/>
                          <a:ea typeface="Calibri"/>
                          <a:cs typeface="Times New Roman"/>
                        </a:rPr>
                        <a:t>-usluge pripremanja hrane i obavljanje usluga prehrane u ugostiteljskim objektima te pripremanje i usluživanje bezalkoholnih pića i napitaka, vina i piva u tim objektima;</a:t>
                      </a:r>
                    </a:p>
                    <a:p>
                      <a:pPr>
                        <a:lnSpc>
                          <a:spcPts val="1800"/>
                        </a:lnSpc>
                        <a:spcAft>
                          <a:spcPts val="1000"/>
                        </a:spcAft>
                      </a:pPr>
                      <a:r>
                        <a:rPr lang="hr-HR" sz="1400" dirty="0">
                          <a:effectLst/>
                          <a:latin typeface="Calibri"/>
                          <a:ea typeface="Calibri"/>
                          <a:cs typeface="Times New Roman"/>
                        </a:rPr>
                        <a:t>-bijeli šećer od trske i šećerne repe koji se na tržište stavlja u kristalnom obliku</a:t>
                      </a:r>
                    </a:p>
                    <a:p>
                      <a:pPr>
                        <a:lnSpc>
                          <a:spcPts val="1800"/>
                        </a:lnSpc>
                        <a:spcAft>
                          <a:spcPts val="1000"/>
                        </a:spcAft>
                      </a:pPr>
                      <a:endParaRPr lang="hr-HR" sz="1400" dirty="0">
                        <a:effectLst/>
                        <a:latin typeface="Calibri"/>
                        <a:ea typeface="Calibri"/>
                        <a:cs typeface="Times New Roman"/>
                      </a:endParaRPr>
                    </a:p>
                    <a:p>
                      <a:pPr>
                        <a:lnSpc>
                          <a:spcPts val="1800"/>
                        </a:lnSpc>
                        <a:spcAft>
                          <a:spcPts val="1000"/>
                        </a:spcAft>
                      </a:pPr>
                      <a:r>
                        <a:rPr lang="hr-HR" sz="1400" dirty="0">
                          <a:effectLst/>
                          <a:latin typeface="Calibri"/>
                          <a:ea typeface="Calibri"/>
                          <a:cs typeface="Times New Roman"/>
                        </a:rPr>
                        <a:t>!  </a:t>
                      </a:r>
                      <a:r>
                        <a:rPr lang="hr-HR" sz="1400" baseline="0" dirty="0">
                          <a:effectLst/>
                          <a:latin typeface="Calibri"/>
                          <a:ea typeface="Calibri"/>
                          <a:cs typeface="Times New Roman"/>
                        </a:rPr>
                        <a:t>Kod izdavanja računa u novogodišnjoj noći treba posebno paziti jer se na računima izdanima do ponoći primjenjuje snižena stopa od 13% dok se nakon ponoći primjenjuje stopa od 25%!</a:t>
                      </a:r>
                      <a:endParaRPr lang="hr-HR" sz="1100" dirty="0">
                        <a:effectLst/>
                        <a:latin typeface="Calibri"/>
                        <a:ea typeface="Calibri"/>
                        <a:cs typeface="Times New Roman"/>
                      </a:endParaRPr>
                    </a:p>
                  </a:txBody>
                  <a:tcPr marL="68580" marR="68580" marT="0" marB="0"/>
                </a:tc>
                <a:tc>
                  <a:txBody>
                    <a:bodyPr/>
                    <a:lstStyle/>
                    <a:p>
                      <a:pPr>
                        <a:lnSpc>
                          <a:spcPts val="1800"/>
                        </a:lnSpc>
                        <a:spcBef>
                          <a:spcPts val="500"/>
                        </a:spcBef>
                        <a:spcAft>
                          <a:spcPts val="500"/>
                        </a:spcAft>
                      </a:pPr>
                      <a:endParaRPr lang="hr-HR" sz="1400" dirty="0">
                        <a:effectLst/>
                      </a:endParaRPr>
                    </a:p>
                    <a:p>
                      <a:pPr>
                        <a:lnSpc>
                          <a:spcPts val="1800"/>
                        </a:lnSpc>
                        <a:spcBef>
                          <a:spcPts val="500"/>
                        </a:spcBef>
                        <a:spcAft>
                          <a:spcPts val="500"/>
                        </a:spcAft>
                      </a:pPr>
                      <a:r>
                        <a:rPr lang="hr-HR" sz="1400" b="1" dirty="0">
                          <a:effectLst/>
                        </a:rPr>
                        <a:t>Primjena snižene stope od 13%</a:t>
                      </a:r>
                    </a:p>
                    <a:p>
                      <a:pPr>
                        <a:lnSpc>
                          <a:spcPts val="1800"/>
                        </a:lnSpc>
                        <a:spcAft>
                          <a:spcPts val="1000"/>
                        </a:spcAft>
                      </a:pPr>
                      <a:r>
                        <a:rPr lang="hr-HR" sz="1800" dirty="0">
                          <a:effectLst/>
                        </a:rPr>
                        <a:t> </a:t>
                      </a:r>
                      <a:endParaRPr lang="hr-HR" sz="1400" dirty="0">
                        <a:effectLst/>
                        <a:latin typeface="Arial Narrow" panose="020B0606020202030204" pitchFamily="34" charset="0"/>
                        <a:ea typeface="Calibri"/>
                        <a:cs typeface="Times New Roman"/>
                      </a:endParaRPr>
                    </a:p>
                  </a:txBody>
                  <a:tcPr marL="68580" marR="68580" marT="0" marB="0"/>
                </a:tc>
                <a:extLst>
                  <a:ext uri="{0D108BD9-81ED-4DB2-BD59-A6C34878D82A}">
                    <a16:rowId xmlns:a16="http://schemas.microsoft.com/office/drawing/2014/main" xmlns="" val="10001"/>
                  </a:ext>
                </a:extLst>
              </a:tr>
            </a:tbl>
          </a:graphicData>
        </a:graphic>
      </p:graphicFrame>
      <p:sp>
        <p:nvSpPr>
          <p:cNvPr id="4" name="Content Placeholder 3"/>
          <p:cNvSpPr>
            <a:spLocks noGrp="1"/>
          </p:cNvSpPr>
          <p:nvPr>
            <p:ph sz="quarter" idx="13"/>
          </p:nvPr>
        </p:nvSpPr>
        <p:spPr>
          <a:xfrm>
            <a:off x="251520" y="764704"/>
            <a:ext cx="8602306" cy="482600"/>
          </a:xfrm>
        </p:spPr>
        <p:txBody>
          <a:bodyPr>
            <a:normAutofit/>
          </a:bodyPr>
          <a:lstStyle/>
          <a:p>
            <a:pPr algn="ctr"/>
            <a:r>
              <a:rPr lang="hr-HR" dirty="0"/>
              <a:t>Članak 38. stavak 3.-izmjena stope PDV-a</a:t>
            </a:r>
            <a:endParaRPr lang="en-GB" dirty="0"/>
          </a:p>
          <a:p>
            <a:pPr algn="ctr"/>
            <a:endParaRPr lang="en-GB"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836920"/>
            <a:ext cx="1242060" cy="1021080"/>
          </a:xfrm>
          <a:prstGeom prst="rect">
            <a:avLst/>
          </a:prstGeom>
        </p:spPr>
      </p:pic>
    </p:spTree>
    <p:extLst>
      <p:ext uri="{BB962C8B-B14F-4D97-AF65-F5344CB8AC3E}">
        <p14:creationId xmlns:p14="http://schemas.microsoft.com/office/powerpoint/2010/main" val="364306551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a:t>Izmjene od 1.siječnja 2017.</a:t>
            </a:r>
            <a:endParaRPr lang="en-GB" dirty="0"/>
          </a:p>
        </p:txBody>
      </p:sp>
      <p:graphicFrame>
        <p:nvGraphicFramePr>
          <p:cNvPr id="6" name="Rezervirano mjesto sadržaja 5"/>
          <p:cNvGraphicFramePr>
            <a:graphicFrameLocks noGrp="1"/>
          </p:cNvGraphicFramePr>
          <p:nvPr>
            <p:ph idx="1"/>
            <p:extLst>
              <p:ext uri="{D42A27DB-BD31-4B8C-83A1-F6EECF244321}">
                <p14:modId xmlns:p14="http://schemas.microsoft.com/office/powerpoint/2010/main" val="2827636190"/>
              </p:ext>
            </p:extLst>
          </p:nvPr>
        </p:nvGraphicFramePr>
        <p:xfrm>
          <a:off x="298467" y="1340768"/>
          <a:ext cx="8568952" cy="5172289"/>
        </p:xfrm>
        <a:graphic>
          <a:graphicData uri="http://schemas.openxmlformats.org/drawingml/2006/table">
            <a:tbl>
              <a:tblPr firstRow="1" firstCol="1" bandRow="1">
                <a:tableStyleId>{7DF18680-E054-41AD-8BC1-D1AEF772440D}</a:tableStyleId>
              </a:tblPr>
              <a:tblGrid>
                <a:gridCol w="4392488">
                  <a:extLst>
                    <a:ext uri="{9D8B030D-6E8A-4147-A177-3AD203B41FA5}">
                      <a16:colId xmlns:a16="http://schemas.microsoft.com/office/drawing/2014/main" xmlns="" val="20000"/>
                    </a:ext>
                  </a:extLst>
                </a:gridCol>
                <a:gridCol w="4176464">
                  <a:extLst>
                    <a:ext uri="{9D8B030D-6E8A-4147-A177-3AD203B41FA5}">
                      <a16:colId xmlns:a16="http://schemas.microsoft.com/office/drawing/2014/main" xmlns="" val="20001"/>
                    </a:ext>
                  </a:extLst>
                </a:gridCol>
              </a:tblGrid>
              <a:tr h="242212">
                <a:tc>
                  <a:txBody>
                    <a:bodyPr/>
                    <a:lstStyle/>
                    <a:p>
                      <a:pPr algn="ctr">
                        <a:lnSpc>
                          <a:spcPts val="1800"/>
                        </a:lnSpc>
                        <a:spcAft>
                          <a:spcPts val="1000"/>
                        </a:spcAft>
                      </a:pPr>
                      <a:r>
                        <a:rPr lang="hr-HR" sz="1200" dirty="0">
                          <a:effectLst/>
                          <a:latin typeface="Tahoma" panose="020B0604030504040204" pitchFamily="34" charset="0"/>
                          <a:ea typeface="Tahoma" panose="020B0604030504040204" pitchFamily="34" charset="0"/>
                          <a:cs typeface="Tahoma" panose="020B0604030504040204" pitchFamily="34" charset="0"/>
                        </a:rPr>
                        <a:t>NAKON</a:t>
                      </a:r>
                      <a:r>
                        <a:rPr lang="hr-HR" sz="1200" baseline="0" dirty="0">
                          <a:effectLst/>
                          <a:latin typeface="Tahoma" panose="020B0604030504040204" pitchFamily="34" charset="0"/>
                          <a:ea typeface="Tahoma" panose="020B0604030504040204" pitchFamily="34" charset="0"/>
                          <a:cs typeface="Tahoma" panose="020B0604030504040204" pitchFamily="34" charset="0"/>
                        </a:rPr>
                        <a:t> IZMJENE</a:t>
                      </a:r>
                      <a:endParaRPr lang="hr-HR" sz="12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gn="ctr">
                        <a:lnSpc>
                          <a:spcPts val="1800"/>
                        </a:lnSpc>
                        <a:spcAft>
                          <a:spcPts val="1000"/>
                        </a:spcAft>
                      </a:pPr>
                      <a:r>
                        <a:rPr lang="hr-HR" sz="1200" dirty="0">
                          <a:effectLst/>
                          <a:latin typeface="Tahoma" panose="020B0604030504040204" pitchFamily="34" charset="0"/>
                          <a:ea typeface="Tahoma" panose="020B0604030504040204" pitchFamily="34" charset="0"/>
                          <a:cs typeface="Tahoma" panose="020B0604030504040204" pitchFamily="34" charset="0"/>
                        </a:rPr>
                        <a:t>PRIJE</a:t>
                      </a:r>
                      <a:r>
                        <a:rPr lang="hr-HR" sz="1200" baseline="0" dirty="0">
                          <a:effectLst/>
                          <a:latin typeface="Tahoma" panose="020B0604030504040204" pitchFamily="34" charset="0"/>
                          <a:ea typeface="Tahoma" panose="020B0604030504040204" pitchFamily="34" charset="0"/>
                          <a:cs typeface="Tahoma" panose="020B0604030504040204" pitchFamily="34" charset="0"/>
                        </a:rPr>
                        <a:t> IZMJENE</a:t>
                      </a:r>
                      <a:endParaRPr lang="hr-HR" sz="12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xmlns="" val="10000"/>
                  </a:ext>
                </a:extLst>
              </a:tr>
              <a:tr h="4930077">
                <a:tc>
                  <a:txBody>
                    <a:bodyPr/>
                    <a:lstStyle/>
                    <a:p>
                      <a:pPr>
                        <a:lnSpc>
                          <a:spcPts val="1800"/>
                        </a:lnSpc>
                        <a:spcBef>
                          <a:spcPts val="500"/>
                        </a:spcBef>
                        <a:spcAft>
                          <a:spcPts val="500"/>
                        </a:spcAft>
                      </a:pPr>
                      <a:endParaRPr lang="hr-HR" sz="1400" b="1" kern="1200" baseline="0" dirty="0">
                        <a:solidFill>
                          <a:schemeClr val="lt1"/>
                        </a:solidFill>
                        <a:effectLst/>
                        <a:latin typeface="Calibri"/>
                        <a:ea typeface="Calibri"/>
                        <a:cs typeface="Times New Roman"/>
                      </a:endParaRPr>
                    </a:p>
                    <a:p>
                      <a:pPr>
                        <a:lnSpc>
                          <a:spcPts val="1800"/>
                        </a:lnSpc>
                        <a:spcAft>
                          <a:spcPts val="1000"/>
                        </a:spcAft>
                      </a:pPr>
                      <a:r>
                        <a:rPr lang="hr-HR" sz="1400" b="1" kern="1200" baseline="0" dirty="0">
                          <a:solidFill>
                            <a:schemeClr val="lt1"/>
                          </a:solidFill>
                          <a:effectLst/>
                          <a:latin typeface="Calibri"/>
                          <a:ea typeface="Calibri"/>
                          <a:cs typeface="Times New Roman"/>
                        </a:rPr>
                        <a:t> Pojašnjenje i dopuna da je PDV-a oslobođeno, neovisno o pravnom obliku (čl.39, st.1.,toč. c i e):</a:t>
                      </a:r>
                    </a:p>
                    <a:p>
                      <a:pPr>
                        <a:lnSpc>
                          <a:spcPts val="1800"/>
                        </a:lnSpc>
                        <a:spcAft>
                          <a:spcPts val="1000"/>
                        </a:spcAft>
                        <a:buFontTx/>
                        <a:buChar char="-"/>
                      </a:pPr>
                      <a:r>
                        <a:rPr lang="hr-HR" sz="1400" b="1" kern="1200" baseline="0" dirty="0">
                          <a:solidFill>
                            <a:schemeClr val="lt1"/>
                          </a:solidFill>
                          <a:effectLst/>
                          <a:latin typeface="Calibri"/>
                          <a:ea typeface="Calibri"/>
                          <a:cs typeface="Times New Roman"/>
                        </a:rPr>
                        <a:t>obavljanje medicinske njege u okviru bavljenja medicinskim i pomoćnim medicinskim zanimanjima</a:t>
                      </a:r>
                    </a:p>
                    <a:p>
                      <a:pPr>
                        <a:lnSpc>
                          <a:spcPts val="1800"/>
                        </a:lnSpc>
                        <a:spcAft>
                          <a:spcPts val="1000"/>
                        </a:spcAft>
                        <a:buFontTx/>
                        <a:buChar char="-"/>
                      </a:pPr>
                      <a:r>
                        <a:rPr lang="hr-HR" sz="1400" b="1" kern="1200" baseline="0" dirty="0">
                          <a:solidFill>
                            <a:schemeClr val="lt1"/>
                          </a:solidFill>
                          <a:effectLst/>
                          <a:latin typeface="Calibri"/>
                          <a:ea typeface="Calibri"/>
                          <a:cs typeface="Times New Roman"/>
                        </a:rPr>
                        <a:t>usluge  što ih obavljaju dentalni tehničari te isporuka zubnih/protetskih nadomjestaka koje isporučuju dentalni tehničari i doktori dentalne medicine</a:t>
                      </a:r>
                    </a:p>
                    <a:p>
                      <a:pPr>
                        <a:lnSpc>
                          <a:spcPts val="1800"/>
                        </a:lnSpc>
                        <a:spcAft>
                          <a:spcPts val="1000"/>
                        </a:spcAft>
                        <a:buFontTx/>
                        <a:buNone/>
                      </a:pPr>
                      <a:r>
                        <a:rPr lang="hr-HR" sz="1400" b="1" kern="1200" baseline="0" dirty="0">
                          <a:solidFill>
                            <a:schemeClr val="lt1"/>
                          </a:solidFill>
                          <a:effectLst/>
                          <a:latin typeface="Calibri"/>
                          <a:ea typeface="Calibri"/>
                          <a:cs typeface="Times New Roman"/>
                        </a:rPr>
                        <a:t>Porezni obveznik ima pravo izbora za oporezivanje ako odobrava kredite i zajmove povezane s obavljanjem isporuka dobara i usluga (čl. 40.st.3.). </a:t>
                      </a:r>
                      <a:endParaRPr lang="hr-HR" sz="1400" b="1" kern="1200" baseline="0" dirty="0" smtClean="0">
                        <a:solidFill>
                          <a:schemeClr val="lt1"/>
                        </a:solidFill>
                        <a:effectLst/>
                        <a:latin typeface="Calibri"/>
                        <a:ea typeface="Calibri"/>
                        <a:cs typeface="Times New Roman"/>
                      </a:endParaRPr>
                    </a:p>
                    <a:p>
                      <a:pPr>
                        <a:lnSpc>
                          <a:spcPts val="1800"/>
                        </a:lnSpc>
                        <a:spcAft>
                          <a:spcPts val="1000"/>
                        </a:spcAft>
                        <a:buFontTx/>
                        <a:buNone/>
                      </a:pPr>
                      <a:endParaRPr lang="hr-HR" sz="1400" b="1" kern="1200" baseline="0" dirty="0" smtClean="0">
                        <a:solidFill>
                          <a:schemeClr val="lt1"/>
                        </a:solidFill>
                        <a:effectLst/>
                        <a:latin typeface="Calibri"/>
                        <a:ea typeface="Calibri"/>
                        <a:cs typeface="Times New Roman"/>
                      </a:endParaRPr>
                    </a:p>
                    <a:p>
                      <a:pPr>
                        <a:lnSpc>
                          <a:spcPts val="1800"/>
                        </a:lnSpc>
                        <a:spcAft>
                          <a:spcPts val="1000"/>
                        </a:spcAft>
                        <a:buFontTx/>
                        <a:buNone/>
                      </a:pPr>
                      <a:r>
                        <a:rPr lang="hr-HR" sz="1400" b="1" kern="1200" baseline="0" dirty="0" smtClean="0">
                          <a:solidFill>
                            <a:schemeClr val="lt1"/>
                          </a:solidFill>
                          <a:effectLst/>
                          <a:latin typeface="Calibri"/>
                          <a:ea typeface="Calibri"/>
                          <a:cs typeface="Times New Roman"/>
                        </a:rPr>
                        <a:t>Oslobođenje </a:t>
                      </a:r>
                      <a:r>
                        <a:rPr lang="hr-HR" sz="1400" b="1" kern="1200" baseline="0" dirty="0">
                          <a:solidFill>
                            <a:schemeClr val="lt1"/>
                          </a:solidFill>
                          <a:effectLst/>
                          <a:latin typeface="Calibri"/>
                          <a:ea typeface="Calibri"/>
                          <a:cs typeface="Times New Roman"/>
                        </a:rPr>
                        <a:t>pri uvozu odnosi se na prijevozne i sve druge otpremne usluge u vezi s dobrima u provozu kroz carinsko područje </a:t>
                      </a:r>
                      <a:r>
                        <a:rPr lang="hr-HR" sz="1400" b="1" u="sng" kern="1200" baseline="0" dirty="0">
                          <a:solidFill>
                            <a:schemeClr val="lt1"/>
                          </a:solidFill>
                          <a:effectLst/>
                          <a:latin typeface="Calibri"/>
                          <a:ea typeface="Calibri"/>
                          <a:cs typeface="Times New Roman"/>
                        </a:rPr>
                        <a:t>EU</a:t>
                      </a:r>
                      <a:r>
                        <a:rPr lang="hr-HR" sz="1400" b="1" kern="1200" baseline="0" dirty="0">
                          <a:solidFill>
                            <a:schemeClr val="lt1"/>
                          </a:solidFill>
                          <a:effectLst/>
                          <a:latin typeface="Calibri"/>
                          <a:ea typeface="Calibri"/>
                          <a:cs typeface="Times New Roman"/>
                        </a:rPr>
                        <a:t> (čl.44.st.1.toč.38).</a:t>
                      </a:r>
                    </a:p>
                    <a:p>
                      <a:pPr>
                        <a:lnSpc>
                          <a:spcPts val="1800"/>
                        </a:lnSpc>
                        <a:spcAft>
                          <a:spcPts val="1000"/>
                        </a:spcAft>
                        <a:buFontTx/>
                        <a:buNone/>
                      </a:pPr>
                      <a:endParaRPr lang="hr-HR" sz="1400" b="1" kern="1200" baseline="0" dirty="0">
                        <a:solidFill>
                          <a:schemeClr val="lt1"/>
                        </a:solidFill>
                        <a:effectLst/>
                        <a:latin typeface="Calibri"/>
                        <a:ea typeface="Calibri"/>
                        <a:cs typeface="Times New Roman"/>
                      </a:endParaRPr>
                    </a:p>
                  </a:txBody>
                  <a:tcPr marL="68580" marR="68580" marT="0" marB="0"/>
                </a:tc>
                <a:tc>
                  <a:txBody>
                    <a:bodyPr/>
                    <a:lstStyle/>
                    <a:p>
                      <a:pPr>
                        <a:lnSpc>
                          <a:spcPts val="1800"/>
                        </a:lnSpc>
                        <a:spcBef>
                          <a:spcPts val="500"/>
                        </a:spcBef>
                        <a:spcAft>
                          <a:spcPts val="500"/>
                        </a:spcAft>
                      </a:pPr>
                      <a:endParaRPr lang="hr-HR" sz="1400" dirty="0">
                        <a:effectLst/>
                      </a:endParaRPr>
                    </a:p>
                    <a:p>
                      <a:pPr>
                        <a:lnSpc>
                          <a:spcPts val="1800"/>
                        </a:lnSpc>
                        <a:spcBef>
                          <a:spcPts val="500"/>
                        </a:spcBef>
                        <a:spcAft>
                          <a:spcPts val="500"/>
                        </a:spcAft>
                      </a:pPr>
                      <a:r>
                        <a:rPr lang="hr-HR" sz="1400" b="1" kern="1200" baseline="0" dirty="0">
                          <a:solidFill>
                            <a:schemeClr val="tx1"/>
                          </a:solidFill>
                          <a:effectLst/>
                          <a:latin typeface="Calibri"/>
                          <a:ea typeface="Calibri"/>
                          <a:cs typeface="Times New Roman"/>
                        </a:rPr>
                        <a:t>Nije bilo pojašnjenja da je oslobođenje primjenjivo neovisno o pravnom </a:t>
                      </a:r>
                      <a:r>
                        <a:rPr lang="hr-HR" sz="1400" b="1" kern="1200" baseline="0" dirty="0" smtClean="0">
                          <a:solidFill>
                            <a:schemeClr val="tx1"/>
                          </a:solidFill>
                          <a:effectLst/>
                          <a:latin typeface="Calibri"/>
                          <a:ea typeface="Calibri"/>
                          <a:cs typeface="Times New Roman"/>
                        </a:rPr>
                        <a:t>obliku.</a:t>
                      </a:r>
                      <a:endParaRPr lang="hr-HR" sz="1400" b="1" kern="1200" baseline="0" dirty="0">
                        <a:solidFill>
                          <a:schemeClr val="tx1"/>
                        </a:solidFill>
                        <a:effectLst/>
                        <a:latin typeface="Calibri"/>
                        <a:ea typeface="Calibri"/>
                        <a:cs typeface="Times New Roman"/>
                      </a:endParaRPr>
                    </a:p>
                    <a:p>
                      <a:pPr>
                        <a:lnSpc>
                          <a:spcPts val="1800"/>
                        </a:lnSpc>
                        <a:spcAft>
                          <a:spcPts val="1000"/>
                        </a:spcAft>
                      </a:pPr>
                      <a:r>
                        <a:rPr lang="hr-HR" sz="1400" b="1" kern="1200" baseline="0" dirty="0">
                          <a:solidFill>
                            <a:schemeClr val="tx1"/>
                          </a:solidFill>
                          <a:effectLst/>
                          <a:latin typeface="Calibri"/>
                          <a:ea typeface="Calibri"/>
                          <a:cs typeface="Times New Roman"/>
                        </a:rPr>
                        <a:t> </a:t>
                      </a:r>
                    </a:p>
                    <a:p>
                      <a:pPr>
                        <a:lnSpc>
                          <a:spcPts val="1800"/>
                        </a:lnSpc>
                        <a:spcAft>
                          <a:spcPts val="1000"/>
                        </a:spcAft>
                      </a:pPr>
                      <a:endParaRPr lang="hr-HR" sz="1400" b="1" kern="1200" baseline="0" dirty="0">
                        <a:solidFill>
                          <a:schemeClr val="tx1"/>
                        </a:solidFill>
                        <a:effectLst/>
                        <a:latin typeface="Calibri"/>
                        <a:ea typeface="Calibri"/>
                        <a:cs typeface="Times New Roman"/>
                      </a:endParaRPr>
                    </a:p>
                    <a:p>
                      <a:pPr>
                        <a:lnSpc>
                          <a:spcPts val="1800"/>
                        </a:lnSpc>
                        <a:spcAft>
                          <a:spcPts val="1000"/>
                        </a:spcAft>
                      </a:pPr>
                      <a:endParaRPr lang="hr-HR" sz="1400" b="1" kern="1200" baseline="0" dirty="0">
                        <a:solidFill>
                          <a:schemeClr val="tx1"/>
                        </a:solidFill>
                        <a:effectLst/>
                        <a:latin typeface="Calibri"/>
                        <a:ea typeface="Calibri"/>
                        <a:cs typeface="Times New Roman"/>
                      </a:endParaRPr>
                    </a:p>
                    <a:p>
                      <a:pPr>
                        <a:lnSpc>
                          <a:spcPts val="1800"/>
                        </a:lnSpc>
                        <a:spcAft>
                          <a:spcPts val="1000"/>
                        </a:spcAft>
                      </a:pPr>
                      <a:endParaRPr lang="hr-HR" sz="1400" b="1" kern="1200" baseline="0" dirty="0">
                        <a:solidFill>
                          <a:schemeClr val="tx1"/>
                        </a:solidFill>
                        <a:effectLst/>
                        <a:latin typeface="Calibri"/>
                        <a:ea typeface="Calibri"/>
                        <a:cs typeface="Times New Roman"/>
                      </a:endParaRPr>
                    </a:p>
                    <a:p>
                      <a:pPr marL="0" marR="0" indent="0" algn="l" defTabSz="914400" rtl="0" eaLnBrk="1" fontAlgn="auto" latinLnBrk="0" hangingPunct="1">
                        <a:lnSpc>
                          <a:spcPts val="1800"/>
                        </a:lnSpc>
                        <a:spcBef>
                          <a:spcPts val="0"/>
                        </a:spcBef>
                        <a:spcAft>
                          <a:spcPts val="1000"/>
                        </a:spcAft>
                        <a:buClrTx/>
                        <a:buSzTx/>
                        <a:buFontTx/>
                        <a:buNone/>
                        <a:tabLst/>
                        <a:defRPr/>
                      </a:pPr>
                      <a:r>
                        <a:rPr lang="hr-HR" sz="1400" b="1" kern="1200" baseline="0" dirty="0">
                          <a:solidFill>
                            <a:schemeClr val="tx1"/>
                          </a:solidFill>
                          <a:effectLst/>
                          <a:latin typeface="+mn-lt"/>
                          <a:ea typeface="Calibri"/>
                          <a:cs typeface="Times New Roman"/>
                        </a:rPr>
                        <a:t>Porezni obveznik ima pravo izbora za oporezivanje ako </a:t>
                      </a:r>
                      <a:r>
                        <a:rPr lang="hr-HR" sz="1400" b="1" u="sng" kern="1200" baseline="0" dirty="0">
                          <a:solidFill>
                            <a:schemeClr val="tx1"/>
                          </a:solidFill>
                          <a:effectLst/>
                          <a:latin typeface="+mn-lt"/>
                          <a:ea typeface="Calibri"/>
                          <a:cs typeface="Times New Roman"/>
                        </a:rPr>
                        <a:t>povremeno</a:t>
                      </a:r>
                      <a:r>
                        <a:rPr lang="hr-HR" sz="1400" b="1" kern="1200" baseline="0" dirty="0">
                          <a:solidFill>
                            <a:schemeClr val="tx1"/>
                          </a:solidFill>
                          <a:effectLst/>
                          <a:latin typeface="+mn-lt"/>
                          <a:ea typeface="Calibri"/>
                          <a:cs typeface="Times New Roman"/>
                        </a:rPr>
                        <a:t> odobrava kredite i zajmove povezane s obavljanjem isporuka dobara i </a:t>
                      </a:r>
                      <a:r>
                        <a:rPr lang="hr-HR" sz="1400" b="1" kern="1200" baseline="0" dirty="0" smtClean="0">
                          <a:solidFill>
                            <a:schemeClr val="tx1"/>
                          </a:solidFill>
                          <a:effectLst/>
                          <a:latin typeface="+mn-lt"/>
                          <a:ea typeface="Calibri"/>
                          <a:cs typeface="Times New Roman"/>
                        </a:rPr>
                        <a:t>usluga.</a:t>
                      </a:r>
                    </a:p>
                    <a:p>
                      <a:pPr marL="0" marR="0" indent="0" algn="l" defTabSz="914400" rtl="0" eaLnBrk="1" fontAlgn="auto" latinLnBrk="0" hangingPunct="1">
                        <a:lnSpc>
                          <a:spcPts val="1800"/>
                        </a:lnSpc>
                        <a:spcBef>
                          <a:spcPts val="0"/>
                        </a:spcBef>
                        <a:spcAft>
                          <a:spcPts val="1000"/>
                        </a:spcAft>
                        <a:buClrTx/>
                        <a:buSzTx/>
                        <a:buFontTx/>
                        <a:buNone/>
                        <a:tabLst/>
                        <a:defRPr/>
                      </a:pPr>
                      <a:endParaRPr lang="hr-HR" sz="1400" b="1" kern="1200" baseline="0" dirty="0">
                        <a:solidFill>
                          <a:schemeClr val="tx1"/>
                        </a:solidFill>
                        <a:effectLst/>
                        <a:latin typeface="+mn-lt"/>
                        <a:ea typeface="Calibri"/>
                        <a:cs typeface="Times New Roman"/>
                      </a:endParaRPr>
                    </a:p>
                    <a:p>
                      <a:pPr>
                        <a:lnSpc>
                          <a:spcPts val="1800"/>
                        </a:lnSpc>
                        <a:spcAft>
                          <a:spcPts val="1000"/>
                        </a:spcAft>
                      </a:pPr>
                      <a:r>
                        <a:rPr lang="hr-HR" sz="1400" b="1" kern="1200" baseline="0" dirty="0">
                          <a:solidFill>
                            <a:schemeClr val="tx1"/>
                          </a:solidFill>
                          <a:effectLst/>
                          <a:latin typeface="+mn-lt"/>
                          <a:ea typeface="Calibri"/>
                          <a:cs typeface="Times New Roman"/>
                        </a:rPr>
                        <a:t>Oslobođenje pri uvozu odnosi se na prijevozne i sve druge otpremne usluge u vezi s dobrima u provozu kroz carinsko područje </a:t>
                      </a:r>
                      <a:r>
                        <a:rPr lang="hr-HR" sz="1400" b="1" u="sng" kern="1200" baseline="0" dirty="0">
                          <a:solidFill>
                            <a:schemeClr val="tx1"/>
                          </a:solidFill>
                          <a:effectLst/>
                          <a:latin typeface="+mn-lt"/>
                          <a:ea typeface="Calibri"/>
                          <a:cs typeface="Times New Roman"/>
                        </a:rPr>
                        <a:t>Republike Hrvatske</a:t>
                      </a:r>
                      <a:r>
                        <a:rPr lang="hr-HR" sz="1400" b="1" kern="1200" baseline="0" dirty="0">
                          <a:solidFill>
                            <a:schemeClr val="tx1"/>
                          </a:solidFill>
                          <a:effectLst/>
                          <a:latin typeface="+mn-lt"/>
                          <a:ea typeface="Calibri"/>
                          <a:cs typeface="Times New Roman"/>
                        </a:rPr>
                        <a:t> </a:t>
                      </a:r>
                      <a:r>
                        <a:rPr lang="hr-HR" sz="1400" b="1" kern="1200" baseline="0" dirty="0" smtClean="0">
                          <a:solidFill>
                            <a:schemeClr val="tx1"/>
                          </a:solidFill>
                          <a:effectLst/>
                          <a:latin typeface="+mn-lt"/>
                          <a:ea typeface="Calibri"/>
                          <a:cs typeface="Times New Roman"/>
                        </a:rPr>
                        <a:t>.</a:t>
                      </a:r>
                      <a:endParaRPr lang="hr-HR" sz="1400" b="1" kern="1200" baseline="0" dirty="0">
                        <a:solidFill>
                          <a:schemeClr val="tx1"/>
                        </a:solidFill>
                        <a:effectLst/>
                        <a:latin typeface="Calibri"/>
                        <a:ea typeface="Calibri"/>
                        <a:cs typeface="Times New Roman"/>
                      </a:endParaRPr>
                    </a:p>
                  </a:txBody>
                  <a:tcPr marL="68580" marR="68580" marT="0" marB="0"/>
                </a:tc>
                <a:extLst>
                  <a:ext uri="{0D108BD9-81ED-4DB2-BD59-A6C34878D82A}">
                    <a16:rowId xmlns:a16="http://schemas.microsoft.com/office/drawing/2014/main" xmlns="" val="10001"/>
                  </a:ext>
                </a:extLst>
              </a:tr>
            </a:tbl>
          </a:graphicData>
        </a:graphic>
      </p:graphicFrame>
      <p:sp>
        <p:nvSpPr>
          <p:cNvPr id="4" name="Content Placeholder 3"/>
          <p:cNvSpPr>
            <a:spLocks noGrp="1"/>
          </p:cNvSpPr>
          <p:nvPr>
            <p:ph sz="quarter" idx="13"/>
          </p:nvPr>
        </p:nvSpPr>
        <p:spPr>
          <a:xfrm>
            <a:off x="251520" y="764704"/>
            <a:ext cx="8602306" cy="482600"/>
          </a:xfrm>
        </p:spPr>
        <p:txBody>
          <a:bodyPr>
            <a:normAutofit fontScale="70000" lnSpcReduction="20000"/>
          </a:bodyPr>
          <a:lstStyle/>
          <a:p>
            <a:pPr algn="ctr"/>
            <a:r>
              <a:rPr lang="hr-HR" dirty="0"/>
              <a:t>Članak 39. stavak 1. točka c i e; članak 40. stavak 3., članak 44. stavak 1. točka 38.- oslobođenje PDV-a</a:t>
            </a:r>
            <a:endParaRPr lang="en-GB"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836920"/>
            <a:ext cx="1242060" cy="1021080"/>
          </a:xfrm>
          <a:prstGeom prst="rect">
            <a:avLst/>
          </a:prstGeom>
        </p:spPr>
      </p:pic>
    </p:spTree>
    <p:extLst>
      <p:ext uri="{BB962C8B-B14F-4D97-AF65-F5344CB8AC3E}">
        <p14:creationId xmlns:p14="http://schemas.microsoft.com/office/powerpoint/2010/main" val="178415649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a:t>Izmjene od 1.siječnja 2017.</a:t>
            </a:r>
            <a:endParaRPr lang="en-GB" dirty="0"/>
          </a:p>
        </p:txBody>
      </p:sp>
      <p:graphicFrame>
        <p:nvGraphicFramePr>
          <p:cNvPr id="6" name="Rezervirano mjesto sadržaja 5"/>
          <p:cNvGraphicFramePr>
            <a:graphicFrameLocks noGrp="1"/>
          </p:cNvGraphicFramePr>
          <p:nvPr>
            <p:ph idx="1"/>
            <p:extLst>
              <p:ext uri="{D42A27DB-BD31-4B8C-83A1-F6EECF244321}">
                <p14:modId xmlns:p14="http://schemas.microsoft.com/office/powerpoint/2010/main" val="1681658452"/>
              </p:ext>
            </p:extLst>
          </p:nvPr>
        </p:nvGraphicFramePr>
        <p:xfrm>
          <a:off x="298467" y="1340768"/>
          <a:ext cx="8568952" cy="5055512"/>
        </p:xfrm>
        <a:graphic>
          <a:graphicData uri="http://schemas.openxmlformats.org/drawingml/2006/table">
            <a:tbl>
              <a:tblPr firstRow="1" firstCol="1" bandRow="1">
                <a:tableStyleId>{7DF18680-E054-41AD-8BC1-D1AEF772440D}</a:tableStyleId>
              </a:tblPr>
              <a:tblGrid>
                <a:gridCol w="4392488">
                  <a:extLst>
                    <a:ext uri="{9D8B030D-6E8A-4147-A177-3AD203B41FA5}">
                      <a16:colId xmlns:a16="http://schemas.microsoft.com/office/drawing/2014/main" xmlns="" val="20000"/>
                    </a:ext>
                  </a:extLst>
                </a:gridCol>
                <a:gridCol w="4176464">
                  <a:extLst>
                    <a:ext uri="{9D8B030D-6E8A-4147-A177-3AD203B41FA5}">
                      <a16:colId xmlns:a16="http://schemas.microsoft.com/office/drawing/2014/main" xmlns="" val="20001"/>
                    </a:ext>
                  </a:extLst>
                </a:gridCol>
              </a:tblGrid>
              <a:tr h="242212">
                <a:tc>
                  <a:txBody>
                    <a:bodyPr/>
                    <a:lstStyle/>
                    <a:p>
                      <a:pPr algn="ctr">
                        <a:lnSpc>
                          <a:spcPts val="1800"/>
                        </a:lnSpc>
                        <a:spcAft>
                          <a:spcPts val="1000"/>
                        </a:spcAft>
                      </a:pPr>
                      <a:r>
                        <a:rPr lang="hr-HR" sz="1200" dirty="0">
                          <a:effectLst/>
                          <a:latin typeface="Tahoma" panose="020B0604030504040204" pitchFamily="34" charset="0"/>
                          <a:ea typeface="Tahoma" panose="020B0604030504040204" pitchFamily="34" charset="0"/>
                          <a:cs typeface="Tahoma" panose="020B0604030504040204" pitchFamily="34" charset="0"/>
                        </a:rPr>
                        <a:t>NAKON</a:t>
                      </a:r>
                      <a:r>
                        <a:rPr lang="hr-HR" sz="1200" baseline="0" dirty="0">
                          <a:effectLst/>
                          <a:latin typeface="Tahoma" panose="020B0604030504040204" pitchFamily="34" charset="0"/>
                          <a:ea typeface="Tahoma" panose="020B0604030504040204" pitchFamily="34" charset="0"/>
                          <a:cs typeface="Tahoma" panose="020B0604030504040204" pitchFamily="34" charset="0"/>
                        </a:rPr>
                        <a:t> IZMJENE</a:t>
                      </a:r>
                      <a:endParaRPr lang="hr-HR" sz="12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gn="ctr">
                        <a:lnSpc>
                          <a:spcPts val="1800"/>
                        </a:lnSpc>
                        <a:spcAft>
                          <a:spcPts val="1000"/>
                        </a:spcAft>
                      </a:pPr>
                      <a:r>
                        <a:rPr lang="hr-HR" sz="1200" dirty="0">
                          <a:effectLst/>
                          <a:latin typeface="Tahoma" panose="020B0604030504040204" pitchFamily="34" charset="0"/>
                          <a:ea typeface="Tahoma" panose="020B0604030504040204" pitchFamily="34" charset="0"/>
                          <a:cs typeface="Tahoma" panose="020B0604030504040204" pitchFamily="34" charset="0"/>
                        </a:rPr>
                        <a:t>PRIJE</a:t>
                      </a:r>
                      <a:r>
                        <a:rPr lang="hr-HR" sz="1200" baseline="0" dirty="0">
                          <a:effectLst/>
                          <a:latin typeface="Tahoma" panose="020B0604030504040204" pitchFamily="34" charset="0"/>
                          <a:ea typeface="Tahoma" panose="020B0604030504040204" pitchFamily="34" charset="0"/>
                          <a:cs typeface="Tahoma" panose="020B0604030504040204" pitchFamily="34" charset="0"/>
                        </a:rPr>
                        <a:t> IZMJENE</a:t>
                      </a:r>
                      <a:endParaRPr lang="hr-HR" sz="12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xmlns="" val="10000"/>
                  </a:ext>
                </a:extLst>
              </a:tr>
              <a:tr h="4813300">
                <a:tc>
                  <a:txBody>
                    <a:bodyPr/>
                    <a:lstStyle/>
                    <a:p>
                      <a:pPr>
                        <a:lnSpc>
                          <a:spcPts val="1800"/>
                        </a:lnSpc>
                        <a:spcBef>
                          <a:spcPts val="500"/>
                        </a:spcBef>
                        <a:spcAft>
                          <a:spcPts val="500"/>
                        </a:spcAft>
                      </a:pPr>
                      <a:endParaRPr lang="hr-HR" sz="1400" b="1" kern="1200" baseline="0" dirty="0">
                        <a:solidFill>
                          <a:schemeClr val="lt1"/>
                        </a:solidFill>
                        <a:effectLst/>
                        <a:latin typeface="+mn-lt"/>
                        <a:ea typeface="+mn-ea"/>
                        <a:cs typeface="+mn-cs"/>
                      </a:endParaRPr>
                    </a:p>
                    <a:p>
                      <a:pPr>
                        <a:lnSpc>
                          <a:spcPts val="1800"/>
                        </a:lnSpc>
                        <a:spcAft>
                          <a:spcPts val="1000"/>
                        </a:spcAft>
                      </a:pPr>
                      <a:r>
                        <a:rPr lang="hr-HR" sz="1400" b="1" kern="1200" baseline="0" dirty="0">
                          <a:solidFill>
                            <a:schemeClr val="lt1"/>
                          </a:solidFill>
                          <a:effectLst/>
                          <a:latin typeface="+mn-lt"/>
                          <a:ea typeface="+mn-ea"/>
                          <a:cs typeface="+mn-cs"/>
                        </a:rPr>
                        <a:t> Propisuje se da se gospodarskim dobrima na koja se odnosi ispravak odbitka pretporeza (5 god. i 10 god. za nekretnine) smatraju dobra </a:t>
                      </a:r>
                      <a:r>
                        <a:rPr lang="hr-HR" sz="1400" b="1" u="sng" kern="1200" baseline="0" dirty="0">
                          <a:solidFill>
                            <a:schemeClr val="lt1"/>
                          </a:solidFill>
                          <a:effectLst/>
                          <a:latin typeface="+mn-lt"/>
                          <a:ea typeface="+mn-ea"/>
                          <a:cs typeface="+mn-cs"/>
                        </a:rPr>
                        <a:t>i usluge </a:t>
                      </a:r>
                      <a:r>
                        <a:rPr lang="hr-HR" sz="1400" b="1" kern="1200" baseline="0" dirty="0">
                          <a:solidFill>
                            <a:schemeClr val="lt1"/>
                          </a:solidFill>
                          <a:effectLst/>
                          <a:latin typeface="+mn-lt"/>
                          <a:ea typeface="+mn-ea"/>
                          <a:cs typeface="+mn-cs"/>
                        </a:rPr>
                        <a:t>koji prema računovodstvenim propisima spadaju u dugotrajnu imovinu –dakle odnosi se </a:t>
                      </a:r>
                      <a:r>
                        <a:rPr lang="hr-HR" sz="1400" b="1" u="sng" kern="1200" baseline="0" dirty="0">
                          <a:solidFill>
                            <a:schemeClr val="lt1"/>
                          </a:solidFill>
                          <a:effectLst/>
                          <a:latin typeface="+mn-lt"/>
                          <a:ea typeface="+mn-ea"/>
                          <a:cs typeface="+mn-cs"/>
                        </a:rPr>
                        <a:t>i na nematerijalnu imovinu te ulaganja u tuđu imovinu!</a:t>
                      </a:r>
                    </a:p>
                    <a:p>
                      <a:pPr>
                        <a:lnSpc>
                          <a:spcPts val="1800"/>
                        </a:lnSpc>
                        <a:spcAft>
                          <a:spcPts val="1000"/>
                        </a:spcAft>
                      </a:pPr>
                      <a:r>
                        <a:rPr lang="hr-HR" sz="1400" b="1" kern="1200" baseline="0" dirty="0">
                          <a:solidFill>
                            <a:schemeClr val="lt1"/>
                          </a:solidFill>
                          <a:effectLst/>
                          <a:latin typeface="+mn-lt"/>
                          <a:ea typeface="+mn-ea"/>
                          <a:cs typeface="+mn-cs"/>
                        </a:rPr>
                        <a:t>Pravo na povrat PDV-a ostvaruje se pod uvjetom da u državi podrijetla podnositelja zahtjeva tuzemni porezni obveznik također ima pravo na povrat PDV-a </a:t>
                      </a:r>
                      <a:r>
                        <a:rPr lang="hr-HR" sz="1400" b="1" u="sng" kern="1200" baseline="0" dirty="0">
                          <a:solidFill>
                            <a:schemeClr val="lt1"/>
                          </a:solidFill>
                          <a:effectLst/>
                          <a:latin typeface="+mn-lt"/>
                          <a:ea typeface="+mn-ea"/>
                          <a:cs typeface="+mn-cs"/>
                        </a:rPr>
                        <a:t>pri čemu se ta uzajamnost utvrđuje razmjenom obavijesti između poreznog tijela RH i poreznog tijela treće </a:t>
                      </a:r>
                      <a:r>
                        <a:rPr lang="hr-HR" sz="1400" b="1" u="sng" kern="1200" baseline="0" dirty="0" smtClean="0">
                          <a:solidFill>
                            <a:schemeClr val="lt1"/>
                          </a:solidFill>
                          <a:effectLst/>
                          <a:latin typeface="+mn-lt"/>
                          <a:ea typeface="+mn-ea"/>
                          <a:cs typeface="+mn-cs"/>
                        </a:rPr>
                        <a:t>zemlje.</a:t>
                      </a:r>
                      <a:endParaRPr lang="hr-HR" sz="1400" b="1" u="sng" kern="1200" baseline="0" dirty="0">
                        <a:solidFill>
                          <a:schemeClr val="lt1"/>
                        </a:solidFill>
                        <a:effectLst/>
                        <a:latin typeface="+mn-lt"/>
                        <a:ea typeface="+mn-ea"/>
                        <a:cs typeface="+mn-cs"/>
                      </a:endParaRPr>
                    </a:p>
                    <a:p>
                      <a:pPr>
                        <a:lnSpc>
                          <a:spcPts val="1800"/>
                        </a:lnSpc>
                        <a:spcAft>
                          <a:spcPts val="1000"/>
                        </a:spcAft>
                      </a:pPr>
                      <a:endParaRPr lang="hr-HR" sz="1400" b="1" kern="1200" baseline="0" dirty="0">
                        <a:solidFill>
                          <a:schemeClr val="lt1"/>
                        </a:solidFill>
                        <a:effectLst/>
                        <a:latin typeface="+mn-lt"/>
                        <a:ea typeface="+mn-ea"/>
                        <a:cs typeface="+mn-cs"/>
                      </a:endParaRPr>
                    </a:p>
                    <a:p>
                      <a:pPr>
                        <a:lnSpc>
                          <a:spcPts val="1800"/>
                        </a:lnSpc>
                        <a:spcAft>
                          <a:spcPts val="1000"/>
                        </a:spcAft>
                      </a:pPr>
                      <a:r>
                        <a:rPr lang="hr-HR" sz="1400" b="1" kern="1200" baseline="0" dirty="0">
                          <a:solidFill>
                            <a:schemeClr val="lt1"/>
                          </a:solidFill>
                          <a:effectLst/>
                          <a:latin typeface="+mn-lt"/>
                          <a:ea typeface="+mn-ea"/>
                          <a:cs typeface="+mn-cs"/>
                        </a:rPr>
                        <a:t>Ukida se zaštitna mjera zabrane obavljanja djelatnosti (za fizičku osobu do 1 mj. , pravnoj osobi od 3 mj.do 1 god.) u slučaju prekršaja iz čl. 131 st.1</a:t>
                      </a:r>
                      <a:r>
                        <a:rPr lang="hr-HR" sz="1400" b="1" kern="1200" baseline="0" dirty="0" smtClean="0">
                          <a:solidFill>
                            <a:schemeClr val="lt1"/>
                          </a:solidFill>
                          <a:effectLst/>
                          <a:latin typeface="+mn-lt"/>
                          <a:ea typeface="+mn-ea"/>
                          <a:cs typeface="+mn-cs"/>
                        </a:rPr>
                        <a:t>).</a:t>
                      </a:r>
                      <a:endParaRPr lang="hr-HR" sz="1400" b="1" kern="1200" baseline="0" dirty="0">
                        <a:solidFill>
                          <a:schemeClr val="lt1"/>
                        </a:solidFill>
                        <a:effectLst/>
                        <a:latin typeface="+mn-lt"/>
                        <a:ea typeface="+mn-ea"/>
                        <a:cs typeface="+mn-cs"/>
                      </a:endParaRPr>
                    </a:p>
                    <a:p>
                      <a:pPr>
                        <a:lnSpc>
                          <a:spcPts val="1800"/>
                        </a:lnSpc>
                        <a:spcAft>
                          <a:spcPts val="1000"/>
                        </a:spcAft>
                      </a:pPr>
                      <a:endParaRPr lang="hr-HR" sz="1400" b="1" kern="1200" baseline="0" dirty="0">
                        <a:solidFill>
                          <a:schemeClr val="lt1"/>
                        </a:solidFill>
                        <a:effectLst/>
                        <a:latin typeface="+mn-lt"/>
                        <a:ea typeface="+mn-ea"/>
                        <a:cs typeface="+mn-cs"/>
                      </a:endParaRPr>
                    </a:p>
                    <a:p>
                      <a:pPr>
                        <a:lnSpc>
                          <a:spcPts val="1800"/>
                        </a:lnSpc>
                        <a:spcAft>
                          <a:spcPts val="1000"/>
                        </a:spcAft>
                      </a:pPr>
                      <a:endParaRPr lang="hr-HR" sz="1400" b="1" kern="1200" baseline="0" dirty="0">
                        <a:solidFill>
                          <a:schemeClr val="lt1"/>
                        </a:solidFill>
                        <a:effectLst/>
                        <a:latin typeface="+mn-lt"/>
                        <a:ea typeface="+mn-ea"/>
                        <a:cs typeface="+mn-cs"/>
                      </a:endParaRPr>
                    </a:p>
                  </a:txBody>
                  <a:tcPr marL="68580" marR="68580" marT="0" marB="0"/>
                </a:tc>
                <a:tc>
                  <a:txBody>
                    <a:bodyPr/>
                    <a:lstStyle/>
                    <a:p>
                      <a:pPr>
                        <a:lnSpc>
                          <a:spcPts val="1800"/>
                        </a:lnSpc>
                        <a:spcBef>
                          <a:spcPts val="500"/>
                        </a:spcBef>
                        <a:spcAft>
                          <a:spcPts val="500"/>
                        </a:spcAft>
                      </a:pPr>
                      <a:endParaRPr lang="hr-HR" sz="1400" b="1" kern="1200" baseline="0" dirty="0">
                        <a:solidFill>
                          <a:schemeClr val="lt1"/>
                        </a:solidFill>
                        <a:effectLst/>
                        <a:latin typeface="+mn-lt"/>
                        <a:ea typeface="+mn-ea"/>
                        <a:cs typeface="+mn-cs"/>
                      </a:endParaRPr>
                    </a:p>
                    <a:p>
                      <a:pPr>
                        <a:lnSpc>
                          <a:spcPts val="1800"/>
                        </a:lnSpc>
                        <a:spcBef>
                          <a:spcPts val="500"/>
                        </a:spcBef>
                        <a:spcAft>
                          <a:spcPts val="500"/>
                        </a:spcAft>
                      </a:pPr>
                      <a:r>
                        <a:rPr lang="hr-HR" sz="1400" b="1" kern="1200" baseline="0" dirty="0">
                          <a:solidFill>
                            <a:schemeClr val="tx1"/>
                          </a:solidFill>
                          <a:effectLst/>
                          <a:latin typeface="+mn-lt"/>
                          <a:ea typeface="+mn-ea"/>
                          <a:cs typeface="+mn-cs"/>
                        </a:rPr>
                        <a:t>Gospodarskim dobrima smatraju se samo </a:t>
                      </a:r>
                      <a:r>
                        <a:rPr lang="hr-HR" sz="1400" b="1" kern="1200" baseline="0" dirty="0" smtClean="0">
                          <a:solidFill>
                            <a:schemeClr val="tx1"/>
                          </a:solidFill>
                          <a:effectLst/>
                          <a:latin typeface="+mn-lt"/>
                          <a:ea typeface="+mn-ea"/>
                          <a:cs typeface="+mn-cs"/>
                        </a:rPr>
                        <a:t>dobra</a:t>
                      </a:r>
                      <a:r>
                        <a:rPr lang="hr-HR" sz="1400" b="1" kern="1200" baseline="0" dirty="0">
                          <a:solidFill>
                            <a:schemeClr val="lt1"/>
                          </a:solidFill>
                          <a:effectLst/>
                          <a:latin typeface="+mn-lt"/>
                          <a:ea typeface="+mn-ea"/>
                          <a:cs typeface="+mn-cs"/>
                        </a:rPr>
                        <a:t>.</a:t>
                      </a:r>
                    </a:p>
                    <a:p>
                      <a:pPr>
                        <a:lnSpc>
                          <a:spcPts val="1800"/>
                        </a:lnSpc>
                        <a:spcAft>
                          <a:spcPts val="1000"/>
                        </a:spcAft>
                      </a:pPr>
                      <a:endParaRPr lang="hr-HR" sz="1400" b="1" kern="1200" baseline="0" dirty="0">
                        <a:solidFill>
                          <a:schemeClr val="lt1"/>
                        </a:solidFill>
                        <a:effectLst/>
                        <a:latin typeface="+mn-lt"/>
                        <a:ea typeface="+mn-ea"/>
                        <a:cs typeface="+mn-cs"/>
                      </a:endParaRPr>
                    </a:p>
                    <a:p>
                      <a:pPr>
                        <a:lnSpc>
                          <a:spcPts val="1800"/>
                        </a:lnSpc>
                        <a:spcAft>
                          <a:spcPts val="1000"/>
                        </a:spcAft>
                      </a:pPr>
                      <a:endParaRPr lang="hr-HR" sz="1400" b="1" kern="1200" baseline="0" dirty="0">
                        <a:solidFill>
                          <a:schemeClr val="lt1"/>
                        </a:solidFill>
                        <a:effectLst/>
                        <a:latin typeface="+mn-lt"/>
                        <a:ea typeface="+mn-ea"/>
                        <a:cs typeface="+mn-cs"/>
                      </a:endParaRPr>
                    </a:p>
                    <a:p>
                      <a:pPr>
                        <a:lnSpc>
                          <a:spcPts val="1800"/>
                        </a:lnSpc>
                        <a:spcAft>
                          <a:spcPts val="1000"/>
                        </a:spcAft>
                      </a:pPr>
                      <a:endParaRPr lang="hr-HR" sz="1400" b="1" kern="1200" baseline="0" dirty="0">
                        <a:solidFill>
                          <a:schemeClr val="lt1"/>
                        </a:solidFill>
                        <a:effectLst/>
                        <a:latin typeface="+mn-lt"/>
                        <a:ea typeface="+mn-ea"/>
                        <a:cs typeface="+mn-cs"/>
                      </a:endParaRPr>
                    </a:p>
                    <a:p>
                      <a:pPr>
                        <a:lnSpc>
                          <a:spcPts val="1800"/>
                        </a:lnSpc>
                        <a:spcAft>
                          <a:spcPts val="1000"/>
                        </a:spcAft>
                      </a:pPr>
                      <a:r>
                        <a:rPr lang="hr-HR" sz="1400" b="1" kern="1200" baseline="0" dirty="0">
                          <a:solidFill>
                            <a:schemeClr val="tx1"/>
                          </a:solidFill>
                          <a:effectLst/>
                          <a:latin typeface="+mn-lt"/>
                          <a:ea typeface="+mn-ea"/>
                          <a:cs typeface="+mn-cs"/>
                        </a:rPr>
                        <a:t>Način utvrđivanja uzajamnosti nije bio </a:t>
                      </a:r>
                      <a:r>
                        <a:rPr lang="hr-HR" sz="1400" b="1" kern="1200" baseline="0" dirty="0" smtClean="0">
                          <a:solidFill>
                            <a:schemeClr val="tx1"/>
                          </a:solidFill>
                          <a:effectLst/>
                          <a:latin typeface="+mn-lt"/>
                          <a:ea typeface="+mn-ea"/>
                          <a:cs typeface="+mn-cs"/>
                        </a:rPr>
                        <a:t>definiran.</a:t>
                      </a:r>
                      <a:endParaRPr lang="hr-HR" sz="1400" b="1" kern="1200" baseline="0" dirty="0">
                        <a:solidFill>
                          <a:schemeClr val="tx1"/>
                        </a:solidFill>
                        <a:effectLst/>
                        <a:latin typeface="+mn-lt"/>
                        <a:ea typeface="+mn-ea"/>
                        <a:cs typeface="+mn-cs"/>
                      </a:endParaRPr>
                    </a:p>
                    <a:p>
                      <a:pPr>
                        <a:lnSpc>
                          <a:spcPts val="1800"/>
                        </a:lnSpc>
                        <a:spcAft>
                          <a:spcPts val="1000"/>
                        </a:spcAft>
                      </a:pPr>
                      <a:endParaRPr lang="hr-HR" sz="1400" b="1" kern="1200" baseline="0" dirty="0">
                        <a:solidFill>
                          <a:schemeClr val="lt1"/>
                        </a:solidFill>
                        <a:effectLst/>
                        <a:latin typeface="+mn-lt"/>
                        <a:ea typeface="+mn-ea"/>
                        <a:cs typeface="+mn-cs"/>
                      </a:endParaRPr>
                    </a:p>
                    <a:p>
                      <a:pPr>
                        <a:lnSpc>
                          <a:spcPts val="1800"/>
                        </a:lnSpc>
                        <a:spcAft>
                          <a:spcPts val="1000"/>
                        </a:spcAft>
                      </a:pPr>
                      <a:endParaRPr lang="hr-HR" sz="1400" b="1" kern="1200" baseline="0" dirty="0">
                        <a:solidFill>
                          <a:schemeClr val="lt1"/>
                        </a:solidFill>
                        <a:effectLst/>
                        <a:latin typeface="+mn-lt"/>
                        <a:ea typeface="+mn-ea"/>
                        <a:cs typeface="+mn-cs"/>
                      </a:endParaRPr>
                    </a:p>
                    <a:p>
                      <a:pPr>
                        <a:lnSpc>
                          <a:spcPts val="1800"/>
                        </a:lnSpc>
                        <a:spcAft>
                          <a:spcPts val="1000"/>
                        </a:spcAft>
                      </a:pPr>
                      <a:endParaRPr lang="hr-HR" sz="1400" b="1" kern="1200" baseline="0" dirty="0">
                        <a:solidFill>
                          <a:schemeClr val="lt1"/>
                        </a:solidFill>
                        <a:effectLst/>
                        <a:latin typeface="+mn-lt"/>
                        <a:ea typeface="+mn-ea"/>
                        <a:cs typeface="+mn-cs"/>
                      </a:endParaRPr>
                    </a:p>
                    <a:p>
                      <a:pPr>
                        <a:lnSpc>
                          <a:spcPts val="1800"/>
                        </a:lnSpc>
                        <a:spcAft>
                          <a:spcPts val="1000"/>
                        </a:spcAft>
                      </a:pPr>
                      <a:endParaRPr lang="hr-HR" sz="1400" b="1" kern="1200" baseline="0" dirty="0">
                        <a:solidFill>
                          <a:schemeClr val="lt1"/>
                        </a:solidFill>
                        <a:effectLst/>
                        <a:latin typeface="+mn-lt"/>
                        <a:ea typeface="+mn-ea"/>
                        <a:cs typeface="+mn-cs"/>
                      </a:endParaRPr>
                    </a:p>
                    <a:p>
                      <a:pPr>
                        <a:lnSpc>
                          <a:spcPts val="1800"/>
                        </a:lnSpc>
                        <a:spcAft>
                          <a:spcPts val="1000"/>
                        </a:spcAft>
                      </a:pPr>
                      <a:r>
                        <a:rPr lang="hr-HR" sz="1400" b="1" kern="1200" baseline="0" dirty="0">
                          <a:solidFill>
                            <a:schemeClr val="tx1"/>
                          </a:solidFill>
                          <a:effectLst/>
                          <a:latin typeface="+mn-lt"/>
                          <a:ea typeface="+mn-ea"/>
                          <a:cs typeface="+mn-cs"/>
                        </a:rPr>
                        <a:t>U primjeni bio stavak 3. članka 131. koji je definirao zaštitnu mjeru koja se </a:t>
                      </a:r>
                      <a:r>
                        <a:rPr lang="hr-HR" sz="1400" b="1" kern="1200" baseline="0" dirty="0" smtClean="0">
                          <a:solidFill>
                            <a:schemeClr val="tx1"/>
                          </a:solidFill>
                          <a:effectLst/>
                          <a:latin typeface="+mn-lt"/>
                          <a:ea typeface="+mn-ea"/>
                          <a:cs typeface="+mn-cs"/>
                        </a:rPr>
                        <a:t>ukinula.</a:t>
                      </a:r>
                      <a:endParaRPr lang="hr-HR" sz="1400" b="1" kern="1200" baseline="0" dirty="0">
                        <a:solidFill>
                          <a:schemeClr val="tx1"/>
                        </a:solidFill>
                        <a:effectLst/>
                        <a:latin typeface="+mn-lt"/>
                        <a:ea typeface="+mn-ea"/>
                        <a:cs typeface="+mn-cs"/>
                      </a:endParaRPr>
                    </a:p>
                  </a:txBody>
                  <a:tcPr marL="68580" marR="68580" marT="0" marB="0"/>
                </a:tc>
                <a:extLst>
                  <a:ext uri="{0D108BD9-81ED-4DB2-BD59-A6C34878D82A}">
                    <a16:rowId xmlns:a16="http://schemas.microsoft.com/office/drawing/2014/main" xmlns="" val="10001"/>
                  </a:ext>
                </a:extLst>
              </a:tr>
            </a:tbl>
          </a:graphicData>
        </a:graphic>
      </p:graphicFrame>
      <p:sp>
        <p:nvSpPr>
          <p:cNvPr id="4" name="Content Placeholder 3"/>
          <p:cNvSpPr>
            <a:spLocks noGrp="1"/>
          </p:cNvSpPr>
          <p:nvPr>
            <p:ph sz="quarter" idx="13"/>
          </p:nvPr>
        </p:nvSpPr>
        <p:spPr>
          <a:xfrm>
            <a:off x="251520" y="764704"/>
            <a:ext cx="8602306" cy="482600"/>
          </a:xfrm>
        </p:spPr>
        <p:txBody>
          <a:bodyPr>
            <a:normAutofit fontScale="70000" lnSpcReduction="20000"/>
          </a:bodyPr>
          <a:lstStyle/>
          <a:p>
            <a:pPr algn="ctr"/>
            <a:r>
              <a:rPr lang="hr-HR" dirty="0"/>
              <a:t>Članak 64. stavak 3.-ispravak odbitka pretporeza kod gospodarskih dobara; članak 67. stavak 1.-povrat PDV-a poreznim obveznicima iz trećih zemalja</a:t>
            </a:r>
            <a:endParaRPr lang="en-GB"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836920"/>
            <a:ext cx="1242060" cy="1021080"/>
          </a:xfrm>
          <a:prstGeom prst="rect">
            <a:avLst/>
          </a:prstGeom>
        </p:spPr>
      </p:pic>
    </p:spTree>
    <p:extLst>
      <p:ext uri="{BB962C8B-B14F-4D97-AF65-F5344CB8AC3E}">
        <p14:creationId xmlns:p14="http://schemas.microsoft.com/office/powerpoint/2010/main" val="368519353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a:t>Izmjene od 1.siječnja 2017.</a:t>
            </a:r>
            <a:endParaRPr lang="en-GB" dirty="0"/>
          </a:p>
        </p:txBody>
      </p:sp>
      <p:graphicFrame>
        <p:nvGraphicFramePr>
          <p:cNvPr id="6" name="Rezervirano mjesto sadržaja 5"/>
          <p:cNvGraphicFramePr>
            <a:graphicFrameLocks noGrp="1"/>
          </p:cNvGraphicFramePr>
          <p:nvPr>
            <p:ph idx="1"/>
            <p:extLst>
              <p:ext uri="{D42A27DB-BD31-4B8C-83A1-F6EECF244321}">
                <p14:modId xmlns:p14="http://schemas.microsoft.com/office/powerpoint/2010/main" val="30127367"/>
              </p:ext>
            </p:extLst>
          </p:nvPr>
        </p:nvGraphicFramePr>
        <p:xfrm>
          <a:off x="298467" y="1340768"/>
          <a:ext cx="8568952" cy="5055512"/>
        </p:xfrm>
        <a:graphic>
          <a:graphicData uri="http://schemas.openxmlformats.org/drawingml/2006/table">
            <a:tbl>
              <a:tblPr firstRow="1" firstCol="1" bandRow="1">
                <a:tableStyleId>{7DF18680-E054-41AD-8BC1-D1AEF772440D}</a:tableStyleId>
              </a:tblPr>
              <a:tblGrid>
                <a:gridCol w="4392488">
                  <a:extLst>
                    <a:ext uri="{9D8B030D-6E8A-4147-A177-3AD203B41FA5}">
                      <a16:colId xmlns:a16="http://schemas.microsoft.com/office/drawing/2014/main" xmlns="" val="20000"/>
                    </a:ext>
                  </a:extLst>
                </a:gridCol>
                <a:gridCol w="4176464">
                  <a:extLst>
                    <a:ext uri="{9D8B030D-6E8A-4147-A177-3AD203B41FA5}">
                      <a16:colId xmlns:a16="http://schemas.microsoft.com/office/drawing/2014/main" xmlns="" val="20001"/>
                    </a:ext>
                  </a:extLst>
                </a:gridCol>
              </a:tblGrid>
              <a:tr h="242212">
                <a:tc>
                  <a:txBody>
                    <a:bodyPr/>
                    <a:lstStyle/>
                    <a:p>
                      <a:pPr algn="ctr">
                        <a:lnSpc>
                          <a:spcPts val="1800"/>
                        </a:lnSpc>
                        <a:spcAft>
                          <a:spcPts val="1000"/>
                        </a:spcAft>
                      </a:pPr>
                      <a:r>
                        <a:rPr lang="hr-HR" sz="1200" dirty="0">
                          <a:effectLst/>
                          <a:latin typeface="Tahoma" panose="020B0604030504040204" pitchFamily="34" charset="0"/>
                          <a:ea typeface="Tahoma" panose="020B0604030504040204" pitchFamily="34" charset="0"/>
                          <a:cs typeface="Tahoma" panose="020B0604030504040204" pitchFamily="34" charset="0"/>
                        </a:rPr>
                        <a:t>NAKON</a:t>
                      </a:r>
                      <a:r>
                        <a:rPr lang="hr-HR" sz="1200" baseline="0" dirty="0">
                          <a:effectLst/>
                          <a:latin typeface="Tahoma" panose="020B0604030504040204" pitchFamily="34" charset="0"/>
                          <a:ea typeface="Tahoma" panose="020B0604030504040204" pitchFamily="34" charset="0"/>
                          <a:cs typeface="Tahoma" panose="020B0604030504040204" pitchFamily="34" charset="0"/>
                        </a:rPr>
                        <a:t> IZMJENE</a:t>
                      </a:r>
                      <a:endParaRPr lang="hr-HR" sz="12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gn="ctr">
                        <a:lnSpc>
                          <a:spcPts val="1800"/>
                        </a:lnSpc>
                        <a:spcAft>
                          <a:spcPts val="1000"/>
                        </a:spcAft>
                      </a:pPr>
                      <a:r>
                        <a:rPr lang="hr-HR" sz="1200" dirty="0">
                          <a:effectLst/>
                          <a:latin typeface="Tahoma" panose="020B0604030504040204" pitchFamily="34" charset="0"/>
                          <a:ea typeface="Tahoma" panose="020B0604030504040204" pitchFamily="34" charset="0"/>
                          <a:cs typeface="Tahoma" panose="020B0604030504040204" pitchFamily="34" charset="0"/>
                        </a:rPr>
                        <a:t>PRIJE</a:t>
                      </a:r>
                      <a:r>
                        <a:rPr lang="hr-HR" sz="1200" baseline="0" dirty="0">
                          <a:effectLst/>
                          <a:latin typeface="Tahoma" panose="020B0604030504040204" pitchFamily="34" charset="0"/>
                          <a:ea typeface="Tahoma" panose="020B0604030504040204" pitchFamily="34" charset="0"/>
                          <a:cs typeface="Tahoma" panose="020B0604030504040204" pitchFamily="34" charset="0"/>
                        </a:rPr>
                        <a:t> IZMJENE</a:t>
                      </a:r>
                      <a:endParaRPr lang="hr-HR" sz="12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xmlns="" val="10000"/>
                  </a:ext>
                </a:extLst>
              </a:tr>
              <a:tr h="4813300">
                <a:tc>
                  <a:txBody>
                    <a:bodyPr/>
                    <a:lstStyle/>
                    <a:p>
                      <a:pPr>
                        <a:lnSpc>
                          <a:spcPts val="1800"/>
                        </a:lnSpc>
                        <a:spcBef>
                          <a:spcPts val="500"/>
                        </a:spcBef>
                        <a:spcAft>
                          <a:spcPts val="500"/>
                        </a:spcAft>
                      </a:pPr>
                      <a:endParaRPr lang="hr-HR" sz="1400" dirty="0">
                        <a:effectLst/>
                      </a:endParaRPr>
                    </a:p>
                    <a:p>
                      <a:pPr>
                        <a:lnSpc>
                          <a:spcPts val="1800"/>
                        </a:lnSpc>
                        <a:spcAft>
                          <a:spcPts val="1000"/>
                        </a:spcAft>
                      </a:pPr>
                      <a:r>
                        <a:rPr lang="hr-HR" sz="1400" dirty="0">
                          <a:effectLst/>
                        </a:rPr>
                        <a:t> Porezni obveznik koji nema sjedište, prebivalište ili uobičajeno boravište u tuzemstvu a registriran</a:t>
                      </a:r>
                      <a:r>
                        <a:rPr lang="hr-HR" sz="1400" baseline="0" dirty="0">
                          <a:effectLst/>
                        </a:rPr>
                        <a:t> je za potrebe PDV-a u RH, obvezan je najkasnije do 20-og dana u mjesecu koji sijedi po završetku razdoblja oporezivanja podnijeti prijavu za isporuke dobara i usluga iz članka 75. stavka 2 Zakona (čl.85,st.10</a:t>
                      </a:r>
                      <a:r>
                        <a:rPr lang="hr-HR" sz="1400" baseline="0" dirty="0" smtClean="0">
                          <a:effectLst/>
                        </a:rPr>
                        <a:t>.).</a:t>
                      </a:r>
                      <a:endParaRPr lang="hr-HR" sz="1400" baseline="0" dirty="0">
                        <a:effectLst/>
                      </a:endParaRPr>
                    </a:p>
                    <a:p>
                      <a:pPr>
                        <a:lnSpc>
                          <a:spcPts val="1800"/>
                        </a:lnSpc>
                        <a:spcAft>
                          <a:spcPts val="1000"/>
                        </a:spcAft>
                      </a:pPr>
                      <a:r>
                        <a:rPr lang="hr-HR" sz="1400" baseline="0" dirty="0">
                          <a:effectLst/>
                          <a:latin typeface="Calibri"/>
                          <a:ea typeface="Calibri"/>
                          <a:cs typeface="Times New Roman"/>
                        </a:rPr>
                        <a:t>Tuzmeni porezni obveznik koji zastupa inozemnog poreznog obveznika u obavljanju postupka iz stavka 2. ovog članka (uvoz dobara u RH radi isporuke na područje EU koje je oslobođeno PDV-a sukladno čl.41.) obvezan je najkasnije do 20.-og dana u mjesecu koji slijedi po završetku razdoblja oporezivanja podnijeti prijavu u kojoj iskazuje podatke o zastupanom poreznom obvezniku (čl.44.st.3</a:t>
                      </a:r>
                      <a:r>
                        <a:rPr lang="hr-HR" sz="1400" baseline="0" dirty="0" smtClean="0">
                          <a:effectLst/>
                          <a:latin typeface="Calibri"/>
                          <a:ea typeface="Calibri"/>
                          <a:cs typeface="Times New Roman"/>
                        </a:rPr>
                        <a:t>.).</a:t>
                      </a:r>
                      <a:endParaRPr lang="hr-HR" sz="1100" dirty="0">
                        <a:effectLst/>
                        <a:latin typeface="Calibri"/>
                        <a:ea typeface="Calibri"/>
                        <a:cs typeface="Times New Roman"/>
                      </a:endParaRPr>
                    </a:p>
                  </a:txBody>
                  <a:tcPr marL="68580" marR="68580" marT="0" marB="0"/>
                </a:tc>
                <a:tc>
                  <a:txBody>
                    <a:bodyPr/>
                    <a:lstStyle/>
                    <a:p>
                      <a:pPr>
                        <a:lnSpc>
                          <a:spcPts val="1800"/>
                        </a:lnSpc>
                        <a:spcBef>
                          <a:spcPts val="500"/>
                        </a:spcBef>
                        <a:spcAft>
                          <a:spcPts val="500"/>
                        </a:spcAft>
                      </a:pPr>
                      <a:endParaRPr lang="hr-HR" sz="1400" dirty="0">
                        <a:effectLst/>
                      </a:endParaRPr>
                    </a:p>
                    <a:p>
                      <a:pPr>
                        <a:lnSpc>
                          <a:spcPts val="1800"/>
                        </a:lnSpc>
                        <a:spcBef>
                          <a:spcPts val="500"/>
                        </a:spcBef>
                        <a:spcAft>
                          <a:spcPts val="500"/>
                        </a:spcAft>
                      </a:pPr>
                      <a:r>
                        <a:rPr lang="hr-HR" sz="1400" b="1" kern="1200" dirty="0">
                          <a:solidFill>
                            <a:schemeClr val="tx1"/>
                          </a:solidFill>
                          <a:effectLst/>
                          <a:latin typeface="+mn-lt"/>
                          <a:ea typeface="+mn-ea"/>
                          <a:cs typeface="+mn-cs"/>
                        </a:rPr>
                        <a:t>Novo</a:t>
                      </a:r>
                    </a:p>
                    <a:p>
                      <a:pPr>
                        <a:lnSpc>
                          <a:spcPts val="1800"/>
                        </a:lnSpc>
                        <a:spcBef>
                          <a:spcPts val="500"/>
                        </a:spcBef>
                        <a:spcAft>
                          <a:spcPts val="500"/>
                        </a:spcAft>
                      </a:pPr>
                      <a:endParaRPr lang="hr-HR" sz="1400" b="1" kern="1200" dirty="0">
                        <a:solidFill>
                          <a:schemeClr val="tx1"/>
                        </a:solidFill>
                        <a:effectLst/>
                        <a:latin typeface="+mn-lt"/>
                        <a:ea typeface="+mn-ea"/>
                        <a:cs typeface="+mn-cs"/>
                      </a:endParaRPr>
                    </a:p>
                    <a:p>
                      <a:pPr>
                        <a:lnSpc>
                          <a:spcPts val="1800"/>
                        </a:lnSpc>
                        <a:spcBef>
                          <a:spcPts val="500"/>
                        </a:spcBef>
                        <a:spcAft>
                          <a:spcPts val="500"/>
                        </a:spcAft>
                      </a:pPr>
                      <a:endParaRPr lang="hr-HR" sz="1400" b="1" kern="1200" dirty="0">
                        <a:solidFill>
                          <a:schemeClr val="tx1"/>
                        </a:solidFill>
                        <a:effectLst/>
                        <a:latin typeface="+mn-lt"/>
                        <a:ea typeface="+mn-ea"/>
                        <a:cs typeface="+mn-cs"/>
                      </a:endParaRPr>
                    </a:p>
                    <a:p>
                      <a:pPr>
                        <a:lnSpc>
                          <a:spcPts val="1800"/>
                        </a:lnSpc>
                        <a:spcBef>
                          <a:spcPts val="500"/>
                        </a:spcBef>
                        <a:spcAft>
                          <a:spcPts val="500"/>
                        </a:spcAft>
                      </a:pPr>
                      <a:endParaRPr lang="hr-HR" sz="1400" b="1" kern="1200" dirty="0">
                        <a:solidFill>
                          <a:schemeClr val="tx1"/>
                        </a:solidFill>
                        <a:effectLst/>
                        <a:latin typeface="+mn-lt"/>
                        <a:ea typeface="+mn-ea"/>
                        <a:cs typeface="+mn-cs"/>
                      </a:endParaRPr>
                    </a:p>
                    <a:p>
                      <a:pPr marL="0" marR="0" indent="0" algn="l" defTabSz="914400" rtl="0" eaLnBrk="1" fontAlgn="auto" latinLnBrk="0" hangingPunct="1">
                        <a:lnSpc>
                          <a:spcPts val="1800"/>
                        </a:lnSpc>
                        <a:spcBef>
                          <a:spcPts val="0"/>
                        </a:spcBef>
                        <a:spcAft>
                          <a:spcPts val="1000"/>
                        </a:spcAft>
                        <a:buClrTx/>
                        <a:buSzTx/>
                        <a:buFontTx/>
                        <a:buNone/>
                        <a:tabLst/>
                        <a:defRPr/>
                      </a:pPr>
                      <a:r>
                        <a:rPr lang="hr-HR" sz="1400" b="1" kern="1200" dirty="0">
                          <a:solidFill>
                            <a:schemeClr val="tx1"/>
                          </a:solidFill>
                          <a:effectLst/>
                          <a:latin typeface="+mn-lt"/>
                          <a:ea typeface="+mn-ea"/>
                          <a:cs typeface="+mn-cs"/>
                        </a:rPr>
                        <a:t>Novo</a:t>
                      </a:r>
                    </a:p>
                    <a:p>
                      <a:pPr>
                        <a:lnSpc>
                          <a:spcPts val="1800"/>
                        </a:lnSpc>
                        <a:spcAft>
                          <a:spcPts val="1000"/>
                        </a:spcAft>
                      </a:pPr>
                      <a:endParaRPr lang="hr-HR" sz="1400" dirty="0">
                        <a:effectLst/>
                        <a:latin typeface="Arial Narrow" panose="020B0606020202030204" pitchFamily="34" charset="0"/>
                        <a:ea typeface="Calibri"/>
                        <a:cs typeface="Times New Roman"/>
                      </a:endParaRPr>
                    </a:p>
                  </a:txBody>
                  <a:tcPr marL="68580" marR="68580" marT="0" marB="0"/>
                </a:tc>
                <a:extLst>
                  <a:ext uri="{0D108BD9-81ED-4DB2-BD59-A6C34878D82A}">
                    <a16:rowId xmlns:a16="http://schemas.microsoft.com/office/drawing/2014/main" xmlns="" val="10001"/>
                  </a:ext>
                </a:extLst>
              </a:tr>
            </a:tbl>
          </a:graphicData>
        </a:graphic>
      </p:graphicFrame>
      <p:sp>
        <p:nvSpPr>
          <p:cNvPr id="4" name="Content Placeholder 3"/>
          <p:cNvSpPr>
            <a:spLocks noGrp="1"/>
          </p:cNvSpPr>
          <p:nvPr>
            <p:ph sz="quarter" idx="13"/>
          </p:nvPr>
        </p:nvSpPr>
        <p:spPr>
          <a:xfrm>
            <a:off x="251520" y="764704"/>
            <a:ext cx="8602306" cy="482600"/>
          </a:xfrm>
        </p:spPr>
        <p:txBody>
          <a:bodyPr>
            <a:normAutofit/>
          </a:bodyPr>
          <a:lstStyle/>
          <a:p>
            <a:pPr algn="ctr"/>
            <a:r>
              <a:rPr lang="hr-HR" dirty="0"/>
              <a:t>Članak 85. stavak 10. i članak 44. stavak 3.</a:t>
            </a:r>
            <a:endParaRPr lang="en-GB"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836920"/>
            <a:ext cx="1242060" cy="1021080"/>
          </a:xfrm>
          <a:prstGeom prst="rect">
            <a:avLst/>
          </a:prstGeom>
        </p:spPr>
      </p:pic>
    </p:spTree>
    <p:extLst>
      <p:ext uri="{BB962C8B-B14F-4D97-AF65-F5344CB8AC3E}">
        <p14:creationId xmlns:p14="http://schemas.microsoft.com/office/powerpoint/2010/main" val="52614666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a:t>Izmjene od 1.siječnja 2017.</a:t>
            </a:r>
            <a:endParaRPr lang="en-GB" dirty="0"/>
          </a:p>
        </p:txBody>
      </p:sp>
      <p:graphicFrame>
        <p:nvGraphicFramePr>
          <p:cNvPr id="6" name="Rezervirano mjesto sadržaja 5"/>
          <p:cNvGraphicFramePr>
            <a:graphicFrameLocks noGrp="1"/>
          </p:cNvGraphicFramePr>
          <p:nvPr>
            <p:ph idx="1"/>
            <p:extLst>
              <p:ext uri="{D42A27DB-BD31-4B8C-83A1-F6EECF244321}">
                <p14:modId xmlns:p14="http://schemas.microsoft.com/office/powerpoint/2010/main" val="2329833551"/>
              </p:ext>
            </p:extLst>
          </p:nvPr>
        </p:nvGraphicFramePr>
        <p:xfrm>
          <a:off x="298467" y="1340768"/>
          <a:ext cx="8568952" cy="5055512"/>
        </p:xfrm>
        <a:graphic>
          <a:graphicData uri="http://schemas.openxmlformats.org/drawingml/2006/table">
            <a:tbl>
              <a:tblPr firstRow="1" firstCol="1" bandRow="1">
                <a:tableStyleId>{7DF18680-E054-41AD-8BC1-D1AEF772440D}</a:tableStyleId>
              </a:tblPr>
              <a:tblGrid>
                <a:gridCol w="4417549">
                  <a:extLst>
                    <a:ext uri="{9D8B030D-6E8A-4147-A177-3AD203B41FA5}">
                      <a16:colId xmlns:a16="http://schemas.microsoft.com/office/drawing/2014/main" xmlns="" val="20000"/>
                    </a:ext>
                  </a:extLst>
                </a:gridCol>
                <a:gridCol w="4151403">
                  <a:extLst>
                    <a:ext uri="{9D8B030D-6E8A-4147-A177-3AD203B41FA5}">
                      <a16:colId xmlns:a16="http://schemas.microsoft.com/office/drawing/2014/main" xmlns="" val="20001"/>
                    </a:ext>
                  </a:extLst>
                </a:gridCol>
              </a:tblGrid>
              <a:tr h="242212">
                <a:tc>
                  <a:txBody>
                    <a:bodyPr/>
                    <a:lstStyle/>
                    <a:p>
                      <a:pPr algn="ctr">
                        <a:lnSpc>
                          <a:spcPts val="1800"/>
                        </a:lnSpc>
                        <a:spcAft>
                          <a:spcPts val="1000"/>
                        </a:spcAft>
                      </a:pPr>
                      <a:r>
                        <a:rPr lang="hr-HR" sz="1200" dirty="0">
                          <a:effectLst/>
                          <a:latin typeface="Tahoma" panose="020B0604030504040204" pitchFamily="34" charset="0"/>
                          <a:ea typeface="Tahoma" panose="020B0604030504040204" pitchFamily="34" charset="0"/>
                          <a:cs typeface="Tahoma" panose="020B0604030504040204" pitchFamily="34" charset="0"/>
                        </a:rPr>
                        <a:t>NAKON</a:t>
                      </a:r>
                      <a:r>
                        <a:rPr lang="hr-HR" sz="1200" baseline="0" dirty="0">
                          <a:effectLst/>
                          <a:latin typeface="Tahoma" panose="020B0604030504040204" pitchFamily="34" charset="0"/>
                          <a:ea typeface="Tahoma" panose="020B0604030504040204" pitchFamily="34" charset="0"/>
                          <a:cs typeface="Tahoma" panose="020B0604030504040204" pitchFamily="34" charset="0"/>
                        </a:rPr>
                        <a:t> IZMJENE</a:t>
                      </a:r>
                      <a:endParaRPr lang="hr-HR" sz="12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gn="ctr">
                        <a:lnSpc>
                          <a:spcPts val="1800"/>
                        </a:lnSpc>
                        <a:spcAft>
                          <a:spcPts val="1000"/>
                        </a:spcAft>
                      </a:pPr>
                      <a:r>
                        <a:rPr lang="hr-HR" sz="1200" dirty="0">
                          <a:effectLst/>
                          <a:latin typeface="Tahoma" panose="020B0604030504040204" pitchFamily="34" charset="0"/>
                          <a:ea typeface="Tahoma" panose="020B0604030504040204" pitchFamily="34" charset="0"/>
                          <a:cs typeface="Tahoma" panose="020B0604030504040204" pitchFamily="34" charset="0"/>
                        </a:rPr>
                        <a:t>PRIJE</a:t>
                      </a:r>
                      <a:r>
                        <a:rPr lang="hr-HR" sz="1200" baseline="0" dirty="0">
                          <a:effectLst/>
                          <a:latin typeface="Tahoma" panose="020B0604030504040204" pitchFamily="34" charset="0"/>
                          <a:ea typeface="Tahoma" panose="020B0604030504040204" pitchFamily="34" charset="0"/>
                          <a:cs typeface="Tahoma" panose="020B0604030504040204" pitchFamily="34" charset="0"/>
                        </a:rPr>
                        <a:t> IZMJENE</a:t>
                      </a:r>
                      <a:endParaRPr lang="hr-HR" sz="12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xmlns="" val="10000"/>
                  </a:ext>
                </a:extLst>
              </a:tr>
              <a:tr h="4813300">
                <a:tc>
                  <a:txBody>
                    <a:bodyPr/>
                    <a:lstStyle/>
                    <a:p>
                      <a:pPr>
                        <a:lnSpc>
                          <a:spcPts val="1800"/>
                        </a:lnSpc>
                        <a:spcBef>
                          <a:spcPts val="500"/>
                        </a:spcBef>
                        <a:spcAft>
                          <a:spcPts val="500"/>
                        </a:spcAft>
                      </a:pPr>
                      <a:endParaRPr lang="hr-HR" sz="1400" dirty="0">
                        <a:effectLst/>
                      </a:endParaRPr>
                    </a:p>
                    <a:p>
                      <a:pPr>
                        <a:lnSpc>
                          <a:spcPts val="1800"/>
                        </a:lnSpc>
                        <a:spcAft>
                          <a:spcPts val="1000"/>
                        </a:spcAft>
                      </a:pPr>
                      <a:r>
                        <a:rPr lang="hr-HR" sz="1400" dirty="0">
                          <a:effectLst/>
                        </a:rPr>
                        <a:t> Uvođenje odgovornosti poreznog obveznika u slučaju prijevarnih aktivnosti –porezni obveznik koji u tuzemstvu obavlja isporuke dobara i usluga s pravom na odbitak pretporeza smatrat će se odgovornim ako iz</a:t>
                      </a:r>
                      <a:r>
                        <a:rPr lang="hr-HR" sz="1400" baseline="0" dirty="0">
                          <a:effectLst/>
                        </a:rPr>
                        <a:t> objektivnih razloga proizlazi da je znao ili morao znati da će zbog prijevare dio ili cijela svota PDV-a vezana za isporuku koja mu je obavljena ostati neplaćena; ukoliko se utvrdi odgovornost tada će mu se osporiti pravo na pretporez;</a:t>
                      </a:r>
                    </a:p>
                    <a:p>
                      <a:pPr>
                        <a:lnSpc>
                          <a:spcPts val="1800"/>
                        </a:lnSpc>
                        <a:spcAft>
                          <a:spcPts val="1000"/>
                        </a:spcAft>
                      </a:pPr>
                      <a:r>
                        <a:rPr lang="hr-HR" sz="1400" baseline="0" dirty="0">
                          <a:effectLst/>
                          <a:latin typeface="Calibri"/>
                          <a:ea typeface="Calibri"/>
                          <a:cs typeface="Times New Roman"/>
                        </a:rPr>
                        <a:t>Porezni obveznik kojemu je obavljena isporuka dobara ili usluga u tuzemstvu, odgovarat će kao jamac platac za plaćanje PDV –a kada poreznom obvezniku koji mu je obavio isporuku nije platio najmanje svotu PDV-a obračunanog u računu u roku propisanom posebnim propisom o financijskom poslovanju od dana izdavanja računa;</a:t>
                      </a:r>
                    </a:p>
                  </a:txBody>
                  <a:tcPr marL="68580" marR="68580" marT="0" marB="0"/>
                </a:tc>
                <a:tc>
                  <a:txBody>
                    <a:bodyPr/>
                    <a:lstStyle/>
                    <a:p>
                      <a:pPr>
                        <a:lnSpc>
                          <a:spcPts val="1800"/>
                        </a:lnSpc>
                        <a:spcBef>
                          <a:spcPts val="500"/>
                        </a:spcBef>
                        <a:spcAft>
                          <a:spcPts val="500"/>
                        </a:spcAft>
                      </a:pPr>
                      <a:endParaRPr lang="hr-HR" sz="1400" dirty="0">
                        <a:effectLst/>
                      </a:endParaRPr>
                    </a:p>
                    <a:p>
                      <a:pPr>
                        <a:lnSpc>
                          <a:spcPts val="1800"/>
                        </a:lnSpc>
                        <a:spcBef>
                          <a:spcPts val="500"/>
                        </a:spcBef>
                        <a:spcAft>
                          <a:spcPts val="500"/>
                        </a:spcAft>
                      </a:pPr>
                      <a:r>
                        <a:rPr lang="hr-HR" sz="1400" b="1" dirty="0">
                          <a:effectLst/>
                        </a:rPr>
                        <a:t>Novo</a:t>
                      </a:r>
                    </a:p>
                    <a:p>
                      <a:pPr>
                        <a:lnSpc>
                          <a:spcPts val="1800"/>
                        </a:lnSpc>
                        <a:spcAft>
                          <a:spcPts val="1000"/>
                        </a:spcAft>
                      </a:pPr>
                      <a:r>
                        <a:rPr lang="hr-HR" sz="1800" dirty="0">
                          <a:effectLst/>
                        </a:rPr>
                        <a:t> </a:t>
                      </a:r>
                    </a:p>
                    <a:p>
                      <a:pPr>
                        <a:lnSpc>
                          <a:spcPts val="1800"/>
                        </a:lnSpc>
                        <a:spcAft>
                          <a:spcPts val="1000"/>
                        </a:spcAft>
                      </a:pPr>
                      <a:endParaRPr lang="hr-HR" sz="1800" dirty="0">
                        <a:effectLst/>
                        <a:latin typeface="Arial Narrow" panose="020B0606020202030204" pitchFamily="34" charset="0"/>
                        <a:ea typeface="Calibri"/>
                        <a:cs typeface="Times New Roman"/>
                      </a:endParaRPr>
                    </a:p>
                    <a:p>
                      <a:pPr>
                        <a:lnSpc>
                          <a:spcPts val="1800"/>
                        </a:lnSpc>
                        <a:spcAft>
                          <a:spcPts val="1000"/>
                        </a:spcAft>
                      </a:pPr>
                      <a:endParaRPr lang="hr-HR" sz="1800" dirty="0">
                        <a:effectLst/>
                        <a:latin typeface="Arial Narrow" panose="020B0606020202030204" pitchFamily="34" charset="0"/>
                        <a:ea typeface="Calibri"/>
                        <a:cs typeface="Times New Roman"/>
                      </a:endParaRPr>
                    </a:p>
                    <a:p>
                      <a:pPr>
                        <a:lnSpc>
                          <a:spcPts val="1800"/>
                        </a:lnSpc>
                        <a:spcAft>
                          <a:spcPts val="1000"/>
                        </a:spcAft>
                      </a:pPr>
                      <a:endParaRPr lang="hr-HR" sz="1800" dirty="0">
                        <a:effectLst/>
                        <a:latin typeface="Arial Narrow" panose="020B0606020202030204" pitchFamily="34" charset="0"/>
                        <a:ea typeface="Calibri"/>
                        <a:cs typeface="Times New Roman"/>
                      </a:endParaRPr>
                    </a:p>
                    <a:p>
                      <a:pPr>
                        <a:lnSpc>
                          <a:spcPts val="1800"/>
                        </a:lnSpc>
                        <a:spcAft>
                          <a:spcPts val="1000"/>
                        </a:spcAft>
                      </a:pPr>
                      <a:endParaRPr lang="hr-HR" sz="1800" dirty="0">
                        <a:effectLst/>
                        <a:latin typeface="Arial Narrow" panose="020B0606020202030204" pitchFamily="34" charset="0"/>
                        <a:ea typeface="Calibri"/>
                        <a:cs typeface="Times New Roman"/>
                      </a:endParaRPr>
                    </a:p>
                    <a:p>
                      <a:pPr marL="0" marR="0" indent="0" algn="l" defTabSz="914400" rtl="0" eaLnBrk="1" fontAlgn="auto" latinLnBrk="0" hangingPunct="1">
                        <a:lnSpc>
                          <a:spcPts val="1800"/>
                        </a:lnSpc>
                        <a:spcBef>
                          <a:spcPts val="0"/>
                        </a:spcBef>
                        <a:spcAft>
                          <a:spcPts val="1000"/>
                        </a:spcAft>
                        <a:buClrTx/>
                        <a:buSzTx/>
                        <a:buFontTx/>
                        <a:buNone/>
                        <a:tabLst/>
                        <a:defRPr/>
                      </a:pPr>
                      <a:r>
                        <a:rPr lang="hr-HR" sz="1400" b="1" dirty="0">
                          <a:effectLst/>
                        </a:rPr>
                        <a:t>Novo</a:t>
                      </a:r>
                    </a:p>
                    <a:p>
                      <a:pPr>
                        <a:lnSpc>
                          <a:spcPts val="1800"/>
                        </a:lnSpc>
                        <a:spcAft>
                          <a:spcPts val="1000"/>
                        </a:spcAft>
                      </a:pPr>
                      <a:endParaRPr lang="hr-HR" sz="1400" b="1" dirty="0">
                        <a:effectLst/>
                        <a:latin typeface="Arial Narrow" panose="020B0606020202030204" pitchFamily="34" charset="0"/>
                        <a:ea typeface="Calibri"/>
                        <a:cs typeface="Times New Roman"/>
                      </a:endParaRPr>
                    </a:p>
                    <a:p>
                      <a:pPr>
                        <a:lnSpc>
                          <a:spcPts val="1800"/>
                        </a:lnSpc>
                        <a:spcAft>
                          <a:spcPts val="1000"/>
                        </a:spcAft>
                      </a:pPr>
                      <a:endParaRPr lang="hr-HR" sz="1400" b="1" dirty="0">
                        <a:effectLst/>
                        <a:latin typeface="Arial Narrow" panose="020B0606020202030204" pitchFamily="34" charset="0"/>
                        <a:ea typeface="Calibri"/>
                        <a:cs typeface="Times New Roman"/>
                      </a:endParaRPr>
                    </a:p>
                    <a:p>
                      <a:pPr>
                        <a:lnSpc>
                          <a:spcPts val="1800"/>
                        </a:lnSpc>
                        <a:spcAft>
                          <a:spcPts val="1000"/>
                        </a:spcAft>
                      </a:pPr>
                      <a:endParaRPr lang="hr-HR" sz="1400" b="1" dirty="0">
                        <a:effectLst/>
                        <a:latin typeface="Arial Narrow" panose="020B0606020202030204" pitchFamily="34" charset="0"/>
                        <a:ea typeface="Calibri"/>
                        <a:cs typeface="Times New Roman"/>
                      </a:endParaRPr>
                    </a:p>
                  </a:txBody>
                  <a:tcPr marL="68580" marR="68580" marT="0" marB="0"/>
                </a:tc>
                <a:extLst>
                  <a:ext uri="{0D108BD9-81ED-4DB2-BD59-A6C34878D82A}">
                    <a16:rowId xmlns:a16="http://schemas.microsoft.com/office/drawing/2014/main" xmlns="" val="10001"/>
                  </a:ext>
                </a:extLst>
              </a:tr>
            </a:tbl>
          </a:graphicData>
        </a:graphic>
      </p:graphicFrame>
      <p:sp>
        <p:nvSpPr>
          <p:cNvPr id="4" name="Content Placeholder 3"/>
          <p:cNvSpPr>
            <a:spLocks noGrp="1"/>
          </p:cNvSpPr>
          <p:nvPr>
            <p:ph sz="quarter" idx="13"/>
          </p:nvPr>
        </p:nvSpPr>
        <p:spPr>
          <a:xfrm>
            <a:off x="251520" y="764704"/>
            <a:ext cx="8602306" cy="482600"/>
          </a:xfrm>
        </p:spPr>
        <p:txBody>
          <a:bodyPr>
            <a:normAutofit/>
          </a:bodyPr>
          <a:lstStyle/>
          <a:p>
            <a:pPr algn="ctr"/>
            <a:r>
              <a:rPr lang="hr-HR" dirty="0"/>
              <a:t>Članak 127., 127.a –odgovornost poreznog obveznika</a:t>
            </a:r>
            <a:endParaRPr lang="en-GB"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836920"/>
            <a:ext cx="1242060" cy="1021080"/>
          </a:xfrm>
          <a:prstGeom prst="rect">
            <a:avLst/>
          </a:prstGeom>
        </p:spPr>
      </p:pic>
    </p:spTree>
    <p:extLst>
      <p:ext uri="{BB962C8B-B14F-4D97-AF65-F5344CB8AC3E}">
        <p14:creationId xmlns:p14="http://schemas.microsoft.com/office/powerpoint/2010/main" val="404466780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a:t>Izmjene od 1.siječnja 2018.</a:t>
            </a:r>
            <a:endParaRPr lang="en-GB" dirty="0"/>
          </a:p>
        </p:txBody>
      </p:sp>
      <p:graphicFrame>
        <p:nvGraphicFramePr>
          <p:cNvPr id="6" name="Rezervirano mjesto sadržaja 5"/>
          <p:cNvGraphicFramePr>
            <a:graphicFrameLocks noGrp="1"/>
          </p:cNvGraphicFramePr>
          <p:nvPr>
            <p:ph idx="1"/>
            <p:extLst>
              <p:ext uri="{D42A27DB-BD31-4B8C-83A1-F6EECF244321}">
                <p14:modId xmlns:p14="http://schemas.microsoft.com/office/powerpoint/2010/main" val="2402478717"/>
              </p:ext>
            </p:extLst>
          </p:nvPr>
        </p:nvGraphicFramePr>
        <p:xfrm>
          <a:off x="298467" y="1340768"/>
          <a:ext cx="8568952" cy="5055512"/>
        </p:xfrm>
        <a:graphic>
          <a:graphicData uri="http://schemas.openxmlformats.org/drawingml/2006/table">
            <a:tbl>
              <a:tblPr firstRow="1" firstCol="1" bandRow="1">
                <a:tableStyleId>{7DF18680-E054-41AD-8BC1-D1AEF772440D}</a:tableStyleId>
              </a:tblPr>
              <a:tblGrid>
                <a:gridCol w="4392488">
                  <a:extLst>
                    <a:ext uri="{9D8B030D-6E8A-4147-A177-3AD203B41FA5}">
                      <a16:colId xmlns:a16="http://schemas.microsoft.com/office/drawing/2014/main" xmlns="" val="20000"/>
                    </a:ext>
                  </a:extLst>
                </a:gridCol>
                <a:gridCol w="4176464">
                  <a:extLst>
                    <a:ext uri="{9D8B030D-6E8A-4147-A177-3AD203B41FA5}">
                      <a16:colId xmlns:a16="http://schemas.microsoft.com/office/drawing/2014/main" xmlns="" val="20001"/>
                    </a:ext>
                  </a:extLst>
                </a:gridCol>
              </a:tblGrid>
              <a:tr h="242212">
                <a:tc>
                  <a:txBody>
                    <a:bodyPr/>
                    <a:lstStyle/>
                    <a:p>
                      <a:pPr algn="ctr">
                        <a:lnSpc>
                          <a:spcPts val="1800"/>
                        </a:lnSpc>
                        <a:spcAft>
                          <a:spcPts val="1000"/>
                        </a:spcAft>
                      </a:pPr>
                      <a:r>
                        <a:rPr lang="hr-HR" sz="1200" dirty="0">
                          <a:effectLst/>
                          <a:latin typeface="Tahoma" panose="020B0604030504040204" pitchFamily="34" charset="0"/>
                          <a:ea typeface="Tahoma" panose="020B0604030504040204" pitchFamily="34" charset="0"/>
                          <a:cs typeface="Tahoma" panose="020B0604030504040204" pitchFamily="34" charset="0"/>
                        </a:rPr>
                        <a:t>NAKON</a:t>
                      </a:r>
                      <a:r>
                        <a:rPr lang="hr-HR" sz="1200" baseline="0" dirty="0">
                          <a:effectLst/>
                          <a:latin typeface="Tahoma" panose="020B0604030504040204" pitchFamily="34" charset="0"/>
                          <a:ea typeface="Tahoma" panose="020B0604030504040204" pitchFamily="34" charset="0"/>
                          <a:cs typeface="Tahoma" panose="020B0604030504040204" pitchFamily="34" charset="0"/>
                        </a:rPr>
                        <a:t> IZMJENE</a:t>
                      </a:r>
                      <a:endParaRPr lang="hr-HR" sz="12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gn="ctr">
                        <a:lnSpc>
                          <a:spcPts val="1800"/>
                        </a:lnSpc>
                        <a:spcAft>
                          <a:spcPts val="1000"/>
                        </a:spcAft>
                      </a:pPr>
                      <a:r>
                        <a:rPr lang="hr-HR" sz="1200" dirty="0">
                          <a:effectLst/>
                          <a:latin typeface="Tahoma" panose="020B0604030504040204" pitchFamily="34" charset="0"/>
                          <a:ea typeface="Tahoma" panose="020B0604030504040204" pitchFamily="34" charset="0"/>
                          <a:cs typeface="Tahoma" panose="020B0604030504040204" pitchFamily="34" charset="0"/>
                        </a:rPr>
                        <a:t>PRIJE</a:t>
                      </a:r>
                      <a:r>
                        <a:rPr lang="hr-HR" sz="1200" baseline="0" dirty="0">
                          <a:effectLst/>
                          <a:latin typeface="Tahoma" panose="020B0604030504040204" pitchFamily="34" charset="0"/>
                          <a:ea typeface="Tahoma" panose="020B0604030504040204" pitchFamily="34" charset="0"/>
                          <a:cs typeface="Tahoma" panose="020B0604030504040204" pitchFamily="34" charset="0"/>
                        </a:rPr>
                        <a:t> IZMJENE</a:t>
                      </a:r>
                      <a:endParaRPr lang="hr-HR" sz="12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xmlns="" val="10000"/>
                  </a:ext>
                </a:extLst>
              </a:tr>
              <a:tr h="4813300">
                <a:tc>
                  <a:txBody>
                    <a:bodyPr/>
                    <a:lstStyle/>
                    <a:p>
                      <a:pPr>
                        <a:lnSpc>
                          <a:spcPts val="1800"/>
                        </a:lnSpc>
                        <a:spcBef>
                          <a:spcPts val="500"/>
                        </a:spcBef>
                        <a:spcAft>
                          <a:spcPts val="500"/>
                        </a:spcAft>
                      </a:pPr>
                      <a:endParaRPr lang="hr-HR" sz="1400" dirty="0">
                        <a:effectLst/>
                      </a:endParaRPr>
                    </a:p>
                    <a:p>
                      <a:pPr>
                        <a:lnSpc>
                          <a:spcPts val="1800"/>
                        </a:lnSpc>
                        <a:spcAft>
                          <a:spcPts val="1000"/>
                        </a:spcAft>
                      </a:pPr>
                      <a:r>
                        <a:rPr lang="hr-HR" sz="1400" dirty="0">
                          <a:effectLst/>
                        </a:rPr>
                        <a:t> Malim</a:t>
                      </a:r>
                      <a:r>
                        <a:rPr lang="hr-HR" sz="1400" baseline="0" dirty="0">
                          <a:effectLst/>
                        </a:rPr>
                        <a:t> poreznim obveznikom u smislu ovog Zakona smatra se pravna osoba sa sjedištem, stalnom poslovnom jedinicom, odnosno fizička osoba s prebivalištem ili uobičajenim boravištem u tuzemstvu, čija vrijednost isporuka dobara ili obavljenih usluga u prethodnoj kalendarskoj godini nije bila veća od 300.000,00 kuna (granica za oslobođenje plaćanja PDV-a</a:t>
                      </a:r>
                      <a:r>
                        <a:rPr lang="hr-HR" sz="1400" baseline="0" dirty="0" smtClean="0">
                          <a:effectLst/>
                        </a:rPr>
                        <a:t>).</a:t>
                      </a:r>
                      <a:endParaRPr lang="hr-HR" sz="1400" baseline="0" dirty="0">
                        <a:effectLst/>
                      </a:endParaRPr>
                    </a:p>
                    <a:p>
                      <a:pPr>
                        <a:lnSpc>
                          <a:spcPts val="1800"/>
                        </a:lnSpc>
                        <a:spcAft>
                          <a:spcPts val="1000"/>
                        </a:spcAft>
                      </a:pPr>
                      <a:endParaRPr lang="hr-HR" sz="1400" baseline="0" dirty="0">
                        <a:effectLst/>
                        <a:latin typeface="Calibri"/>
                        <a:ea typeface="Calibri"/>
                        <a:cs typeface="Times New Roman"/>
                      </a:endParaRPr>
                    </a:p>
                    <a:p>
                      <a:pPr>
                        <a:lnSpc>
                          <a:spcPts val="1800"/>
                        </a:lnSpc>
                        <a:spcAft>
                          <a:spcPts val="1000"/>
                        </a:spcAft>
                      </a:pPr>
                      <a:r>
                        <a:rPr lang="hr-HR" sz="1400" baseline="0" dirty="0">
                          <a:effectLst/>
                          <a:latin typeface="Calibri"/>
                          <a:ea typeface="Calibri"/>
                          <a:cs typeface="Times New Roman"/>
                        </a:rPr>
                        <a:t>Ukoliko se porezni obveznik odluči dobrovoljno podnijeti zahtjev za registriranje za potrebe PDV-a radi upisa u registar obveznika PDV-a te ukoliko mu Porezna uprava zahtjev usvoji i izda Rješenje, to ga obvezuje sljedeće 3 kalendarske godine (počevši od 1.1.2017.!) na redovni postupak oporezivanja prema ovome Zakonu; rok za dostavu zahtjeva za ulaz/izlaz iz sustava PDV-a je  do 15. siječnja kalendarske godine na koju se zahtjev </a:t>
                      </a:r>
                      <a:r>
                        <a:rPr lang="hr-HR" sz="1400" baseline="0" dirty="0" smtClean="0">
                          <a:effectLst/>
                          <a:latin typeface="Calibri"/>
                          <a:ea typeface="Calibri"/>
                          <a:cs typeface="Times New Roman"/>
                        </a:rPr>
                        <a:t>odnosi.  </a:t>
                      </a:r>
                      <a:endParaRPr lang="hr-HR" sz="1100" dirty="0">
                        <a:effectLst/>
                        <a:latin typeface="Calibri"/>
                        <a:ea typeface="Calibri"/>
                        <a:cs typeface="Times New Roman"/>
                      </a:endParaRPr>
                    </a:p>
                  </a:txBody>
                  <a:tcPr marL="68580" marR="68580" marT="0" marB="0"/>
                </a:tc>
                <a:tc>
                  <a:txBody>
                    <a:bodyPr/>
                    <a:lstStyle/>
                    <a:p>
                      <a:pPr marL="0" algn="l" defTabSz="914400" rtl="0" eaLnBrk="1" latinLnBrk="0" hangingPunct="1">
                        <a:lnSpc>
                          <a:spcPts val="1800"/>
                        </a:lnSpc>
                        <a:spcBef>
                          <a:spcPts val="500"/>
                        </a:spcBef>
                        <a:spcAft>
                          <a:spcPts val="500"/>
                        </a:spcAft>
                      </a:pPr>
                      <a:endParaRPr lang="hr-HR" sz="1400" b="1" kern="1200" dirty="0">
                        <a:solidFill>
                          <a:schemeClr val="dk1"/>
                        </a:solidFill>
                        <a:effectLst/>
                        <a:latin typeface="+mn-lt"/>
                        <a:ea typeface="+mn-ea"/>
                        <a:cs typeface="+mn-cs"/>
                      </a:endParaRPr>
                    </a:p>
                    <a:p>
                      <a:pPr marL="0" algn="l" defTabSz="914400" rtl="0" eaLnBrk="1" latinLnBrk="0" hangingPunct="1">
                        <a:lnSpc>
                          <a:spcPts val="1800"/>
                        </a:lnSpc>
                        <a:spcBef>
                          <a:spcPts val="500"/>
                        </a:spcBef>
                        <a:spcAft>
                          <a:spcPts val="500"/>
                        </a:spcAft>
                      </a:pPr>
                      <a:r>
                        <a:rPr lang="hr-HR" sz="1400" b="1" kern="1200" dirty="0" smtClean="0">
                          <a:solidFill>
                            <a:schemeClr val="dk1"/>
                          </a:solidFill>
                          <a:effectLst/>
                          <a:latin typeface="+mn-lt"/>
                          <a:ea typeface="+mn-ea"/>
                          <a:cs typeface="+mn-cs"/>
                        </a:rPr>
                        <a:t>Granica </a:t>
                      </a:r>
                      <a:r>
                        <a:rPr lang="hr-HR" sz="1400" b="1" kern="1200" dirty="0">
                          <a:solidFill>
                            <a:schemeClr val="dk1"/>
                          </a:solidFill>
                          <a:effectLst/>
                          <a:latin typeface="+mn-lt"/>
                          <a:ea typeface="+mn-ea"/>
                          <a:cs typeface="+mn-cs"/>
                        </a:rPr>
                        <a:t>je 230.000,00 </a:t>
                      </a:r>
                      <a:r>
                        <a:rPr lang="hr-HR" sz="1400" b="1" kern="1200" dirty="0" smtClean="0">
                          <a:solidFill>
                            <a:schemeClr val="dk1"/>
                          </a:solidFill>
                          <a:effectLst/>
                          <a:latin typeface="+mn-lt"/>
                          <a:ea typeface="+mn-ea"/>
                          <a:cs typeface="+mn-cs"/>
                        </a:rPr>
                        <a:t>kuna.</a:t>
                      </a:r>
                      <a:endParaRPr lang="hr-HR" sz="1400" b="1" kern="1200" dirty="0">
                        <a:solidFill>
                          <a:schemeClr val="dk1"/>
                        </a:solidFill>
                        <a:effectLst/>
                        <a:latin typeface="+mn-lt"/>
                        <a:ea typeface="+mn-ea"/>
                        <a:cs typeface="+mn-cs"/>
                      </a:endParaRPr>
                    </a:p>
                    <a:p>
                      <a:pPr marL="0" algn="l" defTabSz="914400" rtl="0" eaLnBrk="1" latinLnBrk="0" hangingPunct="1">
                        <a:lnSpc>
                          <a:spcPts val="1800"/>
                        </a:lnSpc>
                        <a:spcBef>
                          <a:spcPts val="500"/>
                        </a:spcBef>
                        <a:spcAft>
                          <a:spcPts val="500"/>
                        </a:spcAft>
                      </a:pPr>
                      <a:r>
                        <a:rPr lang="hr-HR" sz="1400" b="1" kern="1200" dirty="0">
                          <a:solidFill>
                            <a:schemeClr val="dk1"/>
                          </a:solidFill>
                          <a:effectLst/>
                          <a:latin typeface="+mn-lt"/>
                          <a:ea typeface="+mn-ea"/>
                          <a:cs typeface="+mn-cs"/>
                        </a:rPr>
                        <a:t> </a:t>
                      </a:r>
                    </a:p>
                    <a:p>
                      <a:pPr marL="0" algn="l" defTabSz="914400" rtl="0" eaLnBrk="1" latinLnBrk="0" hangingPunct="1">
                        <a:lnSpc>
                          <a:spcPts val="1800"/>
                        </a:lnSpc>
                        <a:spcBef>
                          <a:spcPts val="500"/>
                        </a:spcBef>
                        <a:spcAft>
                          <a:spcPts val="500"/>
                        </a:spcAft>
                      </a:pPr>
                      <a:endParaRPr lang="hr-HR" sz="1400" b="1" kern="1200" dirty="0">
                        <a:solidFill>
                          <a:schemeClr val="dk1"/>
                        </a:solidFill>
                        <a:effectLst/>
                        <a:latin typeface="+mn-lt"/>
                        <a:ea typeface="+mn-ea"/>
                        <a:cs typeface="+mn-cs"/>
                      </a:endParaRPr>
                    </a:p>
                    <a:p>
                      <a:pPr marL="0" algn="l" defTabSz="914400" rtl="0" eaLnBrk="1" latinLnBrk="0" hangingPunct="1">
                        <a:lnSpc>
                          <a:spcPts val="1800"/>
                        </a:lnSpc>
                        <a:spcBef>
                          <a:spcPts val="500"/>
                        </a:spcBef>
                        <a:spcAft>
                          <a:spcPts val="500"/>
                        </a:spcAft>
                      </a:pPr>
                      <a:endParaRPr lang="hr-HR" sz="1400" b="1" kern="1200" dirty="0">
                        <a:solidFill>
                          <a:schemeClr val="dk1"/>
                        </a:solidFill>
                        <a:effectLst/>
                        <a:latin typeface="+mn-lt"/>
                        <a:ea typeface="+mn-ea"/>
                        <a:cs typeface="+mn-cs"/>
                      </a:endParaRPr>
                    </a:p>
                    <a:p>
                      <a:pPr marL="0" algn="l" defTabSz="914400" rtl="0" eaLnBrk="1" latinLnBrk="0" hangingPunct="1">
                        <a:lnSpc>
                          <a:spcPts val="1800"/>
                        </a:lnSpc>
                        <a:spcBef>
                          <a:spcPts val="500"/>
                        </a:spcBef>
                        <a:spcAft>
                          <a:spcPts val="500"/>
                        </a:spcAft>
                      </a:pPr>
                      <a:endParaRPr lang="hr-HR" sz="1400" b="1" kern="1200" dirty="0">
                        <a:solidFill>
                          <a:schemeClr val="dk1"/>
                        </a:solidFill>
                        <a:effectLst/>
                        <a:latin typeface="+mn-lt"/>
                        <a:ea typeface="+mn-ea"/>
                        <a:cs typeface="+mn-cs"/>
                      </a:endParaRPr>
                    </a:p>
                    <a:p>
                      <a:pPr marL="0" algn="l" defTabSz="914400" rtl="0" eaLnBrk="1" latinLnBrk="0" hangingPunct="1">
                        <a:lnSpc>
                          <a:spcPts val="1800"/>
                        </a:lnSpc>
                        <a:spcBef>
                          <a:spcPts val="500"/>
                        </a:spcBef>
                        <a:spcAft>
                          <a:spcPts val="500"/>
                        </a:spcAft>
                      </a:pPr>
                      <a:endParaRPr lang="hr-HR" sz="1400" b="1" kern="1200" dirty="0">
                        <a:solidFill>
                          <a:schemeClr val="dk1"/>
                        </a:solidFill>
                        <a:effectLst/>
                        <a:latin typeface="+mn-lt"/>
                        <a:ea typeface="+mn-ea"/>
                        <a:cs typeface="+mn-cs"/>
                      </a:endParaRPr>
                    </a:p>
                    <a:p>
                      <a:pPr marL="0" algn="l" defTabSz="914400" rtl="0" eaLnBrk="1" latinLnBrk="0" hangingPunct="1">
                        <a:lnSpc>
                          <a:spcPts val="1800"/>
                        </a:lnSpc>
                        <a:spcBef>
                          <a:spcPts val="500"/>
                        </a:spcBef>
                        <a:spcAft>
                          <a:spcPts val="500"/>
                        </a:spcAft>
                      </a:pPr>
                      <a:r>
                        <a:rPr lang="hr-HR" sz="1400" b="1" kern="1200" dirty="0" smtClean="0">
                          <a:solidFill>
                            <a:schemeClr val="dk1"/>
                          </a:solidFill>
                          <a:effectLst/>
                          <a:latin typeface="+mn-lt"/>
                          <a:ea typeface="+mn-ea"/>
                          <a:cs typeface="+mn-cs"/>
                        </a:rPr>
                        <a:t>Dobrovoljna </a:t>
                      </a:r>
                      <a:r>
                        <a:rPr lang="hr-HR" sz="1400" b="1" kern="1200" dirty="0">
                          <a:solidFill>
                            <a:schemeClr val="dk1"/>
                          </a:solidFill>
                          <a:effectLst/>
                          <a:latin typeface="+mn-lt"/>
                          <a:ea typeface="+mn-ea"/>
                          <a:cs typeface="+mn-cs"/>
                        </a:rPr>
                        <a:t>registracija poreznog obveznika  obvezuje sljedećih 5 kalendarskih godina na redovni postupak </a:t>
                      </a:r>
                      <a:r>
                        <a:rPr lang="hr-HR" sz="1400" b="1" kern="1200" dirty="0" smtClean="0">
                          <a:solidFill>
                            <a:schemeClr val="dk1"/>
                          </a:solidFill>
                          <a:effectLst/>
                          <a:latin typeface="+mn-lt"/>
                          <a:ea typeface="+mn-ea"/>
                          <a:cs typeface="+mn-cs"/>
                        </a:rPr>
                        <a:t>oporezivanja.</a:t>
                      </a:r>
                      <a:endParaRPr lang="hr-HR" sz="1400" b="1" kern="1200" dirty="0">
                        <a:solidFill>
                          <a:schemeClr val="dk1"/>
                        </a:solidFill>
                        <a:effectLst/>
                        <a:latin typeface="+mn-lt"/>
                        <a:ea typeface="+mn-ea"/>
                        <a:cs typeface="+mn-cs"/>
                      </a:endParaRPr>
                    </a:p>
                  </a:txBody>
                  <a:tcPr marL="68580" marR="68580" marT="0" marB="0"/>
                </a:tc>
                <a:extLst>
                  <a:ext uri="{0D108BD9-81ED-4DB2-BD59-A6C34878D82A}">
                    <a16:rowId xmlns:a16="http://schemas.microsoft.com/office/drawing/2014/main" xmlns="" val="10001"/>
                  </a:ext>
                </a:extLst>
              </a:tr>
            </a:tbl>
          </a:graphicData>
        </a:graphic>
      </p:graphicFrame>
      <p:sp>
        <p:nvSpPr>
          <p:cNvPr id="4" name="Content Placeholder 3"/>
          <p:cNvSpPr>
            <a:spLocks noGrp="1"/>
          </p:cNvSpPr>
          <p:nvPr>
            <p:ph sz="quarter" idx="13"/>
          </p:nvPr>
        </p:nvSpPr>
        <p:spPr>
          <a:xfrm>
            <a:off x="251520" y="764704"/>
            <a:ext cx="8602306" cy="482600"/>
          </a:xfrm>
        </p:spPr>
        <p:txBody>
          <a:bodyPr>
            <a:normAutofit/>
          </a:bodyPr>
          <a:lstStyle/>
          <a:p>
            <a:pPr algn="ctr"/>
            <a:r>
              <a:rPr lang="hr-HR" dirty="0"/>
              <a:t>Članak 90. stavak 1.-prag za ulazak u sustav PDV-a</a:t>
            </a:r>
            <a:endParaRPr lang="en-GB"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836920"/>
            <a:ext cx="1242060" cy="1021080"/>
          </a:xfrm>
          <a:prstGeom prst="rect">
            <a:avLst/>
          </a:prstGeom>
        </p:spPr>
      </p:pic>
    </p:spTree>
    <p:extLst>
      <p:ext uri="{BB962C8B-B14F-4D97-AF65-F5344CB8AC3E}">
        <p14:creationId xmlns:p14="http://schemas.microsoft.com/office/powerpoint/2010/main" val="11344924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smtClean="0"/>
              <a:t>FAKTOR OSNOVNOG ODBITKA</a:t>
            </a:r>
            <a:endParaRPr lang="en-GB" dirty="0"/>
          </a:p>
        </p:txBody>
      </p:sp>
      <p:sp>
        <p:nvSpPr>
          <p:cNvPr id="3" name="Content Placeholder 2"/>
          <p:cNvSpPr>
            <a:spLocks noGrp="1"/>
          </p:cNvSpPr>
          <p:nvPr>
            <p:ph idx="1"/>
          </p:nvPr>
        </p:nvSpPr>
        <p:spPr>
          <a:xfrm>
            <a:off x="264582" y="1124744"/>
            <a:ext cx="8879418" cy="4968552"/>
          </a:xfrm>
        </p:spPr>
        <p:txBody>
          <a:bodyPr>
            <a:normAutofit/>
          </a:bodyPr>
          <a:lstStyle/>
          <a:p>
            <a:pPr marL="0" indent="0">
              <a:buNone/>
            </a:pPr>
            <a:r>
              <a:rPr lang="hr-HR" sz="1800" dirty="0" smtClean="0">
                <a:solidFill>
                  <a:schemeClr val="tx1"/>
                </a:solidFill>
              </a:rPr>
              <a:t> </a:t>
            </a:r>
            <a:endParaRPr lang="hr-HR" sz="1800" dirty="0"/>
          </a:p>
          <a:p>
            <a:r>
              <a:rPr lang="pl-PL" sz="1800" b="1" dirty="0">
                <a:solidFill>
                  <a:schemeClr val="tx1"/>
                </a:solidFill>
              </a:rPr>
              <a:t>Član obitelji </a:t>
            </a:r>
            <a:r>
              <a:rPr lang="pl-PL" sz="1800" dirty="0">
                <a:solidFill>
                  <a:schemeClr val="tx1"/>
                </a:solidFill>
              </a:rPr>
              <a:t>	</a:t>
            </a:r>
            <a:r>
              <a:rPr lang="pl-PL" sz="1800" dirty="0" smtClean="0">
                <a:solidFill>
                  <a:schemeClr val="tx1"/>
                </a:solidFill>
              </a:rPr>
              <a:t>	</a:t>
            </a:r>
            <a:r>
              <a:rPr lang="pl-PL" sz="1800" b="1" dirty="0" smtClean="0">
                <a:solidFill>
                  <a:schemeClr val="tx1"/>
                </a:solidFill>
              </a:rPr>
              <a:t>SADA </a:t>
            </a:r>
            <a:r>
              <a:rPr lang="pl-PL" sz="1800" dirty="0">
                <a:solidFill>
                  <a:schemeClr val="tx1"/>
                </a:solidFill>
              </a:rPr>
              <a:t>	</a:t>
            </a:r>
            <a:r>
              <a:rPr lang="pl-PL" sz="1800" dirty="0" smtClean="0">
                <a:solidFill>
                  <a:schemeClr val="tx1"/>
                </a:solidFill>
              </a:rPr>
              <a:t>		</a:t>
            </a:r>
            <a:r>
              <a:rPr lang="pl-PL" sz="1800" b="1" dirty="0" smtClean="0">
                <a:solidFill>
                  <a:schemeClr val="tx1"/>
                </a:solidFill>
              </a:rPr>
              <a:t> </a:t>
            </a:r>
            <a:r>
              <a:rPr lang="pl-PL" sz="1800" b="1" dirty="0">
                <a:solidFill>
                  <a:schemeClr val="tx1"/>
                </a:solidFill>
              </a:rPr>
              <a:t>OD 1.1.2017. </a:t>
            </a:r>
            <a:r>
              <a:rPr lang="pl-PL" sz="1800" dirty="0">
                <a:solidFill>
                  <a:schemeClr val="tx1"/>
                </a:solidFill>
              </a:rPr>
              <a:t>	</a:t>
            </a:r>
          </a:p>
          <a:p>
            <a:r>
              <a:rPr lang="hr-HR" sz="1800" dirty="0">
                <a:solidFill>
                  <a:schemeClr val="tx1"/>
                </a:solidFill>
              </a:rPr>
              <a:t>OSNOVICA 	</a:t>
            </a:r>
            <a:r>
              <a:rPr lang="hr-HR" sz="1800" dirty="0" smtClean="0">
                <a:solidFill>
                  <a:schemeClr val="tx1"/>
                </a:solidFill>
              </a:rPr>
              <a:t>	2.600,00 </a:t>
            </a:r>
            <a:r>
              <a:rPr lang="hr-HR" sz="1800" dirty="0">
                <a:solidFill>
                  <a:schemeClr val="tx1"/>
                </a:solidFill>
              </a:rPr>
              <a:t>	</a:t>
            </a:r>
            <a:r>
              <a:rPr lang="hr-HR" sz="1800" dirty="0" smtClean="0">
                <a:solidFill>
                  <a:schemeClr val="tx1"/>
                </a:solidFill>
              </a:rPr>
              <a:t>	</a:t>
            </a:r>
            <a:r>
              <a:rPr lang="hr-HR" sz="1800" b="1" dirty="0" smtClean="0">
                <a:solidFill>
                  <a:schemeClr val="tx1"/>
                </a:solidFill>
              </a:rPr>
              <a:t>2.500,00 </a:t>
            </a:r>
            <a:r>
              <a:rPr lang="hr-HR" sz="1800" dirty="0">
                <a:solidFill>
                  <a:schemeClr val="tx1"/>
                </a:solidFill>
              </a:rPr>
              <a:t>	</a:t>
            </a:r>
          </a:p>
          <a:p>
            <a:r>
              <a:rPr lang="pl-PL" sz="1800" dirty="0">
                <a:solidFill>
                  <a:schemeClr val="tx1"/>
                </a:solidFill>
              </a:rPr>
              <a:t>OPIS 	</a:t>
            </a:r>
            <a:r>
              <a:rPr lang="pl-PL" sz="1800" dirty="0" smtClean="0">
                <a:solidFill>
                  <a:schemeClr val="tx1"/>
                </a:solidFill>
              </a:rPr>
              <a:t>	Faktor </a:t>
            </a:r>
            <a:r>
              <a:rPr lang="pl-PL" sz="1800" dirty="0">
                <a:solidFill>
                  <a:schemeClr val="tx1"/>
                </a:solidFill>
              </a:rPr>
              <a:t>	Iznos 	</a:t>
            </a:r>
            <a:r>
              <a:rPr lang="pl-PL" sz="1800" dirty="0" smtClean="0">
                <a:solidFill>
                  <a:schemeClr val="tx1"/>
                </a:solidFill>
              </a:rPr>
              <a:t>	Faktor </a:t>
            </a:r>
            <a:r>
              <a:rPr lang="pl-PL" sz="1800" dirty="0">
                <a:solidFill>
                  <a:schemeClr val="tx1"/>
                </a:solidFill>
              </a:rPr>
              <a:t>	Iznos 	</a:t>
            </a:r>
          </a:p>
          <a:p>
            <a:endParaRPr lang="hr-HR" sz="1800" dirty="0" smtClean="0">
              <a:solidFill>
                <a:schemeClr val="tx1"/>
              </a:solidFill>
            </a:endParaRPr>
          </a:p>
          <a:p>
            <a:r>
              <a:rPr lang="hr-HR" sz="1800" dirty="0" smtClean="0">
                <a:solidFill>
                  <a:schemeClr val="tx1"/>
                </a:solidFill>
              </a:rPr>
              <a:t>Uzdržavani </a:t>
            </a:r>
            <a:r>
              <a:rPr lang="hr-HR" sz="1800" dirty="0">
                <a:solidFill>
                  <a:schemeClr val="tx1"/>
                </a:solidFill>
              </a:rPr>
              <a:t>član 	0,5 	1.300,00 	</a:t>
            </a:r>
            <a:r>
              <a:rPr lang="hr-HR" sz="1800" b="1" dirty="0">
                <a:solidFill>
                  <a:schemeClr val="tx1"/>
                </a:solidFill>
              </a:rPr>
              <a:t>0,7 </a:t>
            </a:r>
            <a:r>
              <a:rPr lang="hr-HR" sz="1800" dirty="0">
                <a:solidFill>
                  <a:schemeClr val="tx1"/>
                </a:solidFill>
              </a:rPr>
              <a:t>	</a:t>
            </a:r>
            <a:r>
              <a:rPr lang="hr-HR" sz="1800" b="1" dirty="0">
                <a:solidFill>
                  <a:schemeClr val="tx1"/>
                </a:solidFill>
              </a:rPr>
              <a:t>1.750,00 </a:t>
            </a:r>
            <a:r>
              <a:rPr lang="hr-HR" sz="1800" dirty="0">
                <a:solidFill>
                  <a:schemeClr val="tx1"/>
                </a:solidFill>
              </a:rPr>
              <a:t>	</a:t>
            </a:r>
          </a:p>
          <a:p>
            <a:r>
              <a:rPr lang="hr-HR" sz="1800" dirty="0">
                <a:solidFill>
                  <a:schemeClr val="tx1"/>
                </a:solidFill>
              </a:rPr>
              <a:t>Prvo dijete 	</a:t>
            </a:r>
            <a:r>
              <a:rPr lang="hr-HR" sz="1800" dirty="0" smtClean="0">
                <a:solidFill>
                  <a:schemeClr val="tx1"/>
                </a:solidFill>
              </a:rPr>
              <a:t>	0,5 </a:t>
            </a:r>
            <a:r>
              <a:rPr lang="hr-HR" sz="1800" dirty="0">
                <a:solidFill>
                  <a:schemeClr val="tx1"/>
                </a:solidFill>
              </a:rPr>
              <a:t>	1.300,00 	</a:t>
            </a:r>
            <a:r>
              <a:rPr lang="hr-HR" sz="1800" b="1" dirty="0">
                <a:solidFill>
                  <a:schemeClr val="tx1"/>
                </a:solidFill>
              </a:rPr>
              <a:t>0,7 </a:t>
            </a:r>
            <a:r>
              <a:rPr lang="hr-HR" sz="1800" dirty="0">
                <a:solidFill>
                  <a:schemeClr val="tx1"/>
                </a:solidFill>
              </a:rPr>
              <a:t>	</a:t>
            </a:r>
            <a:r>
              <a:rPr lang="hr-HR" sz="1800" b="1" dirty="0">
                <a:solidFill>
                  <a:schemeClr val="tx1"/>
                </a:solidFill>
              </a:rPr>
              <a:t>1.750,00 </a:t>
            </a:r>
            <a:r>
              <a:rPr lang="hr-HR" sz="1800" dirty="0">
                <a:solidFill>
                  <a:schemeClr val="tx1"/>
                </a:solidFill>
              </a:rPr>
              <a:t>	</a:t>
            </a:r>
          </a:p>
          <a:p>
            <a:r>
              <a:rPr lang="pl-PL" sz="1800" dirty="0">
                <a:solidFill>
                  <a:schemeClr val="tx1"/>
                </a:solidFill>
              </a:rPr>
              <a:t>Drugo dijete 	</a:t>
            </a:r>
            <a:r>
              <a:rPr lang="pl-PL" sz="1800" dirty="0" smtClean="0">
                <a:solidFill>
                  <a:schemeClr val="tx1"/>
                </a:solidFill>
              </a:rPr>
              <a:t>	0,7 </a:t>
            </a:r>
            <a:r>
              <a:rPr lang="pl-PL" sz="1800" dirty="0">
                <a:solidFill>
                  <a:schemeClr val="tx1"/>
                </a:solidFill>
              </a:rPr>
              <a:t>	1.820,00 	</a:t>
            </a:r>
            <a:r>
              <a:rPr lang="pl-PL" sz="1800" b="1" dirty="0">
                <a:solidFill>
                  <a:schemeClr val="tx1"/>
                </a:solidFill>
              </a:rPr>
              <a:t>1,0 </a:t>
            </a:r>
            <a:r>
              <a:rPr lang="pl-PL" sz="1800" dirty="0">
                <a:solidFill>
                  <a:schemeClr val="tx1"/>
                </a:solidFill>
              </a:rPr>
              <a:t>	</a:t>
            </a:r>
            <a:r>
              <a:rPr lang="pl-PL" sz="1800" b="1" dirty="0">
                <a:solidFill>
                  <a:schemeClr val="tx1"/>
                </a:solidFill>
              </a:rPr>
              <a:t>2.500,00 </a:t>
            </a:r>
            <a:r>
              <a:rPr lang="pl-PL" sz="1800" dirty="0">
                <a:solidFill>
                  <a:schemeClr val="tx1"/>
                </a:solidFill>
              </a:rPr>
              <a:t>	</a:t>
            </a:r>
          </a:p>
          <a:p>
            <a:r>
              <a:rPr lang="es-ES" sz="1800" dirty="0" err="1">
                <a:solidFill>
                  <a:schemeClr val="tx1"/>
                </a:solidFill>
              </a:rPr>
              <a:t>Treće</a:t>
            </a:r>
            <a:r>
              <a:rPr lang="es-ES" sz="1800" dirty="0">
                <a:solidFill>
                  <a:schemeClr val="tx1"/>
                </a:solidFill>
              </a:rPr>
              <a:t> </a:t>
            </a:r>
            <a:r>
              <a:rPr lang="es-ES" sz="1800" dirty="0" err="1">
                <a:solidFill>
                  <a:schemeClr val="tx1"/>
                </a:solidFill>
              </a:rPr>
              <a:t>dijete</a:t>
            </a:r>
            <a:r>
              <a:rPr lang="es-ES" sz="1800" dirty="0">
                <a:solidFill>
                  <a:schemeClr val="tx1"/>
                </a:solidFill>
              </a:rPr>
              <a:t> 	</a:t>
            </a:r>
            <a:r>
              <a:rPr lang="hr-HR" sz="1800" dirty="0" smtClean="0">
                <a:solidFill>
                  <a:schemeClr val="tx1"/>
                </a:solidFill>
              </a:rPr>
              <a:t>	</a:t>
            </a:r>
            <a:r>
              <a:rPr lang="es-ES" sz="1800" dirty="0" smtClean="0">
                <a:solidFill>
                  <a:schemeClr val="tx1"/>
                </a:solidFill>
              </a:rPr>
              <a:t>1,0 </a:t>
            </a:r>
            <a:r>
              <a:rPr lang="es-ES" sz="1800" dirty="0">
                <a:solidFill>
                  <a:schemeClr val="tx1"/>
                </a:solidFill>
              </a:rPr>
              <a:t>	2.600,00 	</a:t>
            </a:r>
            <a:r>
              <a:rPr lang="es-ES" sz="1800" b="1" dirty="0">
                <a:solidFill>
                  <a:schemeClr val="tx1"/>
                </a:solidFill>
              </a:rPr>
              <a:t>1,4 </a:t>
            </a:r>
            <a:r>
              <a:rPr lang="es-ES" sz="1800" dirty="0">
                <a:solidFill>
                  <a:schemeClr val="tx1"/>
                </a:solidFill>
              </a:rPr>
              <a:t>	</a:t>
            </a:r>
            <a:r>
              <a:rPr lang="es-ES" sz="1800" b="1" dirty="0">
                <a:solidFill>
                  <a:schemeClr val="tx1"/>
                </a:solidFill>
              </a:rPr>
              <a:t>3.500,00 </a:t>
            </a:r>
            <a:r>
              <a:rPr lang="es-ES" sz="1800" dirty="0">
                <a:solidFill>
                  <a:schemeClr val="tx1"/>
                </a:solidFill>
              </a:rPr>
              <a:t>	</a:t>
            </a:r>
          </a:p>
          <a:p>
            <a:r>
              <a:rPr lang="hr-HR" sz="1800" dirty="0">
                <a:solidFill>
                  <a:schemeClr val="tx1"/>
                </a:solidFill>
              </a:rPr>
              <a:t>Četvrto dijete 	</a:t>
            </a:r>
            <a:r>
              <a:rPr lang="hr-HR" sz="1800" dirty="0" smtClean="0">
                <a:solidFill>
                  <a:schemeClr val="tx1"/>
                </a:solidFill>
              </a:rPr>
              <a:t>	1,4 </a:t>
            </a:r>
            <a:r>
              <a:rPr lang="hr-HR" sz="1800" dirty="0">
                <a:solidFill>
                  <a:schemeClr val="tx1"/>
                </a:solidFill>
              </a:rPr>
              <a:t>	3.640,00 	</a:t>
            </a:r>
            <a:r>
              <a:rPr lang="hr-HR" sz="1800" b="1" dirty="0">
                <a:solidFill>
                  <a:schemeClr val="tx1"/>
                </a:solidFill>
              </a:rPr>
              <a:t>1,9 </a:t>
            </a:r>
            <a:r>
              <a:rPr lang="hr-HR" sz="1800" dirty="0">
                <a:solidFill>
                  <a:schemeClr val="tx1"/>
                </a:solidFill>
              </a:rPr>
              <a:t>	</a:t>
            </a:r>
            <a:r>
              <a:rPr lang="hr-HR" sz="1800" b="1" dirty="0">
                <a:solidFill>
                  <a:schemeClr val="tx1"/>
                </a:solidFill>
              </a:rPr>
              <a:t>4.750,00 </a:t>
            </a:r>
            <a:r>
              <a:rPr lang="hr-HR" sz="1800" dirty="0">
                <a:solidFill>
                  <a:schemeClr val="tx1"/>
                </a:solidFill>
              </a:rPr>
              <a:t>	</a:t>
            </a:r>
          </a:p>
          <a:p>
            <a:r>
              <a:rPr lang="hr-HR" sz="1800" dirty="0">
                <a:solidFill>
                  <a:schemeClr val="tx1"/>
                </a:solidFill>
              </a:rPr>
              <a:t>Peto dijete 	</a:t>
            </a:r>
            <a:r>
              <a:rPr lang="hr-HR" sz="1800" dirty="0" smtClean="0">
                <a:solidFill>
                  <a:schemeClr val="tx1"/>
                </a:solidFill>
              </a:rPr>
              <a:t>	1,9 </a:t>
            </a:r>
            <a:r>
              <a:rPr lang="hr-HR" sz="1800" dirty="0">
                <a:solidFill>
                  <a:schemeClr val="tx1"/>
                </a:solidFill>
              </a:rPr>
              <a:t>	4.940,00 	</a:t>
            </a:r>
            <a:r>
              <a:rPr lang="hr-HR" sz="1800" b="1" dirty="0">
                <a:solidFill>
                  <a:schemeClr val="tx1"/>
                </a:solidFill>
              </a:rPr>
              <a:t>2,5 </a:t>
            </a:r>
            <a:r>
              <a:rPr lang="hr-HR" sz="1800" dirty="0">
                <a:solidFill>
                  <a:schemeClr val="tx1"/>
                </a:solidFill>
              </a:rPr>
              <a:t>	</a:t>
            </a:r>
            <a:r>
              <a:rPr lang="hr-HR" sz="1800" b="1" dirty="0">
                <a:solidFill>
                  <a:schemeClr val="tx1"/>
                </a:solidFill>
              </a:rPr>
              <a:t>6.250,00 </a:t>
            </a:r>
            <a:r>
              <a:rPr lang="hr-HR" sz="1800" dirty="0">
                <a:solidFill>
                  <a:schemeClr val="tx1"/>
                </a:solidFill>
              </a:rPr>
              <a:t>	</a:t>
            </a:r>
          </a:p>
          <a:p>
            <a:r>
              <a:rPr lang="hr-HR" sz="1800" dirty="0">
                <a:solidFill>
                  <a:schemeClr val="tx1"/>
                </a:solidFill>
              </a:rPr>
              <a:t>Šesto dijete 	</a:t>
            </a:r>
            <a:r>
              <a:rPr lang="hr-HR" sz="1800" dirty="0" smtClean="0">
                <a:solidFill>
                  <a:schemeClr val="tx1"/>
                </a:solidFill>
              </a:rPr>
              <a:t>	2,5 </a:t>
            </a:r>
            <a:r>
              <a:rPr lang="hr-HR" sz="1800" dirty="0">
                <a:solidFill>
                  <a:schemeClr val="tx1"/>
                </a:solidFill>
              </a:rPr>
              <a:t>	6.500,00 	</a:t>
            </a:r>
            <a:r>
              <a:rPr lang="hr-HR" sz="1800" b="1" dirty="0">
                <a:solidFill>
                  <a:schemeClr val="tx1"/>
                </a:solidFill>
              </a:rPr>
              <a:t>3,2 </a:t>
            </a:r>
            <a:r>
              <a:rPr lang="hr-HR" sz="1800" dirty="0">
                <a:solidFill>
                  <a:schemeClr val="tx1"/>
                </a:solidFill>
              </a:rPr>
              <a:t>	</a:t>
            </a:r>
            <a:r>
              <a:rPr lang="hr-HR" sz="1800" b="1" dirty="0" smtClean="0">
                <a:solidFill>
                  <a:schemeClr val="tx1"/>
                </a:solidFill>
              </a:rPr>
              <a:t>8.000,00 </a:t>
            </a:r>
            <a:r>
              <a:rPr lang="hr-HR" sz="1800" dirty="0"/>
              <a:t>	</a:t>
            </a:r>
          </a:p>
          <a:p>
            <a:pPr marL="0" indent="0">
              <a:buNone/>
            </a:pPr>
            <a:endParaRPr lang="hr-HR" sz="1800" dirty="0" smtClean="0">
              <a:solidFill>
                <a:schemeClr val="tx1"/>
              </a:solidFill>
            </a:endParaRP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5836920"/>
            <a:ext cx="1242060" cy="1021080"/>
          </a:xfrm>
          <a:prstGeom prst="rect">
            <a:avLst/>
          </a:prstGeom>
        </p:spPr>
      </p:pic>
    </p:spTree>
    <p:extLst>
      <p:ext uri="{BB962C8B-B14F-4D97-AF65-F5344CB8AC3E}">
        <p14:creationId xmlns:p14="http://schemas.microsoft.com/office/powerpoint/2010/main" val="1743603276"/>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a:t>Izmjene od 1.siječnja 2018.</a:t>
            </a:r>
            <a:endParaRPr lang="en-GB" dirty="0"/>
          </a:p>
        </p:txBody>
      </p:sp>
      <p:graphicFrame>
        <p:nvGraphicFramePr>
          <p:cNvPr id="6" name="Rezervirano mjesto sadržaja 5"/>
          <p:cNvGraphicFramePr>
            <a:graphicFrameLocks noGrp="1"/>
          </p:cNvGraphicFramePr>
          <p:nvPr>
            <p:ph idx="1"/>
            <p:extLst>
              <p:ext uri="{D42A27DB-BD31-4B8C-83A1-F6EECF244321}">
                <p14:modId xmlns:p14="http://schemas.microsoft.com/office/powerpoint/2010/main" val="99761663"/>
              </p:ext>
            </p:extLst>
          </p:nvPr>
        </p:nvGraphicFramePr>
        <p:xfrm>
          <a:off x="298467" y="1340768"/>
          <a:ext cx="8568952" cy="4752528"/>
        </p:xfrm>
        <a:graphic>
          <a:graphicData uri="http://schemas.openxmlformats.org/drawingml/2006/table">
            <a:tbl>
              <a:tblPr firstRow="1" firstCol="1" bandRow="1">
                <a:tableStyleId>{7DF18680-E054-41AD-8BC1-D1AEF772440D}</a:tableStyleId>
              </a:tblPr>
              <a:tblGrid>
                <a:gridCol w="4392488">
                  <a:extLst>
                    <a:ext uri="{9D8B030D-6E8A-4147-A177-3AD203B41FA5}">
                      <a16:colId xmlns:a16="http://schemas.microsoft.com/office/drawing/2014/main" xmlns="" val="20000"/>
                    </a:ext>
                  </a:extLst>
                </a:gridCol>
                <a:gridCol w="4176464">
                  <a:extLst>
                    <a:ext uri="{9D8B030D-6E8A-4147-A177-3AD203B41FA5}">
                      <a16:colId xmlns:a16="http://schemas.microsoft.com/office/drawing/2014/main" xmlns="" val="20001"/>
                    </a:ext>
                  </a:extLst>
                </a:gridCol>
              </a:tblGrid>
              <a:tr h="242212">
                <a:tc>
                  <a:txBody>
                    <a:bodyPr/>
                    <a:lstStyle/>
                    <a:p>
                      <a:pPr algn="ctr">
                        <a:lnSpc>
                          <a:spcPts val="1800"/>
                        </a:lnSpc>
                        <a:spcAft>
                          <a:spcPts val="1000"/>
                        </a:spcAft>
                      </a:pPr>
                      <a:r>
                        <a:rPr lang="hr-HR" sz="1200" dirty="0">
                          <a:effectLst/>
                          <a:latin typeface="Tahoma" panose="020B0604030504040204" pitchFamily="34" charset="0"/>
                          <a:ea typeface="Tahoma" panose="020B0604030504040204" pitchFamily="34" charset="0"/>
                          <a:cs typeface="Tahoma" panose="020B0604030504040204" pitchFamily="34" charset="0"/>
                        </a:rPr>
                        <a:t>NAKON</a:t>
                      </a:r>
                      <a:r>
                        <a:rPr lang="hr-HR" sz="1200" baseline="0" dirty="0">
                          <a:effectLst/>
                          <a:latin typeface="Tahoma" panose="020B0604030504040204" pitchFamily="34" charset="0"/>
                          <a:ea typeface="Tahoma" panose="020B0604030504040204" pitchFamily="34" charset="0"/>
                          <a:cs typeface="Tahoma" panose="020B0604030504040204" pitchFamily="34" charset="0"/>
                        </a:rPr>
                        <a:t> IZMJENE</a:t>
                      </a:r>
                      <a:endParaRPr lang="hr-HR" sz="12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gn="ctr">
                        <a:lnSpc>
                          <a:spcPts val="1800"/>
                        </a:lnSpc>
                        <a:spcAft>
                          <a:spcPts val="1000"/>
                        </a:spcAft>
                      </a:pPr>
                      <a:r>
                        <a:rPr lang="hr-HR" sz="1200" dirty="0">
                          <a:effectLst/>
                          <a:latin typeface="Tahoma" panose="020B0604030504040204" pitchFamily="34" charset="0"/>
                          <a:ea typeface="Tahoma" panose="020B0604030504040204" pitchFamily="34" charset="0"/>
                          <a:cs typeface="Tahoma" panose="020B0604030504040204" pitchFamily="34" charset="0"/>
                        </a:rPr>
                        <a:t>PRIJE</a:t>
                      </a:r>
                      <a:r>
                        <a:rPr lang="hr-HR" sz="1200" baseline="0" dirty="0">
                          <a:effectLst/>
                          <a:latin typeface="Tahoma" panose="020B0604030504040204" pitchFamily="34" charset="0"/>
                          <a:ea typeface="Tahoma" panose="020B0604030504040204" pitchFamily="34" charset="0"/>
                          <a:cs typeface="Tahoma" panose="020B0604030504040204" pitchFamily="34" charset="0"/>
                        </a:rPr>
                        <a:t> IZMJENE</a:t>
                      </a:r>
                      <a:endParaRPr lang="hr-HR" sz="12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xmlns="" val="10000"/>
                  </a:ext>
                </a:extLst>
              </a:tr>
              <a:tr h="4510316">
                <a:tc>
                  <a:txBody>
                    <a:bodyPr/>
                    <a:lstStyle/>
                    <a:p>
                      <a:pPr>
                        <a:lnSpc>
                          <a:spcPts val="1800"/>
                        </a:lnSpc>
                        <a:spcBef>
                          <a:spcPts val="500"/>
                        </a:spcBef>
                        <a:spcAft>
                          <a:spcPts val="500"/>
                        </a:spcAft>
                      </a:pPr>
                      <a:endParaRPr lang="hr-HR" sz="1400" dirty="0">
                        <a:effectLst/>
                      </a:endParaRPr>
                    </a:p>
                    <a:p>
                      <a:pPr>
                        <a:lnSpc>
                          <a:spcPts val="1800"/>
                        </a:lnSpc>
                        <a:spcAft>
                          <a:spcPts val="1000"/>
                        </a:spcAft>
                      </a:pPr>
                      <a:r>
                        <a:rPr lang="hr-HR" sz="1400" dirty="0">
                          <a:effectLst/>
                        </a:rPr>
                        <a:t> Porezni obveznik ne može odbiti 50% pretporeza obračunanog</a:t>
                      </a:r>
                      <a:r>
                        <a:rPr lang="hr-HR" sz="1400" baseline="0" dirty="0">
                          <a:effectLst/>
                        </a:rPr>
                        <a:t> za nabavu ili najam osobnih automobila i drugih sredstava za osobni prijevoz uključujući nabavu svih dobara i usluga u vezi s tim dobrima; nije dopušten odbitak pretporeza za nabavu prijevoznih sredstava koji se odnosi na iznos iznad 400.000,00 kuna nabavne vrijednosti po jednom </a:t>
                      </a:r>
                      <a:r>
                        <a:rPr lang="hr-HR" sz="1400" baseline="0" dirty="0" smtClean="0">
                          <a:effectLst/>
                        </a:rPr>
                        <a:t>sredstvu.</a:t>
                      </a:r>
                      <a:endParaRPr lang="hr-HR" sz="1400" baseline="0" dirty="0">
                        <a:effectLst/>
                      </a:endParaRPr>
                    </a:p>
                    <a:p>
                      <a:pPr>
                        <a:lnSpc>
                          <a:spcPts val="1800"/>
                        </a:lnSpc>
                        <a:spcAft>
                          <a:spcPts val="1000"/>
                        </a:spcAft>
                      </a:pPr>
                      <a:endParaRPr lang="hr-HR" sz="1400" baseline="0" dirty="0">
                        <a:effectLst/>
                        <a:latin typeface="Calibri"/>
                        <a:ea typeface="Calibri"/>
                        <a:cs typeface="Times New Roman"/>
                      </a:endParaRPr>
                    </a:p>
                    <a:p>
                      <a:pPr>
                        <a:lnSpc>
                          <a:spcPts val="1800"/>
                        </a:lnSpc>
                        <a:spcAft>
                          <a:spcPts val="1000"/>
                        </a:spcAft>
                      </a:pPr>
                      <a:r>
                        <a:rPr lang="hr-HR" sz="1400" baseline="0" dirty="0">
                          <a:effectLst/>
                          <a:latin typeface="Calibri"/>
                          <a:ea typeface="Calibri"/>
                          <a:cs typeface="Times New Roman"/>
                        </a:rPr>
                        <a:t>Iznimno odredbe stavka 2 ovog članka ne primjenjuju se, između ostalog i na:</a:t>
                      </a:r>
                    </a:p>
                    <a:p>
                      <a:pPr>
                        <a:lnSpc>
                          <a:spcPts val="1800"/>
                        </a:lnSpc>
                        <a:spcAft>
                          <a:spcPts val="1000"/>
                        </a:spcAft>
                      </a:pPr>
                      <a:r>
                        <a:rPr lang="hr-HR" sz="1400" baseline="0" dirty="0">
                          <a:effectLst/>
                          <a:latin typeface="Calibri"/>
                          <a:ea typeface="Calibri"/>
                          <a:cs typeface="Times New Roman"/>
                        </a:rPr>
                        <a:t>-motorna vozila kategorije N1 koja su razvrstana u tarifnu oznaku 8703 Carinske tarife i nisu predmet oporezivanja prema posebnom u posebnom porezu na motorna vozila (vozila za prijevoz tereta mase do 3,5t</a:t>
                      </a:r>
                      <a:r>
                        <a:rPr lang="hr-HR" sz="1400" baseline="0" dirty="0" smtClean="0">
                          <a:effectLst/>
                          <a:latin typeface="Calibri"/>
                          <a:ea typeface="Calibri"/>
                          <a:cs typeface="Times New Roman"/>
                        </a:rPr>
                        <a:t>).</a:t>
                      </a:r>
                      <a:endParaRPr lang="hr-HR" sz="1100" dirty="0">
                        <a:effectLst/>
                        <a:latin typeface="Calibri"/>
                        <a:ea typeface="Calibri"/>
                        <a:cs typeface="Times New Roman"/>
                      </a:endParaRPr>
                    </a:p>
                  </a:txBody>
                  <a:tcPr marL="68580" marR="68580" marT="0" marB="0"/>
                </a:tc>
                <a:tc>
                  <a:txBody>
                    <a:bodyPr/>
                    <a:lstStyle/>
                    <a:p>
                      <a:pPr>
                        <a:lnSpc>
                          <a:spcPts val="1800"/>
                        </a:lnSpc>
                        <a:spcBef>
                          <a:spcPts val="500"/>
                        </a:spcBef>
                        <a:spcAft>
                          <a:spcPts val="500"/>
                        </a:spcAft>
                      </a:pPr>
                      <a:endParaRPr lang="hr-HR" sz="1400" b="1" kern="1200" dirty="0">
                        <a:solidFill>
                          <a:schemeClr val="dk1"/>
                        </a:solidFill>
                        <a:effectLst/>
                        <a:latin typeface="+mn-lt"/>
                        <a:ea typeface="+mn-ea"/>
                        <a:cs typeface="+mn-cs"/>
                      </a:endParaRPr>
                    </a:p>
                    <a:p>
                      <a:pPr>
                        <a:lnSpc>
                          <a:spcPts val="1800"/>
                        </a:lnSpc>
                        <a:spcBef>
                          <a:spcPts val="500"/>
                        </a:spcBef>
                        <a:spcAft>
                          <a:spcPts val="500"/>
                        </a:spcAft>
                      </a:pPr>
                      <a:r>
                        <a:rPr lang="hr-HR" sz="1400" b="1" kern="1200" dirty="0">
                          <a:solidFill>
                            <a:schemeClr val="dk1"/>
                          </a:solidFill>
                          <a:effectLst/>
                          <a:latin typeface="+mn-lt"/>
                          <a:ea typeface="+mn-ea"/>
                          <a:cs typeface="+mn-cs"/>
                        </a:rPr>
                        <a:t>Pretporez se ne može </a:t>
                      </a:r>
                      <a:r>
                        <a:rPr lang="hr-HR" sz="1400" b="1" kern="1200" dirty="0" smtClean="0">
                          <a:solidFill>
                            <a:schemeClr val="dk1"/>
                          </a:solidFill>
                          <a:effectLst/>
                          <a:latin typeface="+mn-lt"/>
                          <a:ea typeface="+mn-ea"/>
                          <a:cs typeface="+mn-cs"/>
                        </a:rPr>
                        <a:t>odbiti.</a:t>
                      </a:r>
                      <a:endParaRPr lang="hr-HR" sz="1400" b="1" kern="1200" dirty="0">
                        <a:solidFill>
                          <a:schemeClr val="dk1"/>
                        </a:solidFill>
                        <a:effectLst/>
                        <a:latin typeface="+mn-lt"/>
                        <a:ea typeface="+mn-ea"/>
                        <a:cs typeface="+mn-cs"/>
                      </a:endParaRPr>
                    </a:p>
                    <a:p>
                      <a:pPr>
                        <a:lnSpc>
                          <a:spcPts val="1800"/>
                        </a:lnSpc>
                        <a:spcAft>
                          <a:spcPts val="1000"/>
                        </a:spcAft>
                      </a:pPr>
                      <a:r>
                        <a:rPr lang="hr-HR" sz="1400" b="1" kern="1200" dirty="0">
                          <a:solidFill>
                            <a:schemeClr val="dk1"/>
                          </a:solidFill>
                          <a:effectLst/>
                          <a:latin typeface="+mn-lt"/>
                          <a:ea typeface="+mn-ea"/>
                          <a:cs typeface="+mn-cs"/>
                        </a:rPr>
                        <a:t> </a:t>
                      </a:r>
                    </a:p>
                    <a:p>
                      <a:pPr>
                        <a:lnSpc>
                          <a:spcPts val="1800"/>
                        </a:lnSpc>
                        <a:spcAft>
                          <a:spcPts val="1000"/>
                        </a:spcAft>
                      </a:pPr>
                      <a:endParaRPr lang="hr-HR" sz="1400" b="1" kern="1200" dirty="0">
                        <a:solidFill>
                          <a:schemeClr val="dk1"/>
                        </a:solidFill>
                        <a:effectLst/>
                        <a:latin typeface="+mn-lt"/>
                        <a:ea typeface="+mn-ea"/>
                        <a:cs typeface="+mn-cs"/>
                      </a:endParaRPr>
                    </a:p>
                    <a:p>
                      <a:pPr>
                        <a:lnSpc>
                          <a:spcPts val="1800"/>
                        </a:lnSpc>
                        <a:spcAft>
                          <a:spcPts val="1000"/>
                        </a:spcAft>
                      </a:pPr>
                      <a:endParaRPr lang="hr-HR" sz="1400" b="1" kern="1200" dirty="0">
                        <a:solidFill>
                          <a:schemeClr val="dk1"/>
                        </a:solidFill>
                        <a:effectLst/>
                        <a:latin typeface="+mn-lt"/>
                        <a:ea typeface="+mn-ea"/>
                        <a:cs typeface="+mn-cs"/>
                      </a:endParaRPr>
                    </a:p>
                    <a:p>
                      <a:pPr>
                        <a:lnSpc>
                          <a:spcPts val="1800"/>
                        </a:lnSpc>
                        <a:spcAft>
                          <a:spcPts val="1000"/>
                        </a:spcAft>
                      </a:pPr>
                      <a:endParaRPr lang="hr-HR" sz="1400" b="1" kern="1200" dirty="0">
                        <a:solidFill>
                          <a:schemeClr val="dk1"/>
                        </a:solidFill>
                        <a:effectLst/>
                        <a:latin typeface="+mn-lt"/>
                        <a:ea typeface="+mn-ea"/>
                        <a:cs typeface="+mn-cs"/>
                      </a:endParaRPr>
                    </a:p>
                    <a:p>
                      <a:pPr>
                        <a:lnSpc>
                          <a:spcPts val="1800"/>
                        </a:lnSpc>
                        <a:spcAft>
                          <a:spcPts val="1000"/>
                        </a:spcAft>
                      </a:pPr>
                      <a:endParaRPr lang="hr-HR" sz="1400" b="1" kern="1200" dirty="0">
                        <a:solidFill>
                          <a:schemeClr val="dk1"/>
                        </a:solidFill>
                        <a:effectLst/>
                        <a:latin typeface="+mn-lt"/>
                        <a:ea typeface="+mn-ea"/>
                        <a:cs typeface="+mn-cs"/>
                      </a:endParaRPr>
                    </a:p>
                    <a:p>
                      <a:pPr>
                        <a:lnSpc>
                          <a:spcPts val="1800"/>
                        </a:lnSpc>
                        <a:spcAft>
                          <a:spcPts val="1000"/>
                        </a:spcAft>
                      </a:pPr>
                      <a:r>
                        <a:rPr lang="hr-HR" sz="1400" b="1" kern="1200" dirty="0">
                          <a:solidFill>
                            <a:schemeClr val="dk1"/>
                          </a:solidFill>
                          <a:effectLst/>
                          <a:latin typeface="+mn-lt"/>
                          <a:ea typeface="+mn-ea"/>
                          <a:cs typeface="+mn-cs"/>
                        </a:rPr>
                        <a:t>Novo</a:t>
                      </a:r>
                    </a:p>
                  </a:txBody>
                  <a:tcPr marL="68580" marR="68580" marT="0" marB="0"/>
                </a:tc>
                <a:extLst>
                  <a:ext uri="{0D108BD9-81ED-4DB2-BD59-A6C34878D82A}">
                    <a16:rowId xmlns:a16="http://schemas.microsoft.com/office/drawing/2014/main" xmlns="" val="10001"/>
                  </a:ext>
                </a:extLst>
              </a:tr>
            </a:tbl>
          </a:graphicData>
        </a:graphic>
      </p:graphicFrame>
      <p:sp>
        <p:nvSpPr>
          <p:cNvPr id="4" name="Content Placeholder 3"/>
          <p:cNvSpPr>
            <a:spLocks noGrp="1"/>
          </p:cNvSpPr>
          <p:nvPr>
            <p:ph sz="quarter" idx="13"/>
          </p:nvPr>
        </p:nvSpPr>
        <p:spPr>
          <a:xfrm>
            <a:off x="251520" y="764704"/>
            <a:ext cx="8602306" cy="482600"/>
          </a:xfrm>
        </p:spPr>
        <p:txBody>
          <a:bodyPr>
            <a:normAutofit/>
          </a:bodyPr>
          <a:lstStyle/>
          <a:p>
            <a:pPr algn="ctr"/>
            <a:r>
              <a:rPr lang="hr-HR" dirty="0"/>
              <a:t>Članak 61. stavak 2.-odbitak pretporeza</a:t>
            </a:r>
            <a:endParaRPr lang="en-GB"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836920"/>
            <a:ext cx="1242060" cy="1021080"/>
          </a:xfrm>
          <a:prstGeom prst="rect">
            <a:avLst/>
          </a:prstGeom>
        </p:spPr>
      </p:pic>
    </p:spTree>
    <p:extLst>
      <p:ext uri="{BB962C8B-B14F-4D97-AF65-F5344CB8AC3E}">
        <p14:creationId xmlns:p14="http://schemas.microsoft.com/office/powerpoint/2010/main" val="113788871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a:t>Izmjene od 1.siječnja 2018.</a:t>
            </a:r>
            <a:endParaRPr lang="en-GB" dirty="0"/>
          </a:p>
        </p:txBody>
      </p:sp>
      <p:graphicFrame>
        <p:nvGraphicFramePr>
          <p:cNvPr id="6" name="Rezervirano mjesto sadržaja 5"/>
          <p:cNvGraphicFramePr>
            <a:graphicFrameLocks noGrp="1"/>
          </p:cNvGraphicFramePr>
          <p:nvPr>
            <p:ph idx="1"/>
            <p:extLst>
              <p:ext uri="{D42A27DB-BD31-4B8C-83A1-F6EECF244321}">
                <p14:modId xmlns:p14="http://schemas.microsoft.com/office/powerpoint/2010/main" val="603824677"/>
              </p:ext>
            </p:extLst>
          </p:nvPr>
        </p:nvGraphicFramePr>
        <p:xfrm>
          <a:off x="298467" y="1340768"/>
          <a:ext cx="8568952" cy="5055512"/>
        </p:xfrm>
        <a:graphic>
          <a:graphicData uri="http://schemas.openxmlformats.org/drawingml/2006/table">
            <a:tbl>
              <a:tblPr firstRow="1" firstCol="1" bandRow="1">
                <a:tableStyleId>{7DF18680-E054-41AD-8BC1-D1AEF772440D}</a:tableStyleId>
              </a:tblPr>
              <a:tblGrid>
                <a:gridCol w="4392488">
                  <a:extLst>
                    <a:ext uri="{9D8B030D-6E8A-4147-A177-3AD203B41FA5}">
                      <a16:colId xmlns:a16="http://schemas.microsoft.com/office/drawing/2014/main" xmlns="" val="20000"/>
                    </a:ext>
                  </a:extLst>
                </a:gridCol>
                <a:gridCol w="4176464">
                  <a:extLst>
                    <a:ext uri="{9D8B030D-6E8A-4147-A177-3AD203B41FA5}">
                      <a16:colId xmlns:a16="http://schemas.microsoft.com/office/drawing/2014/main" xmlns="" val="20001"/>
                    </a:ext>
                  </a:extLst>
                </a:gridCol>
              </a:tblGrid>
              <a:tr h="242212">
                <a:tc>
                  <a:txBody>
                    <a:bodyPr/>
                    <a:lstStyle/>
                    <a:p>
                      <a:pPr algn="ctr">
                        <a:lnSpc>
                          <a:spcPts val="1800"/>
                        </a:lnSpc>
                        <a:spcAft>
                          <a:spcPts val="1000"/>
                        </a:spcAft>
                      </a:pPr>
                      <a:r>
                        <a:rPr lang="hr-HR" sz="1200" dirty="0">
                          <a:effectLst/>
                          <a:latin typeface="Tahoma" panose="020B0604030504040204" pitchFamily="34" charset="0"/>
                          <a:ea typeface="Tahoma" panose="020B0604030504040204" pitchFamily="34" charset="0"/>
                          <a:cs typeface="Tahoma" panose="020B0604030504040204" pitchFamily="34" charset="0"/>
                        </a:rPr>
                        <a:t>NAKON</a:t>
                      </a:r>
                      <a:r>
                        <a:rPr lang="hr-HR" sz="1200" baseline="0" dirty="0">
                          <a:effectLst/>
                          <a:latin typeface="Tahoma" panose="020B0604030504040204" pitchFamily="34" charset="0"/>
                          <a:ea typeface="Tahoma" panose="020B0604030504040204" pitchFamily="34" charset="0"/>
                          <a:cs typeface="Tahoma" panose="020B0604030504040204" pitchFamily="34" charset="0"/>
                        </a:rPr>
                        <a:t> IZMJENE</a:t>
                      </a:r>
                      <a:endParaRPr lang="hr-HR" sz="12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gn="ctr">
                        <a:lnSpc>
                          <a:spcPts val="1800"/>
                        </a:lnSpc>
                        <a:spcAft>
                          <a:spcPts val="1000"/>
                        </a:spcAft>
                      </a:pPr>
                      <a:r>
                        <a:rPr lang="hr-HR" sz="1200" dirty="0">
                          <a:effectLst/>
                          <a:latin typeface="Tahoma" panose="020B0604030504040204" pitchFamily="34" charset="0"/>
                          <a:ea typeface="Tahoma" panose="020B0604030504040204" pitchFamily="34" charset="0"/>
                          <a:cs typeface="Tahoma" panose="020B0604030504040204" pitchFamily="34" charset="0"/>
                        </a:rPr>
                        <a:t>PRIJE</a:t>
                      </a:r>
                      <a:r>
                        <a:rPr lang="hr-HR" sz="1200" baseline="0" dirty="0">
                          <a:effectLst/>
                          <a:latin typeface="Tahoma" panose="020B0604030504040204" pitchFamily="34" charset="0"/>
                          <a:ea typeface="Tahoma" panose="020B0604030504040204" pitchFamily="34" charset="0"/>
                          <a:cs typeface="Tahoma" panose="020B0604030504040204" pitchFamily="34" charset="0"/>
                        </a:rPr>
                        <a:t> IZMJENE</a:t>
                      </a:r>
                      <a:endParaRPr lang="hr-HR" sz="12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xmlns="" val="10000"/>
                  </a:ext>
                </a:extLst>
              </a:tr>
              <a:tr h="4813300">
                <a:tc>
                  <a:txBody>
                    <a:bodyPr/>
                    <a:lstStyle/>
                    <a:p>
                      <a:pPr>
                        <a:lnSpc>
                          <a:spcPts val="1800"/>
                        </a:lnSpc>
                        <a:spcBef>
                          <a:spcPts val="500"/>
                        </a:spcBef>
                        <a:spcAft>
                          <a:spcPts val="500"/>
                        </a:spcAft>
                      </a:pPr>
                      <a:endParaRPr lang="hr-HR" sz="1400" dirty="0">
                        <a:effectLst/>
                      </a:endParaRPr>
                    </a:p>
                    <a:p>
                      <a:pPr>
                        <a:lnSpc>
                          <a:spcPts val="1800"/>
                        </a:lnSpc>
                        <a:spcAft>
                          <a:spcPts val="1000"/>
                        </a:spcAft>
                      </a:pPr>
                      <a:r>
                        <a:rPr lang="hr-HR" sz="1400" dirty="0">
                          <a:effectLst/>
                        </a:rPr>
                        <a:t> Iznimno</a:t>
                      </a:r>
                      <a:r>
                        <a:rPr lang="hr-HR" sz="1400" baseline="0" dirty="0">
                          <a:effectLst/>
                        </a:rPr>
                        <a:t> od stavka 7. ovog članka koji propisuje obvezu i rokove za plaćanje PDV-a kod uvoza dobara, smatra se da je PDV pri uvozu niže navedenih strojeva i opreme vrijednosti veće od 1mil HRK (po jednoj carinskoj deklaraciji ili odobrenju o primjeni općeg pravila 2A u slučaju postupnog uvoza) plaćen ako ga porezni obveznik koji ima pravo na odbitak pretporeza u cijelosti iskaže kao obvezu u prijavi PDV-a  te ukoliko mu je </a:t>
                      </a:r>
                      <a:r>
                        <a:rPr lang="hr-HR" sz="1400" u="sng" baseline="0" dirty="0">
                          <a:effectLst/>
                        </a:rPr>
                        <a:t>Carinska uprava prethodno izdala rješenje</a:t>
                      </a:r>
                      <a:r>
                        <a:rPr lang="hr-HR" sz="1400" baseline="0" dirty="0">
                          <a:effectLst/>
                        </a:rPr>
                        <a:t>:</a:t>
                      </a:r>
                    </a:p>
                    <a:p>
                      <a:pPr>
                        <a:lnSpc>
                          <a:spcPts val="1800"/>
                        </a:lnSpc>
                        <a:spcAft>
                          <a:spcPts val="1000"/>
                        </a:spcAft>
                      </a:pPr>
                      <a:r>
                        <a:rPr lang="hr-HR" sz="1000" dirty="0">
                          <a:effectLst/>
                          <a:latin typeface="+mn-lt"/>
                          <a:ea typeface="Calibri"/>
                          <a:cs typeface="Times New Roman"/>
                        </a:rPr>
                        <a:t>-nuklearni reaktori, kotlovi, strojevi i mehanički uređaji</a:t>
                      </a:r>
                      <a:r>
                        <a:rPr lang="hr-HR" sz="1000" baseline="0" dirty="0">
                          <a:effectLst/>
                          <a:latin typeface="+mn-lt"/>
                          <a:ea typeface="Calibri"/>
                          <a:cs typeface="Times New Roman"/>
                        </a:rPr>
                        <a:t> te </a:t>
                      </a:r>
                      <a:r>
                        <a:rPr lang="hr-HR" sz="1000" dirty="0">
                          <a:effectLst/>
                          <a:latin typeface="+mn-lt"/>
                          <a:ea typeface="Calibri"/>
                          <a:cs typeface="Times New Roman"/>
                        </a:rPr>
                        <a:t>njihovi dijelovi,</a:t>
                      </a:r>
                      <a:r>
                        <a:rPr lang="hr-HR" sz="1000" baseline="0" dirty="0">
                          <a:effectLst/>
                          <a:latin typeface="+mn-lt"/>
                          <a:ea typeface="Calibri"/>
                          <a:cs typeface="Times New Roman"/>
                        </a:rPr>
                        <a:t> e</a:t>
                      </a:r>
                      <a:r>
                        <a:rPr lang="hr-HR" sz="1000" dirty="0">
                          <a:effectLst/>
                          <a:latin typeface="+mn-lt"/>
                          <a:ea typeface="Calibri"/>
                          <a:cs typeface="Times New Roman"/>
                        </a:rPr>
                        <a:t>lektrični strojevi i oprema te njihovi dijelovi, aparati  za snimanje i reprodukciju zvuka, TV slike i zvuka,</a:t>
                      </a:r>
                      <a:r>
                        <a:rPr lang="hr-HR" sz="1000" baseline="0" dirty="0">
                          <a:effectLst/>
                          <a:latin typeface="+mn-lt"/>
                          <a:ea typeface="Calibri"/>
                          <a:cs typeface="Times New Roman"/>
                        </a:rPr>
                        <a:t> njihovi dijelovi i pribor, </a:t>
                      </a:r>
                      <a:r>
                        <a:rPr lang="hr-HR" sz="1000" dirty="0">
                          <a:effectLst/>
                          <a:latin typeface="+mn-lt"/>
                          <a:ea typeface="Calibri"/>
                          <a:cs typeface="Times New Roman"/>
                        </a:rPr>
                        <a:t>željeznički</a:t>
                      </a:r>
                      <a:r>
                        <a:rPr lang="hr-HR" sz="1000" baseline="0" dirty="0">
                          <a:effectLst/>
                          <a:latin typeface="+mn-lt"/>
                          <a:ea typeface="Calibri"/>
                          <a:cs typeface="Times New Roman"/>
                        </a:rPr>
                        <a:t> ili tramvajski kolosiječni sklopovi i pribor, mehanička oprema za signalizaciju, sigurnost, nadzor ili upravljanje u prometu, </a:t>
                      </a:r>
                      <a:r>
                        <a:rPr lang="hr-HR" sz="1000" dirty="0">
                          <a:effectLst/>
                          <a:latin typeface="+mn-lt"/>
                          <a:ea typeface="Calibri"/>
                          <a:cs typeface="Times New Roman"/>
                        </a:rPr>
                        <a:t>ostale letjelice, svemirske letjelice i nosači, oprema za lansiranje zrakoplova, oprema za</a:t>
                      </a:r>
                      <a:r>
                        <a:rPr lang="hr-HR" sz="1000" baseline="0" dirty="0">
                          <a:effectLst/>
                          <a:latin typeface="+mn-lt"/>
                          <a:ea typeface="Calibri"/>
                          <a:cs typeface="Times New Roman"/>
                        </a:rPr>
                        <a:t> </a:t>
                      </a:r>
                      <a:r>
                        <a:rPr lang="hr-HR" sz="1000" dirty="0">
                          <a:effectLst/>
                          <a:latin typeface="+mn-lt"/>
                          <a:ea typeface="Calibri"/>
                          <a:cs typeface="Times New Roman"/>
                        </a:rPr>
                        <a:t>zaustavljanje na palubi, zemaljski</a:t>
                      </a:r>
                      <a:r>
                        <a:rPr lang="hr-HR" sz="1000" baseline="0" dirty="0">
                          <a:effectLst/>
                          <a:latin typeface="+mn-lt"/>
                          <a:ea typeface="Calibri"/>
                          <a:cs typeface="Times New Roman"/>
                        </a:rPr>
                        <a:t> trenažeri letenja, </a:t>
                      </a:r>
                      <a:r>
                        <a:rPr lang="hr-HR" sz="1000" dirty="0">
                          <a:effectLst/>
                          <a:latin typeface="+mn-lt"/>
                          <a:ea typeface="Calibri"/>
                          <a:cs typeface="Times New Roman"/>
                        </a:rPr>
                        <a:t>brodovi-svjetionici</a:t>
                      </a:r>
                      <a:r>
                        <a:rPr lang="hr-HR" sz="1000">
                          <a:effectLst/>
                          <a:latin typeface="+mn-lt"/>
                          <a:ea typeface="Calibri"/>
                          <a:cs typeface="Times New Roman"/>
                        </a:rPr>
                        <a:t>, vatrogasna </a:t>
                      </a:r>
                      <a:r>
                        <a:rPr lang="hr-HR" sz="1000" dirty="0">
                          <a:effectLst/>
                          <a:latin typeface="+mn-lt"/>
                          <a:ea typeface="Calibri"/>
                          <a:cs typeface="Times New Roman"/>
                        </a:rPr>
                        <a:t>plovila, plovne</a:t>
                      </a:r>
                      <a:r>
                        <a:rPr lang="hr-HR" sz="1000" baseline="0" dirty="0">
                          <a:effectLst/>
                          <a:latin typeface="+mn-lt"/>
                          <a:ea typeface="Calibri"/>
                          <a:cs typeface="Times New Roman"/>
                        </a:rPr>
                        <a:t> dizalice </a:t>
                      </a:r>
                      <a:r>
                        <a:rPr lang="hr-HR" sz="1000" baseline="0">
                          <a:effectLst/>
                          <a:latin typeface="+mn-lt"/>
                          <a:ea typeface="Calibri"/>
                          <a:cs typeface="Times New Roman"/>
                        </a:rPr>
                        <a:t>i jaružala,  plutajući dokovi i platforme za bušenje, ostali plutajući objekti</a:t>
                      </a:r>
                      <a:endParaRPr lang="hr-HR" sz="1100" dirty="0">
                        <a:effectLst/>
                        <a:latin typeface="Calibri"/>
                        <a:ea typeface="Calibri"/>
                        <a:cs typeface="Times New Roman"/>
                      </a:endParaRPr>
                    </a:p>
                  </a:txBody>
                  <a:tcPr marL="68580" marR="68580" marT="0" marB="0"/>
                </a:tc>
                <a:tc>
                  <a:txBody>
                    <a:bodyPr/>
                    <a:lstStyle/>
                    <a:p>
                      <a:pPr>
                        <a:lnSpc>
                          <a:spcPts val="1800"/>
                        </a:lnSpc>
                        <a:spcBef>
                          <a:spcPts val="500"/>
                        </a:spcBef>
                        <a:spcAft>
                          <a:spcPts val="500"/>
                        </a:spcAft>
                      </a:pPr>
                      <a:endParaRPr lang="hr-HR" sz="1400" dirty="0">
                        <a:effectLst/>
                      </a:endParaRPr>
                    </a:p>
                    <a:p>
                      <a:pPr>
                        <a:lnSpc>
                          <a:spcPts val="1800"/>
                        </a:lnSpc>
                        <a:spcBef>
                          <a:spcPts val="500"/>
                        </a:spcBef>
                        <a:spcAft>
                          <a:spcPts val="500"/>
                        </a:spcAft>
                      </a:pPr>
                      <a:r>
                        <a:rPr lang="hr-HR" sz="1400" b="1" dirty="0">
                          <a:effectLst/>
                        </a:rPr>
                        <a:t>Obveza</a:t>
                      </a:r>
                      <a:r>
                        <a:rPr lang="hr-HR" sz="1400" b="1" baseline="0" dirty="0">
                          <a:effectLst/>
                        </a:rPr>
                        <a:t> plaćanja PDV-a pri </a:t>
                      </a:r>
                      <a:r>
                        <a:rPr lang="hr-HR" sz="1400" b="1" baseline="0" dirty="0" smtClean="0">
                          <a:effectLst/>
                        </a:rPr>
                        <a:t>uvozu.</a:t>
                      </a:r>
                      <a:endParaRPr lang="hr-HR" sz="1400" b="1" dirty="0">
                        <a:effectLst/>
                      </a:endParaRPr>
                    </a:p>
                    <a:p>
                      <a:pPr>
                        <a:lnSpc>
                          <a:spcPts val="1800"/>
                        </a:lnSpc>
                        <a:spcAft>
                          <a:spcPts val="1000"/>
                        </a:spcAft>
                      </a:pPr>
                      <a:r>
                        <a:rPr lang="hr-HR" sz="1800" dirty="0">
                          <a:effectLst/>
                        </a:rPr>
                        <a:t> </a:t>
                      </a:r>
                      <a:endParaRPr lang="hr-HR" sz="1400" dirty="0">
                        <a:effectLst/>
                        <a:latin typeface="Arial Narrow" panose="020B0606020202030204" pitchFamily="34" charset="0"/>
                        <a:ea typeface="Calibri"/>
                        <a:cs typeface="Times New Roman"/>
                      </a:endParaRPr>
                    </a:p>
                  </a:txBody>
                  <a:tcPr marL="68580" marR="68580" marT="0" marB="0"/>
                </a:tc>
                <a:extLst>
                  <a:ext uri="{0D108BD9-81ED-4DB2-BD59-A6C34878D82A}">
                    <a16:rowId xmlns:a16="http://schemas.microsoft.com/office/drawing/2014/main" xmlns="" val="10001"/>
                  </a:ext>
                </a:extLst>
              </a:tr>
            </a:tbl>
          </a:graphicData>
        </a:graphic>
      </p:graphicFrame>
      <p:sp>
        <p:nvSpPr>
          <p:cNvPr id="4" name="Content Placeholder 3"/>
          <p:cNvSpPr>
            <a:spLocks noGrp="1"/>
          </p:cNvSpPr>
          <p:nvPr>
            <p:ph sz="quarter" idx="13"/>
          </p:nvPr>
        </p:nvSpPr>
        <p:spPr>
          <a:xfrm>
            <a:off x="251520" y="764704"/>
            <a:ext cx="8602306" cy="482600"/>
          </a:xfrm>
        </p:spPr>
        <p:txBody>
          <a:bodyPr>
            <a:normAutofit/>
          </a:bodyPr>
          <a:lstStyle/>
          <a:p>
            <a:pPr algn="ctr"/>
            <a:r>
              <a:rPr lang="hr-HR" dirty="0"/>
              <a:t>Članak 76. stavak 8.-PDV pri uvozu dobara</a:t>
            </a:r>
            <a:endParaRPr lang="en-GB"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836920"/>
            <a:ext cx="1242060" cy="1021080"/>
          </a:xfrm>
          <a:prstGeom prst="rect">
            <a:avLst/>
          </a:prstGeom>
        </p:spPr>
      </p:pic>
    </p:spTree>
    <p:extLst>
      <p:ext uri="{BB962C8B-B14F-4D97-AF65-F5344CB8AC3E}">
        <p14:creationId xmlns:p14="http://schemas.microsoft.com/office/powerpoint/2010/main" val="223751544"/>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a:t>Izmjene od 1.siječnja 2019.</a:t>
            </a:r>
            <a:endParaRPr lang="en-GB" dirty="0"/>
          </a:p>
        </p:txBody>
      </p:sp>
      <p:graphicFrame>
        <p:nvGraphicFramePr>
          <p:cNvPr id="6" name="Rezervirano mjesto sadržaja 5"/>
          <p:cNvGraphicFramePr>
            <a:graphicFrameLocks noGrp="1"/>
          </p:cNvGraphicFramePr>
          <p:nvPr>
            <p:ph idx="1"/>
            <p:extLst>
              <p:ext uri="{D42A27DB-BD31-4B8C-83A1-F6EECF244321}">
                <p14:modId xmlns:p14="http://schemas.microsoft.com/office/powerpoint/2010/main" val="651654079"/>
              </p:ext>
            </p:extLst>
          </p:nvPr>
        </p:nvGraphicFramePr>
        <p:xfrm>
          <a:off x="298467" y="1340768"/>
          <a:ext cx="8568952" cy="4752528"/>
        </p:xfrm>
        <a:graphic>
          <a:graphicData uri="http://schemas.openxmlformats.org/drawingml/2006/table">
            <a:tbl>
              <a:tblPr firstRow="1" firstCol="1" bandRow="1">
                <a:tableStyleId>{7DF18680-E054-41AD-8BC1-D1AEF772440D}</a:tableStyleId>
              </a:tblPr>
              <a:tblGrid>
                <a:gridCol w="4392488">
                  <a:extLst>
                    <a:ext uri="{9D8B030D-6E8A-4147-A177-3AD203B41FA5}">
                      <a16:colId xmlns:a16="http://schemas.microsoft.com/office/drawing/2014/main" xmlns="" val="20000"/>
                    </a:ext>
                  </a:extLst>
                </a:gridCol>
                <a:gridCol w="4176464">
                  <a:extLst>
                    <a:ext uri="{9D8B030D-6E8A-4147-A177-3AD203B41FA5}">
                      <a16:colId xmlns:a16="http://schemas.microsoft.com/office/drawing/2014/main" xmlns="" val="20001"/>
                    </a:ext>
                  </a:extLst>
                </a:gridCol>
              </a:tblGrid>
              <a:tr h="242212">
                <a:tc>
                  <a:txBody>
                    <a:bodyPr/>
                    <a:lstStyle/>
                    <a:p>
                      <a:pPr algn="ctr">
                        <a:lnSpc>
                          <a:spcPts val="1800"/>
                        </a:lnSpc>
                        <a:spcAft>
                          <a:spcPts val="1000"/>
                        </a:spcAft>
                      </a:pPr>
                      <a:r>
                        <a:rPr lang="hr-HR" sz="1200" dirty="0">
                          <a:effectLst/>
                          <a:latin typeface="Tahoma" panose="020B0604030504040204" pitchFamily="34" charset="0"/>
                          <a:ea typeface="Tahoma" panose="020B0604030504040204" pitchFamily="34" charset="0"/>
                          <a:cs typeface="Tahoma" panose="020B0604030504040204" pitchFamily="34" charset="0"/>
                        </a:rPr>
                        <a:t>NAKON</a:t>
                      </a:r>
                      <a:r>
                        <a:rPr lang="hr-HR" sz="1200" baseline="0" dirty="0">
                          <a:effectLst/>
                          <a:latin typeface="Tahoma" panose="020B0604030504040204" pitchFamily="34" charset="0"/>
                          <a:ea typeface="Tahoma" panose="020B0604030504040204" pitchFamily="34" charset="0"/>
                          <a:cs typeface="Tahoma" panose="020B0604030504040204" pitchFamily="34" charset="0"/>
                        </a:rPr>
                        <a:t> IZMJENE</a:t>
                      </a:r>
                      <a:endParaRPr lang="hr-HR" sz="12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gn="ctr">
                        <a:lnSpc>
                          <a:spcPts val="1800"/>
                        </a:lnSpc>
                        <a:spcAft>
                          <a:spcPts val="1000"/>
                        </a:spcAft>
                      </a:pPr>
                      <a:r>
                        <a:rPr lang="hr-HR" sz="1200" dirty="0">
                          <a:effectLst/>
                          <a:latin typeface="Tahoma" panose="020B0604030504040204" pitchFamily="34" charset="0"/>
                          <a:ea typeface="Tahoma" panose="020B0604030504040204" pitchFamily="34" charset="0"/>
                          <a:cs typeface="Tahoma" panose="020B0604030504040204" pitchFamily="34" charset="0"/>
                        </a:rPr>
                        <a:t>PRIJE</a:t>
                      </a:r>
                      <a:r>
                        <a:rPr lang="hr-HR" sz="1200" baseline="0" dirty="0">
                          <a:effectLst/>
                          <a:latin typeface="Tahoma" panose="020B0604030504040204" pitchFamily="34" charset="0"/>
                          <a:ea typeface="Tahoma" panose="020B0604030504040204" pitchFamily="34" charset="0"/>
                          <a:cs typeface="Tahoma" panose="020B0604030504040204" pitchFamily="34" charset="0"/>
                        </a:rPr>
                        <a:t> IZMJENE</a:t>
                      </a:r>
                      <a:endParaRPr lang="hr-HR" sz="12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extLst>
                  <a:ext uri="{0D108BD9-81ED-4DB2-BD59-A6C34878D82A}">
                    <a16:rowId xmlns:a16="http://schemas.microsoft.com/office/drawing/2014/main" xmlns="" val="10000"/>
                  </a:ext>
                </a:extLst>
              </a:tr>
              <a:tr h="4510316">
                <a:tc>
                  <a:txBody>
                    <a:bodyPr/>
                    <a:lstStyle/>
                    <a:p>
                      <a:pPr>
                        <a:lnSpc>
                          <a:spcPts val="1800"/>
                        </a:lnSpc>
                        <a:spcBef>
                          <a:spcPts val="500"/>
                        </a:spcBef>
                        <a:spcAft>
                          <a:spcPts val="500"/>
                        </a:spcAft>
                      </a:pPr>
                      <a:endParaRPr lang="hr-HR" sz="1400" dirty="0">
                        <a:effectLst/>
                      </a:endParaRPr>
                    </a:p>
                    <a:p>
                      <a:pPr>
                        <a:lnSpc>
                          <a:spcPts val="1800"/>
                        </a:lnSpc>
                        <a:spcAft>
                          <a:spcPts val="1000"/>
                        </a:spcAft>
                      </a:pPr>
                      <a:r>
                        <a:rPr lang="hr-HR" sz="1400" dirty="0">
                          <a:effectLst/>
                        </a:rPr>
                        <a:t> Vrijednosni kuponi –</a:t>
                      </a:r>
                      <a:r>
                        <a:rPr lang="hr-HR" sz="1400" i="1" dirty="0">
                          <a:effectLst/>
                        </a:rPr>
                        <a:t>instrument za</a:t>
                      </a:r>
                      <a:r>
                        <a:rPr lang="hr-HR" sz="1400" i="1" baseline="0" dirty="0">
                          <a:effectLst/>
                        </a:rPr>
                        <a:t> kojeg postoji obveza da ga se prihvati kao naknadu ili djelomičnu naknadu</a:t>
                      </a:r>
                      <a:r>
                        <a:rPr lang="hr-HR" sz="1400" i="1" dirty="0">
                          <a:effectLst/>
                        </a:rPr>
                        <a:t> za isporuku dobara ili usluga</a:t>
                      </a:r>
                    </a:p>
                    <a:p>
                      <a:pPr>
                        <a:lnSpc>
                          <a:spcPts val="1800"/>
                        </a:lnSpc>
                        <a:spcAft>
                          <a:spcPts val="1000"/>
                        </a:spcAft>
                      </a:pPr>
                      <a:r>
                        <a:rPr lang="hr-HR" sz="1400" dirty="0">
                          <a:effectLst/>
                        </a:rPr>
                        <a:t>Vrste vrijednosnih kupona:</a:t>
                      </a:r>
                    </a:p>
                    <a:p>
                      <a:pPr marL="342900" indent="-342900">
                        <a:lnSpc>
                          <a:spcPts val="1800"/>
                        </a:lnSpc>
                        <a:spcAft>
                          <a:spcPts val="1000"/>
                        </a:spcAft>
                        <a:buAutoNum type="arabicPeriod"/>
                      </a:pPr>
                      <a:r>
                        <a:rPr lang="hr-HR" sz="1400" baseline="0" dirty="0">
                          <a:effectLst/>
                        </a:rPr>
                        <a:t>Jednonamjenski –mjesto isporuke i PDV su poznati u vrijeme izdavanja; svaki prijenos smatra se isporukom dobara ili usluga i podliježe PDV-u</a:t>
                      </a:r>
                    </a:p>
                    <a:p>
                      <a:pPr marL="342900" indent="-342900">
                        <a:lnSpc>
                          <a:spcPts val="1800"/>
                        </a:lnSpc>
                        <a:spcAft>
                          <a:spcPts val="1000"/>
                        </a:spcAft>
                        <a:buAutoNum type="arabicPeriod"/>
                      </a:pPr>
                      <a:r>
                        <a:rPr lang="hr-HR" sz="1400" baseline="0" dirty="0">
                          <a:effectLst/>
                        </a:rPr>
                        <a:t>Višenamjenski –kupon koji nije jednonamjenski kupon; samo stvarna predaja dobara ili stvarno obavljanje usluga  podliježe PDV-u dok svi prethodni prijenosi ne podliježu PDV-u; porezna osnovica jednaka je plaćenoj naknadi ili novčanoj vrijednosti na kuponu/povezanoj dokumentaciji umanjena za iznos PDV-a koji se odnosi na isporučena dobra ili usluge</a:t>
                      </a:r>
                      <a:endParaRPr lang="hr-HR" sz="1400" dirty="0">
                        <a:effectLst/>
                      </a:endParaRPr>
                    </a:p>
                    <a:p>
                      <a:pPr>
                        <a:lnSpc>
                          <a:spcPts val="1800"/>
                        </a:lnSpc>
                        <a:spcAft>
                          <a:spcPts val="1000"/>
                        </a:spcAft>
                      </a:pPr>
                      <a:endParaRPr lang="hr-HR" sz="1400" dirty="0">
                        <a:effectLst/>
                        <a:latin typeface="Calibri"/>
                        <a:ea typeface="Calibri"/>
                        <a:cs typeface="Times New Roman"/>
                      </a:endParaRPr>
                    </a:p>
                  </a:txBody>
                  <a:tcPr marL="68580" marR="68580" marT="0" marB="0"/>
                </a:tc>
                <a:tc>
                  <a:txBody>
                    <a:bodyPr/>
                    <a:lstStyle/>
                    <a:p>
                      <a:pPr>
                        <a:lnSpc>
                          <a:spcPts val="1800"/>
                        </a:lnSpc>
                        <a:spcBef>
                          <a:spcPts val="500"/>
                        </a:spcBef>
                        <a:spcAft>
                          <a:spcPts val="500"/>
                        </a:spcAft>
                      </a:pPr>
                      <a:endParaRPr lang="hr-HR" sz="1400" dirty="0">
                        <a:effectLst/>
                      </a:endParaRPr>
                    </a:p>
                    <a:p>
                      <a:pPr>
                        <a:lnSpc>
                          <a:spcPts val="1800"/>
                        </a:lnSpc>
                        <a:spcBef>
                          <a:spcPts val="500"/>
                        </a:spcBef>
                        <a:spcAft>
                          <a:spcPts val="500"/>
                        </a:spcAft>
                      </a:pPr>
                      <a:r>
                        <a:rPr lang="hr-HR" sz="1400" b="1" dirty="0">
                          <a:effectLst/>
                        </a:rPr>
                        <a:t>Novo</a:t>
                      </a:r>
                    </a:p>
                    <a:p>
                      <a:pPr>
                        <a:lnSpc>
                          <a:spcPts val="1800"/>
                        </a:lnSpc>
                        <a:spcAft>
                          <a:spcPts val="1000"/>
                        </a:spcAft>
                      </a:pPr>
                      <a:r>
                        <a:rPr lang="hr-HR" sz="1800" dirty="0">
                          <a:effectLst/>
                        </a:rPr>
                        <a:t> </a:t>
                      </a:r>
                      <a:endParaRPr lang="hr-HR" sz="1400" dirty="0">
                        <a:effectLst/>
                        <a:latin typeface="Arial Narrow" panose="020B0606020202030204" pitchFamily="34" charset="0"/>
                        <a:ea typeface="Calibri"/>
                        <a:cs typeface="Times New Roman"/>
                      </a:endParaRPr>
                    </a:p>
                  </a:txBody>
                  <a:tcPr marL="68580" marR="68580" marT="0" marB="0"/>
                </a:tc>
                <a:extLst>
                  <a:ext uri="{0D108BD9-81ED-4DB2-BD59-A6C34878D82A}">
                    <a16:rowId xmlns:a16="http://schemas.microsoft.com/office/drawing/2014/main" xmlns="" val="10001"/>
                  </a:ext>
                </a:extLst>
              </a:tr>
            </a:tbl>
          </a:graphicData>
        </a:graphic>
      </p:graphicFrame>
      <p:sp>
        <p:nvSpPr>
          <p:cNvPr id="4" name="Content Placeholder 3"/>
          <p:cNvSpPr>
            <a:spLocks noGrp="1"/>
          </p:cNvSpPr>
          <p:nvPr>
            <p:ph sz="quarter" idx="13"/>
          </p:nvPr>
        </p:nvSpPr>
        <p:spPr>
          <a:xfrm>
            <a:off x="251520" y="764704"/>
            <a:ext cx="8602306" cy="482600"/>
          </a:xfrm>
        </p:spPr>
        <p:txBody>
          <a:bodyPr>
            <a:normAutofit/>
          </a:bodyPr>
          <a:lstStyle/>
          <a:p>
            <a:pPr algn="ctr"/>
            <a:r>
              <a:rPr lang="hr-HR" dirty="0"/>
              <a:t>Članci 11a, 11b, 11c; članak 33. st.11. Zakona o PDV-u</a:t>
            </a:r>
            <a:endParaRPr lang="en-GB"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836920"/>
            <a:ext cx="1242060" cy="1021080"/>
          </a:xfrm>
          <a:prstGeom prst="rect">
            <a:avLst/>
          </a:prstGeom>
        </p:spPr>
      </p:pic>
    </p:spTree>
    <p:extLst>
      <p:ext uri="{BB962C8B-B14F-4D97-AF65-F5344CB8AC3E}">
        <p14:creationId xmlns:p14="http://schemas.microsoft.com/office/powerpoint/2010/main" val="958727779"/>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3212976"/>
            <a:ext cx="8229600" cy="792088"/>
          </a:xfrm>
        </p:spPr>
        <p:txBody>
          <a:bodyPr>
            <a:normAutofit/>
          </a:bodyPr>
          <a:lstStyle/>
          <a:p>
            <a:r>
              <a:rPr lang="hr-HR" sz="3400" dirty="0"/>
              <a:t>Rekapitulacija </a:t>
            </a:r>
            <a:r>
              <a:rPr lang="hr-HR" sz="3400" b="1" dirty="0">
                <a:solidFill>
                  <a:srgbClr val="FF0000"/>
                </a:solidFill>
              </a:rPr>
              <a:t>01.01.2018.</a:t>
            </a:r>
          </a:p>
        </p:txBody>
      </p:sp>
      <p:graphicFrame>
        <p:nvGraphicFramePr>
          <p:cNvPr id="4" name="Content Placeholder 3"/>
          <p:cNvGraphicFramePr>
            <a:graphicFrameLocks noGrp="1"/>
          </p:cNvGraphicFramePr>
          <p:nvPr>
            <p:ph idx="1"/>
            <p:extLst/>
          </p:nvPr>
        </p:nvGraphicFramePr>
        <p:xfrm>
          <a:off x="323850" y="1595438"/>
          <a:ext cx="8569326" cy="1329507"/>
        </p:xfrm>
        <a:graphic>
          <a:graphicData uri="http://schemas.openxmlformats.org/drawingml/2006/table">
            <a:tbl>
              <a:tblPr firstRow="1" bandRow="1">
                <a:tableStyleId>{5C22544A-7EE6-4342-B048-85BDC9FD1C3A}</a:tableStyleId>
              </a:tblPr>
              <a:tblGrid>
                <a:gridCol w="2856442">
                  <a:extLst>
                    <a:ext uri="{9D8B030D-6E8A-4147-A177-3AD203B41FA5}">
                      <a16:colId xmlns:a16="http://schemas.microsoft.com/office/drawing/2014/main" xmlns="" val="20000"/>
                    </a:ext>
                  </a:extLst>
                </a:gridCol>
                <a:gridCol w="2856442">
                  <a:extLst>
                    <a:ext uri="{9D8B030D-6E8A-4147-A177-3AD203B41FA5}">
                      <a16:colId xmlns:a16="http://schemas.microsoft.com/office/drawing/2014/main" xmlns="" val="20001"/>
                    </a:ext>
                  </a:extLst>
                </a:gridCol>
                <a:gridCol w="2856442">
                  <a:extLst>
                    <a:ext uri="{9D8B030D-6E8A-4147-A177-3AD203B41FA5}">
                      <a16:colId xmlns:a16="http://schemas.microsoft.com/office/drawing/2014/main" xmlns="" val="20002"/>
                    </a:ext>
                  </a:extLst>
                </a:gridCol>
              </a:tblGrid>
              <a:tr h="439103">
                <a:tc>
                  <a:txBody>
                    <a:bodyPr/>
                    <a:lstStyle/>
                    <a:p>
                      <a:pPr algn="ctr"/>
                      <a:r>
                        <a:rPr lang="hr-HR" dirty="0"/>
                        <a:t>Opis:</a:t>
                      </a:r>
                    </a:p>
                  </a:txBody>
                  <a:tcPr/>
                </a:tc>
                <a:tc>
                  <a:txBody>
                    <a:bodyPr/>
                    <a:lstStyle/>
                    <a:p>
                      <a:pPr algn="ctr"/>
                      <a:r>
                        <a:rPr lang="hr-HR" dirty="0"/>
                        <a:t>PDV</a:t>
                      </a:r>
                    </a:p>
                  </a:txBody>
                  <a:tcPr/>
                </a:tc>
                <a:tc>
                  <a:txBody>
                    <a:bodyPr/>
                    <a:lstStyle/>
                    <a:p>
                      <a:pPr algn="ctr"/>
                      <a:r>
                        <a:rPr lang="hr-HR" dirty="0"/>
                        <a:t>PD</a:t>
                      </a:r>
                    </a:p>
                  </a:txBody>
                  <a:tcPr/>
                </a:tc>
                <a:extLst>
                  <a:ext uri="{0D108BD9-81ED-4DB2-BD59-A6C34878D82A}">
                    <a16:rowId xmlns:a16="http://schemas.microsoft.com/office/drawing/2014/main" xmlns="" val="10000"/>
                  </a:ext>
                </a:extLst>
              </a:tr>
              <a:tr h="445202">
                <a:tc>
                  <a:txBody>
                    <a:bodyPr/>
                    <a:lstStyle/>
                    <a:p>
                      <a:r>
                        <a:rPr lang="hr-HR" dirty="0"/>
                        <a:t>Reprezentacija</a:t>
                      </a:r>
                    </a:p>
                  </a:txBody>
                  <a:tcPr/>
                </a:tc>
                <a:tc>
                  <a:txBody>
                    <a:bodyPr/>
                    <a:lstStyle/>
                    <a:p>
                      <a:r>
                        <a:rPr lang="hr-HR" dirty="0"/>
                        <a:t>Nije porezno priznati rashod</a:t>
                      </a:r>
                    </a:p>
                  </a:txBody>
                  <a:tcPr/>
                </a:tc>
                <a:tc>
                  <a:txBody>
                    <a:bodyPr/>
                    <a:lstStyle/>
                    <a:p>
                      <a:r>
                        <a:rPr lang="hr-HR" dirty="0"/>
                        <a:t>50% porezno priznati rashod</a:t>
                      </a:r>
                    </a:p>
                  </a:txBody>
                  <a:tcPr/>
                </a:tc>
                <a:extLst>
                  <a:ext uri="{0D108BD9-81ED-4DB2-BD59-A6C34878D82A}">
                    <a16:rowId xmlns:a16="http://schemas.microsoft.com/office/drawing/2014/main" xmlns="" val="10001"/>
                  </a:ext>
                </a:extLst>
              </a:tr>
              <a:tr h="445202">
                <a:tc>
                  <a:txBody>
                    <a:bodyPr/>
                    <a:lstStyle/>
                    <a:p>
                      <a:r>
                        <a:rPr lang="hr-HR" dirty="0"/>
                        <a:t>Osobna vozila</a:t>
                      </a:r>
                    </a:p>
                  </a:txBody>
                  <a:tcPr/>
                </a:tc>
                <a:tc>
                  <a:txBody>
                    <a:bodyPr/>
                    <a:lstStyle/>
                    <a:p>
                      <a:r>
                        <a:rPr lang="hr-HR" dirty="0"/>
                        <a:t>Nije porezno priznati rashod</a:t>
                      </a:r>
                    </a:p>
                  </a:txBody>
                  <a:tcPr/>
                </a:tc>
                <a:tc>
                  <a:txBody>
                    <a:bodyPr/>
                    <a:lstStyle/>
                    <a:p>
                      <a:r>
                        <a:rPr lang="hr-HR" dirty="0"/>
                        <a:t>70% porezno priznati rashod</a:t>
                      </a:r>
                    </a:p>
                  </a:txBody>
                  <a:tcPr/>
                </a:tc>
                <a:extLst>
                  <a:ext uri="{0D108BD9-81ED-4DB2-BD59-A6C34878D82A}">
                    <a16:rowId xmlns:a16="http://schemas.microsoft.com/office/drawing/2014/main" xmlns="" val="10002"/>
                  </a:ext>
                </a:extLst>
              </a:tr>
            </a:tbl>
          </a:graphicData>
        </a:graphic>
      </p:graphicFrame>
      <p:sp>
        <p:nvSpPr>
          <p:cNvPr id="5" name="Title 1"/>
          <p:cNvSpPr txBox="1">
            <a:spLocks/>
          </p:cNvSpPr>
          <p:nvPr/>
        </p:nvSpPr>
        <p:spPr>
          <a:xfrm>
            <a:off x="609600" y="427038"/>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hr-HR" sz="3400" dirty="0">
                <a:solidFill>
                  <a:prstClr val="black"/>
                </a:solidFill>
              </a:rPr>
              <a:t>Rekapitulacija </a:t>
            </a:r>
            <a:r>
              <a:rPr lang="hr-HR" sz="3400" b="1" dirty="0">
                <a:solidFill>
                  <a:srgbClr val="FF0000"/>
                </a:solidFill>
              </a:rPr>
              <a:t>01.01.2017.</a:t>
            </a:r>
          </a:p>
        </p:txBody>
      </p:sp>
      <p:graphicFrame>
        <p:nvGraphicFramePr>
          <p:cNvPr id="6" name="Content Placeholder 3"/>
          <p:cNvGraphicFramePr>
            <a:graphicFrameLocks/>
          </p:cNvGraphicFramePr>
          <p:nvPr>
            <p:extLst/>
          </p:nvPr>
        </p:nvGraphicFramePr>
        <p:xfrm>
          <a:off x="395536" y="4149080"/>
          <a:ext cx="8569326" cy="1329507"/>
        </p:xfrm>
        <a:graphic>
          <a:graphicData uri="http://schemas.openxmlformats.org/drawingml/2006/table">
            <a:tbl>
              <a:tblPr firstRow="1" bandRow="1">
                <a:tableStyleId>{5C22544A-7EE6-4342-B048-85BDC9FD1C3A}</a:tableStyleId>
              </a:tblPr>
              <a:tblGrid>
                <a:gridCol w="2856442">
                  <a:extLst>
                    <a:ext uri="{9D8B030D-6E8A-4147-A177-3AD203B41FA5}">
                      <a16:colId xmlns:a16="http://schemas.microsoft.com/office/drawing/2014/main" xmlns="" val="20000"/>
                    </a:ext>
                  </a:extLst>
                </a:gridCol>
                <a:gridCol w="2856442">
                  <a:extLst>
                    <a:ext uri="{9D8B030D-6E8A-4147-A177-3AD203B41FA5}">
                      <a16:colId xmlns:a16="http://schemas.microsoft.com/office/drawing/2014/main" xmlns="" val="20001"/>
                    </a:ext>
                  </a:extLst>
                </a:gridCol>
                <a:gridCol w="2856442">
                  <a:extLst>
                    <a:ext uri="{9D8B030D-6E8A-4147-A177-3AD203B41FA5}">
                      <a16:colId xmlns:a16="http://schemas.microsoft.com/office/drawing/2014/main" xmlns="" val="20002"/>
                    </a:ext>
                  </a:extLst>
                </a:gridCol>
              </a:tblGrid>
              <a:tr h="439103">
                <a:tc>
                  <a:txBody>
                    <a:bodyPr/>
                    <a:lstStyle/>
                    <a:p>
                      <a:pPr algn="ctr"/>
                      <a:r>
                        <a:rPr lang="hr-HR" dirty="0"/>
                        <a:t>Opis:</a:t>
                      </a:r>
                    </a:p>
                  </a:txBody>
                  <a:tcPr/>
                </a:tc>
                <a:tc>
                  <a:txBody>
                    <a:bodyPr/>
                    <a:lstStyle/>
                    <a:p>
                      <a:pPr algn="ctr"/>
                      <a:r>
                        <a:rPr lang="hr-HR" dirty="0"/>
                        <a:t>PDV</a:t>
                      </a:r>
                    </a:p>
                  </a:txBody>
                  <a:tcPr/>
                </a:tc>
                <a:tc>
                  <a:txBody>
                    <a:bodyPr/>
                    <a:lstStyle/>
                    <a:p>
                      <a:pPr algn="ctr"/>
                      <a:r>
                        <a:rPr lang="hr-HR" dirty="0"/>
                        <a:t>PD</a:t>
                      </a:r>
                    </a:p>
                  </a:txBody>
                  <a:tcPr/>
                </a:tc>
                <a:extLst>
                  <a:ext uri="{0D108BD9-81ED-4DB2-BD59-A6C34878D82A}">
                    <a16:rowId xmlns:a16="http://schemas.microsoft.com/office/drawing/2014/main" xmlns="" val="10000"/>
                  </a:ext>
                </a:extLst>
              </a:tr>
              <a:tr h="445202">
                <a:tc>
                  <a:txBody>
                    <a:bodyPr/>
                    <a:lstStyle/>
                    <a:p>
                      <a:r>
                        <a:rPr lang="hr-HR" dirty="0"/>
                        <a:t>Reprezentacija</a:t>
                      </a:r>
                    </a:p>
                  </a:txBody>
                  <a:tcPr/>
                </a:tc>
                <a:tc>
                  <a:txBody>
                    <a:bodyPr/>
                    <a:lstStyle/>
                    <a:p>
                      <a:r>
                        <a:rPr lang="hr-HR" dirty="0"/>
                        <a:t>Nije porezno priznati rashod</a:t>
                      </a:r>
                    </a:p>
                  </a:txBody>
                  <a:tcPr/>
                </a:tc>
                <a:tc>
                  <a:txBody>
                    <a:bodyPr/>
                    <a:lstStyle/>
                    <a:p>
                      <a:r>
                        <a:rPr lang="hr-HR" dirty="0"/>
                        <a:t>50% porezno priznati rashod</a:t>
                      </a:r>
                    </a:p>
                  </a:txBody>
                  <a:tcPr/>
                </a:tc>
                <a:extLst>
                  <a:ext uri="{0D108BD9-81ED-4DB2-BD59-A6C34878D82A}">
                    <a16:rowId xmlns:a16="http://schemas.microsoft.com/office/drawing/2014/main" xmlns="" val="10001"/>
                  </a:ext>
                </a:extLst>
              </a:tr>
              <a:tr h="445202">
                <a:tc>
                  <a:txBody>
                    <a:bodyPr/>
                    <a:lstStyle/>
                    <a:p>
                      <a:r>
                        <a:rPr lang="hr-HR" dirty="0"/>
                        <a:t>Osobna vozila</a:t>
                      </a:r>
                    </a:p>
                  </a:txBody>
                  <a:tcPr/>
                </a:tc>
                <a:tc>
                  <a:txBody>
                    <a:bodyPr/>
                    <a:lstStyle/>
                    <a:p>
                      <a:r>
                        <a:rPr lang="hr-HR" dirty="0"/>
                        <a:t>50% porezno</a:t>
                      </a:r>
                      <a:r>
                        <a:rPr lang="hr-HR" baseline="0" dirty="0"/>
                        <a:t> priznati rashod</a:t>
                      </a:r>
                      <a:endParaRPr lang="hr-HR" dirty="0"/>
                    </a:p>
                  </a:txBody>
                  <a:tcPr/>
                </a:tc>
                <a:tc>
                  <a:txBody>
                    <a:bodyPr/>
                    <a:lstStyle/>
                    <a:p>
                      <a:r>
                        <a:rPr lang="hr-HR" dirty="0"/>
                        <a:t>50% porezno priznati rashod</a:t>
                      </a:r>
                    </a:p>
                  </a:txBody>
                  <a:tcPr/>
                </a:tc>
                <a:extLst>
                  <a:ext uri="{0D108BD9-81ED-4DB2-BD59-A6C34878D82A}">
                    <a16:rowId xmlns:a16="http://schemas.microsoft.com/office/drawing/2014/main" xmlns="" val="10002"/>
                  </a:ext>
                </a:extLst>
              </a:tr>
            </a:tbl>
          </a:graphicData>
        </a:graphic>
      </p:graphicFrame>
    </p:spTree>
    <p:extLst>
      <p:ext uri="{BB962C8B-B14F-4D97-AF65-F5344CB8AC3E}">
        <p14:creationId xmlns:p14="http://schemas.microsoft.com/office/powerpoint/2010/main" val="3743895031"/>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270406" y="1134004"/>
            <a:ext cx="5046662" cy="1372130"/>
          </a:xfrm>
        </p:spPr>
        <p:txBody>
          <a:bodyPr>
            <a:normAutofit/>
          </a:bodyPr>
          <a:lstStyle/>
          <a:p>
            <a:endParaRPr lang="hr-HR" dirty="0"/>
          </a:p>
          <a:p>
            <a:r>
              <a:rPr lang="en-GB" sz="2800" dirty="0"/>
              <a:t> </a:t>
            </a:r>
          </a:p>
          <a:p>
            <a:endParaRPr lang="en-GB" sz="2800" dirty="0"/>
          </a:p>
        </p:txBody>
      </p:sp>
      <p:sp>
        <p:nvSpPr>
          <p:cNvPr id="3" name="Text Placeholder 2"/>
          <p:cNvSpPr>
            <a:spLocks noGrp="1"/>
          </p:cNvSpPr>
          <p:nvPr>
            <p:ph type="body" sz="quarter" idx="11"/>
          </p:nvPr>
        </p:nvSpPr>
        <p:spPr>
          <a:xfrm>
            <a:off x="270406" y="2163234"/>
            <a:ext cx="5775325" cy="685800"/>
          </a:xfrm>
        </p:spPr>
        <p:txBody>
          <a:bodyPr>
            <a:normAutofit/>
          </a:bodyPr>
          <a:lstStyle/>
          <a:p>
            <a:r>
              <a:rPr lang="hr-HR" sz="2400" dirty="0"/>
              <a:t>ZAKON O POREZU NA PROMET NEKRETNINA</a:t>
            </a:r>
          </a:p>
          <a:p>
            <a:endParaRPr lang="en-GB" sz="2400" dirty="0"/>
          </a:p>
        </p:txBody>
      </p:sp>
    </p:spTree>
    <p:extLst>
      <p:ext uri="{BB962C8B-B14F-4D97-AF65-F5344CB8AC3E}">
        <p14:creationId xmlns:p14="http://schemas.microsoft.com/office/powerpoint/2010/main" val="750789421"/>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a:xfrm>
            <a:off x="264582" y="1124744"/>
            <a:ext cx="8879418" cy="4968552"/>
          </a:xfrm>
        </p:spPr>
        <p:txBody>
          <a:bodyPr>
            <a:normAutofit/>
          </a:bodyPr>
          <a:lstStyle/>
          <a:p>
            <a:pPr marL="0" indent="0" algn="just">
              <a:buFontTx/>
              <a:buChar char="-"/>
            </a:pPr>
            <a:r>
              <a:rPr lang="hr-HR" sz="1800" dirty="0">
                <a:solidFill>
                  <a:schemeClr val="tx1"/>
                </a:solidFill>
              </a:rPr>
              <a:t> stupa na snagu </a:t>
            </a:r>
            <a:r>
              <a:rPr lang="hr-HR" sz="1800" b="1" dirty="0">
                <a:solidFill>
                  <a:schemeClr val="tx1"/>
                </a:solidFill>
              </a:rPr>
              <a:t>01.01.2017</a:t>
            </a:r>
            <a:r>
              <a:rPr lang="hr-HR" sz="1800" dirty="0">
                <a:solidFill>
                  <a:schemeClr val="tx1"/>
                </a:solidFill>
              </a:rPr>
              <a:t>.</a:t>
            </a:r>
          </a:p>
          <a:p>
            <a:pPr marL="0" indent="0" algn="just">
              <a:buFontTx/>
              <a:buChar char="-"/>
            </a:pPr>
            <a:endParaRPr lang="hr-HR" sz="1800" dirty="0">
              <a:solidFill>
                <a:schemeClr val="tx1"/>
              </a:solidFill>
            </a:endParaRPr>
          </a:p>
          <a:p>
            <a:pPr marL="0" indent="0" algn="just">
              <a:buFontTx/>
              <a:buChar char="-"/>
            </a:pPr>
            <a:r>
              <a:rPr lang="hr-HR" sz="1800" dirty="0">
                <a:solidFill>
                  <a:schemeClr val="tx1"/>
                </a:solidFill>
              </a:rPr>
              <a:t> porezna stopa </a:t>
            </a:r>
            <a:r>
              <a:rPr lang="hr-HR" sz="1800" b="1" dirty="0">
                <a:solidFill>
                  <a:schemeClr val="tx1"/>
                </a:solidFill>
              </a:rPr>
              <a:t>smanjena sa dosadašnjih 5 % na 4%</a:t>
            </a:r>
          </a:p>
          <a:p>
            <a:pPr marL="0" indent="0" algn="just">
              <a:buFontTx/>
              <a:buChar char="-"/>
            </a:pPr>
            <a:endParaRPr lang="hr-HR" sz="1800" b="1" dirty="0">
              <a:solidFill>
                <a:schemeClr val="tx1"/>
              </a:solidFill>
            </a:endParaRPr>
          </a:p>
          <a:p>
            <a:pPr marL="0" indent="0" algn="just">
              <a:buFontTx/>
              <a:buChar char="-"/>
            </a:pPr>
            <a:r>
              <a:rPr lang="hr-HR" sz="1800" b="1" dirty="0">
                <a:solidFill>
                  <a:schemeClr val="tx1"/>
                </a:solidFill>
              </a:rPr>
              <a:t> UKIDANJE OSLOBOĐENJA </a:t>
            </a:r>
            <a:r>
              <a:rPr lang="hr-HR" sz="1800" b="1" dirty="0" smtClean="0">
                <a:solidFill>
                  <a:schemeClr val="tx1"/>
                </a:solidFill>
              </a:rPr>
              <a:t>PLAĆANJA  PPN ZA </a:t>
            </a:r>
            <a:r>
              <a:rPr lang="hr-HR" sz="1800" b="1" dirty="0">
                <a:solidFill>
                  <a:schemeClr val="tx1"/>
                </a:solidFill>
              </a:rPr>
              <a:t>KUPNJU PRVE NEKRETNINE</a:t>
            </a:r>
          </a:p>
          <a:p>
            <a:pPr marL="0" indent="0" algn="just">
              <a:buFontTx/>
              <a:buChar char="-"/>
            </a:pPr>
            <a:r>
              <a:rPr lang="hr-HR" sz="1800" dirty="0">
                <a:solidFill>
                  <a:schemeClr val="tx1"/>
                </a:solidFill>
              </a:rPr>
              <a:t> RAZLOG – nejednaki porezni tretman</a:t>
            </a:r>
          </a:p>
          <a:p>
            <a:pPr marL="0" indent="0" algn="just">
              <a:buFontTx/>
              <a:buChar char="-"/>
            </a:pPr>
            <a:r>
              <a:rPr lang="hr-HR" sz="1800" b="1" dirty="0" smtClean="0">
                <a:solidFill>
                  <a:schemeClr val="tx1"/>
                </a:solidFill>
              </a:rPr>
              <a:t>VAŽNO: </a:t>
            </a:r>
            <a:r>
              <a:rPr lang="hr-HR" sz="1800" dirty="0" smtClean="0">
                <a:solidFill>
                  <a:schemeClr val="tx1"/>
                </a:solidFill>
              </a:rPr>
              <a:t>PRIJELAZNE ODREDBE – za porezne obveznike PPN koji podliježu odredbama prijašnjeg Zakona </a:t>
            </a:r>
          </a:p>
          <a:p>
            <a:pPr marL="0" indent="0" algn="just">
              <a:buNone/>
            </a:pPr>
            <a:endParaRPr lang="hr-HR" sz="1800" dirty="0" smtClean="0">
              <a:solidFill>
                <a:schemeClr val="tx1"/>
              </a:solidFill>
            </a:endParaRPr>
          </a:p>
          <a:p>
            <a:pPr marL="0" indent="0" algn="just">
              <a:buFontTx/>
              <a:buChar char="-"/>
            </a:pPr>
            <a:r>
              <a:rPr lang="hr-HR" sz="1800" b="1" dirty="0" smtClean="0">
                <a:solidFill>
                  <a:schemeClr val="tx1"/>
                </a:solidFill>
              </a:rPr>
              <a:t>PROŠIRUJE SE POREZNO OSLOBOĐENJE NA SVE UNOSE NEKRETNINA U KAPITAL TRGOVAČKOG  DRUŠTVA</a:t>
            </a:r>
            <a:r>
              <a:rPr lang="hr-HR" sz="1800" dirty="0" smtClean="0">
                <a:solidFill>
                  <a:schemeClr val="tx1"/>
                </a:solidFill>
              </a:rPr>
              <a:t> </a:t>
            </a:r>
          </a:p>
          <a:p>
            <a:pPr marL="0" indent="0" algn="just">
              <a:buNone/>
            </a:pPr>
            <a:endParaRPr lang="hr-HR" sz="1800" b="1" dirty="0" smtClean="0">
              <a:solidFill>
                <a:schemeClr val="tx1"/>
              </a:solidFill>
            </a:endParaRPr>
          </a:p>
          <a:p>
            <a:pPr marL="0" indent="0" algn="just">
              <a:buFontTx/>
              <a:buChar char="-"/>
            </a:pPr>
            <a:r>
              <a:rPr lang="hr-HR" sz="1800" dirty="0" smtClean="0">
                <a:solidFill>
                  <a:schemeClr val="tx1"/>
                </a:solidFill>
              </a:rPr>
              <a:t> </a:t>
            </a:r>
            <a:r>
              <a:rPr lang="hr-HR" sz="1800" b="1" dirty="0" smtClean="0">
                <a:solidFill>
                  <a:schemeClr val="tx1"/>
                </a:solidFill>
              </a:rPr>
              <a:t>IZMJENIO SE MODEL PRIJAVE PPN</a:t>
            </a:r>
            <a:endParaRPr lang="hr-HR" sz="1800" dirty="0">
              <a:solidFill>
                <a:schemeClr val="tx1"/>
              </a:solidFill>
            </a:endParaRPr>
          </a:p>
          <a:p>
            <a:pPr marL="0" indent="0" algn="just">
              <a:buFontTx/>
              <a:buChar char="-"/>
            </a:pPr>
            <a:r>
              <a:rPr lang="hr-HR" sz="1800" dirty="0">
                <a:solidFill>
                  <a:schemeClr val="tx1"/>
                </a:solidFill>
              </a:rPr>
              <a:t> </a:t>
            </a:r>
            <a:r>
              <a:rPr lang="hr-HR" sz="1800" dirty="0" smtClean="0">
                <a:solidFill>
                  <a:schemeClr val="tx1"/>
                </a:solidFill>
              </a:rPr>
              <a:t>jednostavniji način prijave – javni bilježnici, sudovi i dr. javnopravna tijela</a:t>
            </a:r>
            <a:endParaRPr lang="hr-HR" sz="1800" dirty="0">
              <a:solidFill>
                <a:schemeClr val="tx1"/>
              </a:solidFill>
            </a:endParaRPr>
          </a:p>
          <a:p>
            <a:pPr marL="0" indent="0" algn="just">
              <a:buFontTx/>
              <a:buChar char="-"/>
            </a:pPr>
            <a:endParaRPr lang="hr-HR" sz="1800" dirty="0">
              <a:solidFill>
                <a:schemeClr val="tx1"/>
              </a:solidFill>
            </a:endParaRPr>
          </a:p>
          <a:p>
            <a:pPr marL="0" indent="0" algn="just">
              <a:buFontTx/>
              <a:buChar char="-"/>
            </a:pPr>
            <a:endParaRPr lang="hr-HR" sz="1800" dirty="0">
              <a:solidFill>
                <a:schemeClr val="tx1"/>
              </a:solidFill>
            </a:endParaRPr>
          </a:p>
          <a:p>
            <a:pPr marL="0" indent="0" algn="just">
              <a:buFontTx/>
              <a:buChar char="-"/>
            </a:pPr>
            <a:endParaRPr lang="hr-HR" sz="1800" dirty="0">
              <a:solidFill>
                <a:schemeClr val="tx1"/>
              </a:solidFill>
            </a:endParaRPr>
          </a:p>
          <a:p>
            <a:pPr marL="0" indent="0" algn="just">
              <a:buFontTx/>
              <a:buChar char="-"/>
            </a:pPr>
            <a:endParaRPr lang="hr-HR" sz="1800" dirty="0">
              <a:solidFill>
                <a:schemeClr val="tx1"/>
              </a:solidFill>
            </a:endParaRPr>
          </a:p>
          <a:p>
            <a:pPr marL="0" indent="0" algn="just">
              <a:buFontTx/>
              <a:buChar char="-"/>
            </a:pPr>
            <a:endParaRPr lang="hr-HR" sz="1800" dirty="0">
              <a:solidFill>
                <a:schemeClr val="tx1"/>
              </a:solidFill>
            </a:endParaRP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836920"/>
            <a:ext cx="1242060" cy="1021080"/>
          </a:xfrm>
          <a:prstGeom prst="rect">
            <a:avLst/>
          </a:prstGeom>
        </p:spPr>
      </p:pic>
    </p:spTree>
    <p:extLst>
      <p:ext uri="{BB962C8B-B14F-4D97-AF65-F5344CB8AC3E}">
        <p14:creationId xmlns:p14="http://schemas.microsoft.com/office/powerpoint/2010/main" val="3534913103"/>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hr-HR" dirty="0"/>
          </a:p>
        </p:txBody>
      </p:sp>
      <p:sp>
        <p:nvSpPr>
          <p:cNvPr id="3" name="Rezervirano mjesto sadržaja 2"/>
          <p:cNvSpPr>
            <a:spLocks noGrp="1"/>
          </p:cNvSpPr>
          <p:nvPr>
            <p:ph idx="1"/>
          </p:nvPr>
        </p:nvSpPr>
        <p:spPr/>
        <p:txBody>
          <a:bodyPr/>
          <a:lstStyle/>
          <a:p>
            <a:pPr marL="0" indent="0" algn="just">
              <a:buNone/>
            </a:pPr>
            <a:r>
              <a:rPr lang="hr-HR" dirty="0" smtClean="0">
                <a:solidFill>
                  <a:schemeClr val="tx1"/>
                </a:solidFill>
              </a:rPr>
              <a:t>IZNIMNO: </a:t>
            </a:r>
          </a:p>
          <a:p>
            <a:pPr marL="0" indent="0" algn="just">
              <a:buNone/>
            </a:pPr>
            <a:endParaRPr lang="hr-HR" dirty="0">
              <a:solidFill>
                <a:schemeClr val="tx1"/>
              </a:solidFill>
            </a:endParaRPr>
          </a:p>
          <a:p>
            <a:pPr algn="just">
              <a:buFontTx/>
              <a:buChar char="-"/>
            </a:pPr>
            <a:r>
              <a:rPr lang="hr-HR" dirty="0" smtClean="0">
                <a:solidFill>
                  <a:schemeClr val="tx1"/>
                </a:solidFill>
              </a:rPr>
              <a:t>stjecatelji </a:t>
            </a:r>
            <a:r>
              <a:rPr lang="hr-HR" dirty="0">
                <a:solidFill>
                  <a:schemeClr val="tx1"/>
                </a:solidFill>
              </a:rPr>
              <a:t>nekretnine ukoliko ugovor nije sklopljen kod javnog bilježnika i to u roku od 30 dana </a:t>
            </a:r>
          </a:p>
          <a:p>
            <a:pPr algn="just">
              <a:buFontTx/>
              <a:buChar char="-"/>
            </a:pPr>
            <a:r>
              <a:rPr lang="hr-HR" dirty="0">
                <a:solidFill>
                  <a:schemeClr val="tx1"/>
                </a:solidFill>
              </a:rPr>
              <a:t>obveza podnošenja Prijave prometa nekretnina -</a:t>
            </a:r>
            <a:r>
              <a:rPr lang="hr-HR" dirty="0" smtClean="0">
                <a:solidFill>
                  <a:schemeClr val="tx1"/>
                </a:solidFill>
              </a:rPr>
              <a:t> </a:t>
            </a:r>
            <a:r>
              <a:rPr lang="hr-HR" dirty="0">
                <a:solidFill>
                  <a:schemeClr val="tx1"/>
                </a:solidFill>
              </a:rPr>
              <a:t>isporučitelj nekretnine </a:t>
            </a:r>
            <a:r>
              <a:rPr lang="hr-HR" dirty="0" smtClean="0">
                <a:solidFill>
                  <a:schemeClr val="tx1"/>
                </a:solidFill>
              </a:rPr>
              <a:t>(obvezan </a:t>
            </a:r>
            <a:r>
              <a:rPr lang="hr-HR" dirty="0">
                <a:solidFill>
                  <a:schemeClr val="tx1"/>
                </a:solidFill>
              </a:rPr>
              <a:t>platiti PDV na predmetnu </a:t>
            </a:r>
            <a:r>
              <a:rPr lang="hr-HR" dirty="0" smtClean="0">
                <a:solidFill>
                  <a:schemeClr val="tx1"/>
                </a:solidFill>
              </a:rPr>
              <a:t>isporuku), </a:t>
            </a:r>
            <a:r>
              <a:rPr lang="hr-HR" dirty="0">
                <a:solidFill>
                  <a:schemeClr val="tx1"/>
                </a:solidFill>
              </a:rPr>
              <a:t>ali ovu prijavu podnosi </a:t>
            </a:r>
            <a:r>
              <a:rPr lang="hr-HR" dirty="0" smtClean="0">
                <a:solidFill>
                  <a:schemeClr val="tx1"/>
                </a:solidFill>
              </a:rPr>
              <a:t> bez obzira što ova transakcija ne </a:t>
            </a:r>
            <a:r>
              <a:rPr lang="hr-HR" dirty="0">
                <a:solidFill>
                  <a:schemeClr val="tx1"/>
                </a:solidFill>
              </a:rPr>
              <a:t>podliježe obračunu poreza na promet nekretnina)</a:t>
            </a:r>
          </a:p>
          <a:p>
            <a:pPr algn="just">
              <a:buNone/>
            </a:pPr>
            <a:endParaRPr lang="hr-HR" dirty="0" smtClean="0">
              <a:solidFill>
                <a:schemeClr val="tx1"/>
              </a:solidFill>
            </a:endParaRPr>
          </a:p>
          <a:p>
            <a:pPr algn="just">
              <a:buNone/>
            </a:pPr>
            <a:r>
              <a:rPr lang="hr-HR" dirty="0" smtClean="0">
                <a:solidFill>
                  <a:schemeClr val="tx1"/>
                </a:solidFill>
              </a:rPr>
              <a:t> </a:t>
            </a:r>
            <a:r>
              <a:rPr lang="hr-HR" i="1" dirty="0">
                <a:solidFill>
                  <a:schemeClr val="tx1"/>
                </a:solidFill>
              </a:rPr>
              <a:t>“Ministarstvo financija će u roku od dvije godine od dana stupanja na snagu ovog Zakona provesti </a:t>
            </a:r>
            <a:r>
              <a:rPr lang="hr-HR" i="1" u="sng" dirty="0">
                <a:solidFill>
                  <a:schemeClr val="tx1"/>
                </a:solidFill>
              </a:rPr>
              <a:t>naknadnu procjenu učinaka</a:t>
            </a:r>
            <a:r>
              <a:rPr lang="hr-HR" dirty="0">
                <a:solidFill>
                  <a:schemeClr val="tx1"/>
                </a:solidFill>
              </a:rPr>
              <a:t> </a:t>
            </a:r>
            <a:r>
              <a:rPr lang="hr-HR" i="1" dirty="0">
                <a:solidFill>
                  <a:schemeClr val="tx1"/>
                </a:solidFill>
              </a:rPr>
              <a:t>ovog Zakona”….</a:t>
            </a:r>
          </a:p>
        </p:txBody>
      </p:sp>
      <p:sp>
        <p:nvSpPr>
          <p:cNvPr id="5" name="Rezervirano mjesto sadržaja 4"/>
          <p:cNvSpPr>
            <a:spLocks noGrp="1"/>
          </p:cNvSpPr>
          <p:nvPr>
            <p:ph sz="quarter" idx="13"/>
          </p:nvPr>
        </p:nvSpPr>
        <p:spPr/>
        <p:txBody>
          <a:bodyPr/>
          <a:lstStyle/>
          <a:p>
            <a:endParaRPr lang="hr-HR"/>
          </a:p>
        </p:txBody>
      </p:sp>
    </p:spTree>
    <p:extLst>
      <p:ext uri="{BB962C8B-B14F-4D97-AF65-F5344CB8AC3E}">
        <p14:creationId xmlns:p14="http://schemas.microsoft.com/office/powerpoint/2010/main" val="3459711401"/>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270406" y="1134004"/>
            <a:ext cx="5046662" cy="1372130"/>
          </a:xfrm>
        </p:spPr>
        <p:txBody>
          <a:bodyPr>
            <a:normAutofit/>
          </a:bodyPr>
          <a:lstStyle/>
          <a:p>
            <a:endParaRPr lang="hr-HR" dirty="0" smtClean="0"/>
          </a:p>
          <a:p>
            <a:r>
              <a:rPr lang="en-GB" sz="2800" dirty="0" smtClean="0"/>
              <a:t> </a:t>
            </a:r>
          </a:p>
          <a:p>
            <a:endParaRPr lang="en-GB" sz="2800" dirty="0"/>
          </a:p>
        </p:txBody>
      </p:sp>
      <p:sp>
        <p:nvSpPr>
          <p:cNvPr id="3" name="Text Placeholder 2"/>
          <p:cNvSpPr>
            <a:spLocks noGrp="1"/>
          </p:cNvSpPr>
          <p:nvPr>
            <p:ph type="body" sz="quarter" idx="11"/>
          </p:nvPr>
        </p:nvSpPr>
        <p:spPr>
          <a:xfrm>
            <a:off x="251520" y="1412776"/>
            <a:ext cx="5775325" cy="685800"/>
          </a:xfrm>
        </p:spPr>
        <p:txBody>
          <a:bodyPr>
            <a:noAutofit/>
          </a:bodyPr>
          <a:lstStyle/>
          <a:p>
            <a:r>
              <a:rPr lang="hr-HR" sz="2400" dirty="0" smtClean="0"/>
              <a:t>Zakon o izmjenama i dopunama zakona o fiskalizaciji u prometu gotovinom</a:t>
            </a:r>
            <a:endParaRPr lang="en-GB" sz="2400" dirty="0"/>
          </a:p>
        </p:txBody>
      </p:sp>
    </p:spTree>
    <p:extLst>
      <p:ext uri="{BB962C8B-B14F-4D97-AF65-F5344CB8AC3E}">
        <p14:creationId xmlns:p14="http://schemas.microsoft.com/office/powerpoint/2010/main" val="3256740758"/>
      </p:ext>
    </p:extLst>
  </p:cSld>
  <p:clrMapOvr>
    <a:masterClrMapping/>
  </p:clrMapOvr>
  <p:transition spd="slow">
    <p:pull/>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smtClean="0"/>
              <a:t>Obveznici fiskalizacije</a:t>
            </a:r>
            <a:endParaRPr lang="en-GB" dirty="0"/>
          </a:p>
        </p:txBody>
      </p:sp>
      <p:graphicFrame>
        <p:nvGraphicFramePr>
          <p:cNvPr id="6" name="Rezervirano mjesto sadržaja 5"/>
          <p:cNvGraphicFramePr>
            <a:graphicFrameLocks noGrp="1"/>
          </p:cNvGraphicFramePr>
          <p:nvPr>
            <p:ph idx="1"/>
            <p:extLst>
              <p:ext uri="{D42A27DB-BD31-4B8C-83A1-F6EECF244321}">
                <p14:modId xmlns:p14="http://schemas.microsoft.com/office/powerpoint/2010/main" val="2652144645"/>
              </p:ext>
            </p:extLst>
          </p:nvPr>
        </p:nvGraphicFramePr>
        <p:xfrm>
          <a:off x="323528" y="1268760"/>
          <a:ext cx="8568952" cy="4752528"/>
        </p:xfrm>
        <a:graphic>
          <a:graphicData uri="http://schemas.openxmlformats.org/drawingml/2006/table">
            <a:tbl>
              <a:tblPr firstRow="1" firstCol="1" bandRow="1">
                <a:tableStyleId>{7DF18680-E054-41AD-8BC1-D1AEF772440D}</a:tableStyleId>
              </a:tblPr>
              <a:tblGrid>
                <a:gridCol w="4392488"/>
                <a:gridCol w="4176464"/>
              </a:tblGrid>
              <a:tr h="242212">
                <a:tc>
                  <a:txBody>
                    <a:bodyPr/>
                    <a:lstStyle/>
                    <a:p>
                      <a:pPr algn="ctr">
                        <a:lnSpc>
                          <a:spcPts val="1800"/>
                        </a:lnSpc>
                        <a:spcAft>
                          <a:spcPts val="1000"/>
                        </a:spcAft>
                      </a:pPr>
                      <a:r>
                        <a:rPr lang="hr-HR" sz="1200" dirty="0" smtClean="0">
                          <a:effectLst/>
                          <a:latin typeface="+mn-lt"/>
                          <a:ea typeface="Tahoma" panose="020B0604030504040204" pitchFamily="34" charset="0"/>
                          <a:cs typeface="Tahoma" panose="020B0604030504040204" pitchFamily="34" charset="0"/>
                        </a:rPr>
                        <a:t>POSTOJEĆI ZAKON</a:t>
                      </a:r>
                      <a:endParaRPr lang="hr-HR" sz="1200" dirty="0">
                        <a:effectLst/>
                        <a:latin typeface="+mn-lt"/>
                        <a:ea typeface="Tahoma" panose="020B0604030504040204" pitchFamily="34" charset="0"/>
                        <a:cs typeface="Tahoma" panose="020B0604030504040204" pitchFamily="34" charset="0"/>
                      </a:endParaRPr>
                    </a:p>
                  </a:txBody>
                  <a:tcPr marL="68580" marR="68580" marT="0" marB="0"/>
                </a:tc>
                <a:tc>
                  <a:txBody>
                    <a:bodyPr/>
                    <a:lstStyle/>
                    <a:p>
                      <a:pPr algn="ctr">
                        <a:lnSpc>
                          <a:spcPts val="1800"/>
                        </a:lnSpc>
                        <a:spcAft>
                          <a:spcPts val="1000"/>
                        </a:spcAft>
                      </a:pPr>
                      <a:r>
                        <a:rPr lang="hr-HR" sz="1200" dirty="0" smtClean="0">
                          <a:solidFill>
                            <a:schemeClr val="tx1"/>
                          </a:solidFill>
                          <a:effectLst/>
                          <a:latin typeface="+mn-lt"/>
                          <a:ea typeface="Tahoma" panose="020B0604030504040204" pitchFamily="34" charset="0"/>
                          <a:cs typeface="Tahoma" panose="020B0604030504040204" pitchFamily="34" charset="0"/>
                        </a:rPr>
                        <a:t>NOVI ZAKON</a:t>
                      </a:r>
                      <a:endParaRPr lang="hr-HR" sz="1200" dirty="0">
                        <a:solidFill>
                          <a:schemeClr val="tx1"/>
                        </a:solidFill>
                        <a:effectLst/>
                        <a:latin typeface="+mn-lt"/>
                        <a:ea typeface="Tahoma" panose="020B0604030504040204" pitchFamily="34" charset="0"/>
                        <a:cs typeface="Tahoma" panose="020B0604030504040204" pitchFamily="34" charset="0"/>
                      </a:endParaRPr>
                    </a:p>
                  </a:txBody>
                  <a:tcPr marL="68580" marR="68580" marT="0" marB="0"/>
                </a:tc>
              </a:tr>
              <a:tr h="4510316">
                <a:tc>
                  <a:txBody>
                    <a:bodyPr/>
                    <a:lstStyle/>
                    <a:p>
                      <a:pPr algn="l"/>
                      <a:endParaRPr lang="hr-HR" sz="1400" b="1" dirty="0" smtClean="0">
                        <a:latin typeface="+mn-lt"/>
                      </a:endParaRPr>
                    </a:p>
                    <a:p>
                      <a:pPr algn="just"/>
                      <a:r>
                        <a:rPr lang="hr-HR" sz="1400" b="0" dirty="0" smtClean="0">
                          <a:latin typeface="+mn-lt"/>
                        </a:rPr>
                        <a:t>Obveznicima fiskalizacije se smatraju:</a:t>
                      </a:r>
                    </a:p>
                    <a:p>
                      <a:pPr marL="342900" indent="-342900" algn="just">
                        <a:buFont typeface="+mj-lt"/>
                        <a:buNone/>
                      </a:pPr>
                      <a:r>
                        <a:rPr lang="hr-HR" sz="1400" b="0" dirty="0" smtClean="0">
                          <a:solidFill>
                            <a:schemeClr val="bg1"/>
                          </a:solidFill>
                          <a:latin typeface="+mn-lt"/>
                        </a:rPr>
                        <a:t>         </a:t>
                      </a:r>
                      <a:r>
                        <a:rPr lang="hr-HR" sz="1400" b="1" dirty="0" smtClean="0">
                          <a:solidFill>
                            <a:schemeClr val="bg1"/>
                          </a:solidFill>
                          <a:latin typeface="+mn-lt"/>
                        </a:rPr>
                        <a:t>Obveznici fiskalizacije </a:t>
                      </a:r>
                      <a:r>
                        <a:rPr lang="hr-HR" sz="1400" b="0" dirty="0" smtClean="0">
                          <a:solidFill>
                            <a:schemeClr val="bg1"/>
                          </a:solidFill>
                          <a:latin typeface="+mn-lt"/>
                        </a:rPr>
                        <a:t>– fizičke osobe obveznici poreza na dohodak po</a:t>
                      </a:r>
                      <a:r>
                        <a:rPr lang="hr-HR" sz="1400" b="0" baseline="0" dirty="0" smtClean="0">
                          <a:solidFill>
                            <a:schemeClr val="bg1"/>
                          </a:solidFill>
                          <a:latin typeface="+mn-lt"/>
                        </a:rPr>
                        <a:t> </a:t>
                      </a:r>
                      <a:r>
                        <a:rPr lang="hr-HR" sz="1400" b="0" dirty="0" smtClean="0">
                          <a:solidFill>
                            <a:schemeClr val="bg1"/>
                          </a:solidFill>
                          <a:latin typeface="+mn-lt"/>
                        </a:rPr>
                        <a:t>osnovi  samostalne djelatnosti  iz čl.</a:t>
                      </a:r>
                      <a:r>
                        <a:rPr lang="hr-HR" sz="1400" b="0" baseline="0" dirty="0" smtClean="0">
                          <a:solidFill>
                            <a:schemeClr val="bg1"/>
                          </a:solidFill>
                          <a:latin typeface="+mn-lt"/>
                        </a:rPr>
                        <a:t> 18. Zakona o porezu na  dohodak te pravna i fizička osoba koja se smatra obveznikom poreza na dobit  prema čl. 2. Zakona o porezu na dobit.</a:t>
                      </a:r>
                    </a:p>
                    <a:p>
                      <a:pPr marL="342900" indent="-342900" algn="just">
                        <a:buFont typeface="+mj-lt"/>
                        <a:buNone/>
                      </a:pPr>
                      <a:endParaRPr lang="hr-HR" sz="1400" b="0" baseline="0" dirty="0" smtClean="0">
                        <a:solidFill>
                          <a:schemeClr val="bg1"/>
                        </a:solidFill>
                        <a:latin typeface="+mn-lt"/>
                      </a:endParaRPr>
                    </a:p>
                    <a:p>
                      <a:pPr marL="342900" indent="-342900" algn="just">
                        <a:buFont typeface="+mj-lt"/>
                        <a:buNone/>
                      </a:pPr>
                      <a:r>
                        <a:rPr lang="hr-HR" sz="1400" b="0" dirty="0" smtClean="0">
                          <a:solidFill>
                            <a:schemeClr val="bg1"/>
                          </a:solidFill>
                          <a:latin typeface="+mn-lt"/>
                        </a:rPr>
                        <a:t>         </a:t>
                      </a:r>
                      <a:r>
                        <a:rPr lang="hr-HR" sz="1400" b="1" dirty="0" smtClean="0">
                          <a:solidFill>
                            <a:schemeClr val="bg1"/>
                          </a:solidFill>
                          <a:latin typeface="+mn-lt"/>
                        </a:rPr>
                        <a:t>Mali porezni obveznici </a:t>
                      </a:r>
                      <a:r>
                        <a:rPr lang="hr-HR" sz="1400" b="0" dirty="0" smtClean="0">
                          <a:solidFill>
                            <a:schemeClr val="bg1"/>
                          </a:solidFill>
                          <a:latin typeface="+mn-lt"/>
                        </a:rPr>
                        <a:t>–</a:t>
                      </a:r>
                      <a:r>
                        <a:rPr lang="hr-HR" sz="1400" b="0" baseline="0" dirty="0" smtClean="0">
                          <a:solidFill>
                            <a:schemeClr val="bg1"/>
                          </a:solidFill>
                          <a:latin typeface="+mn-lt"/>
                        </a:rPr>
                        <a:t> obveznici fiskalizacije kojima se dohodak i porez na  dohodak utvrđuje po paušalnoj osnovi prema Zakonu o porezu na dohodak i Pravilniku o paušalnom oporezivanju (način fiskalizacije se vrši  ovjerom knjige ulaznih računa  jer nisu obvezni izdavati račune putem naplatnih uređaja)</a:t>
                      </a:r>
                      <a:r>
                        <a:rPr lang="hr-HR" sz="1400" b="1" baseline="0" dirty="0">
                          <a:solidFill>
                            <a:schemeClr val="lt1"/>
                          </a:solidFill>
                          <a:effectLst/>
                          <a:latin typeface="+mn-lt"/>
                          <a:cs typeface="Times New Roman"/>
                        </a:rPr>
                        <a:t>.</a:t>
                      </a:r>
                      <a:endParaRPr lang="hr-HR" sz="1400" b="0" dirty="0" smtClean="0">
                        <a:solidFill>
                          <a:schemeClr val="bg1"/>
                        </a:solidFill>
                        <a:latin typeface="+mn-lt"/>
                      </a:endParaRPr>
                    </a:p>
                  </a:txBody>
                  <a:tcPr marL="68580" marR="68580" marT="0" marB="0"/>
                </a:tc>
                <a:tc>
                  <a:txBody>
                    <a:bodyPr/>
                    <a:lstStyle/>
                    <a:p>
                      <a:pPr marL="0" marR="0" indent="-342900" algn="l" defTabSz="914400" rtl="0" eaLnBrk="1" fontAlgn="auto" latinLnBrk="0" hangingPunct="1">
                        <a:lnSpc>
                          <a:spcPts val="1800"/>
                        </a:lnSpc>
                        <a:spcBef>
                          <a:spcPts val="0"/>
                        </a:spcBef>
                        <a:spcAft>
                          <a:spcPts val="0"/>
                        </a:spcAft>
                        <a:buClrTx/>
                        <a:buSzTx/>
                        <a:buFont typeface="+mj-lt"/>
                        <a:buNone/>
                        <a:tabLst/>
                        <a:defRPr/>
                      </a:pPr>
                      <a:endParaRPr lang="hr-HR" sz="1400" b="0" dirty="0" smtClean="0">
                        <a:latin typeface="+mn-lt"/>
                      </a:endParaRPr>
                    </a:p>
                    <a:p>
                      <a:pPr algn="l"/>
                      <a:r>
                        <a:rPr lang="hr-HR" sz="1400" b="0" dirty="0" smtClean="0">
                          <a:latin typeface="+mn-lt"/>
                        </a:rPr>
                        <a:t>Obveznicima fiskalizacije se smatraju:</a:t>
                      </a:r>
                    </a:p>
                    <a:p>
                      <a:pPr marL="342900" indent="-342900" algn="just">
                        <a:buFont typeface="+mj-lt"/>
                        <a:buNone/>
                      </a:pPr>
                      <a:r>
                        <a:rPr lang="hr-HR" sz="1400" b="0" dirty="0" smtClean="0">
                          <a:solidFill>
                            <a:schemeClr val="tx1"/>
                          </a:solidFill>
                          <a:latin typeface="+mn-lt"/>
                        </a:rPr>
                        <a:t>        </a:t>
                      </a:r>
                      <a:r>
                        <a:rPr lang="hr-HR" sz="1400" b="1" dirty="0" smtClean="0">
                          <a:solidFill>
                            <a:schemeClr val="tx1"/>
                          </a:solidFill>
                          <a:latin typeface="+mn-lt"/>
                        </a:rPr>
                        <a:t>Obveznici fiskalizacije </a:t>
                      </a:r>
                      <a:r>
                        <a:rPr lang="hr-HR" sz="1400" b="0" dirty="0" smtClean="0">
                          <a:solidFill>
                            <a:schemeClr val="tx1"/>
                          </a:solidFill>
                          <a:latin typeface="+mn-lt"/>
                        </a:rPr>
                        <a:t>– fizičke osobe </a:t>
                      </a:r>
                      <a:r>
                        <a:rPr lang="hr-HR" sz="1400" b="0" baseline="0" dirty="0" smtClean="0">
                          <a:solidFill>
                            <a:schemeClr val="tx1"/>
                          </a:solidFill>
                          <a:latin typeface="+mn-lt"/>
                        </a:rPr>
                        <a:t> obveznici poreza na dohodak po osnovi samostalne djelatnosti prema odredbama zakona kojim se utvrđuje porez na dohodak te pravna i fizička osoba koja se smatra obveznikom poreza na dobit prema zakonu kojim se utvrđuje porez na dobit za sve djelatnosti .</a:t>
                      </a:r>
                    </a:p>
                    <a:p>
                      <a:pPr marL="342900" indent="-342900" algn="just">
                        <a:buFont typeface="+mj-lt"/>
                        <a:buNone/>
                      </a:pPr>
                      <a:endParaRPr lang="hr-HR" sz="1400" b="0" baseline="0" dirty="0" smtClean="0">
                        <a:solidFill>
                          <a:schemeClr val="tx1"/>
                        </a:solidFill>
                        <a:latin typeface="+mn-lt"/>
                      </a:endParaRPr>
                    </a:p>
                    <a:p>
                      <a:pPr marL="342900" indent="-342900" algn="just">
                        <a:buFont typeface="+mj-lt"/>
                        <a:buNone/>
                      </a:pPr>
                      <a:r>
                        <a:rPr lang="hr-HR" sz="1400" b="0" baseline="0" dirty="0" smtClean="0">
                          <a:solidFill>
                            <a:schemeClr val="tx1"/>
                          </a:solidFill>
                          <a:latin typeface="+mn-lt"/>
                        </a:rPr>
                        <a:t>         Navedena izmjena stupa na snagu 01. srpnja 2017.</a:t>
                      </a:r>
                    </a:p>
                    <a:p>
                      <a:pPr marL="342900" indent="-342900" algn="just">
                        <a:buFont typeface="+mj-lt"/>
                        <a:buNone/>
                      </a:pPr>
                      <a:endParaRPr lang="hr-HR" sz="1400" b="0" baseline="0" dirty="0" smtClean="0">
                        <a:solidFill>
                          <a:schemeClr val="tx1"/>
                        </a:solidFill>
                        <a:latin typeface="+mn-lt"/>
                      </a:endParaRPr>
                    </a:p>
                    <a:p>
                      <a:pPr marL="342900" indent="-342900" algn="just">
                        <a:buFont typeface="+mj-lt"/>
                        <a:buNone/>
                      </a:pPr>
                      <a:r>
                        <a:rPr lang="hr-HR" sz="1400" b="0" dirty="0" smtClean="0">
                          <a:solidFill>
                            <a:schemeClr val="tx1"/>
                          </a:solidFill>
                          <a:latin typeface="+mn-lt"/>
                        </a:rPr>
                        <a:t>         </a:t>
                      </a:r>
                    </a:p>
                  </a:txBody>
                  <a:tcPr marL="68580" marR="68580" marT="0" marB="0"/>
                </a:tc>
              </a:tr>
            </a:tbl>
          </a:graphicData>
        </a:graphic>
      </p:graphicFrame>
      <p:sp>
        <p:nvSpPr>
          <p:cNvPr id="4" name="Content Placeholder 3"/>
          <p:cNvSpPr>
            <a:spLocks noGrp="1"/>
          </p:cNvSpPr>
          <p:nvPr>
            <p:ph sz="quarter" idx="13"/>
          </p:nvPr>
        </p:nvSpPr>
        <p:spPr>
          <a:xfrm>
            <a:off x="251520" y="764704"/>
            <a:ext cx="8602306" cy="482600"/>
          </a:xfrm>
        </p:spPr>
        <p:txBody>
          <a:bodyPr>
            <a:normAutofit/>
          </a:bodyPr>
          <a:lstStyle/>
          <a:p>
            <a:pPr algn="ctr"/>
            <a:endParaRPr lang="en-GB"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836920"/>
            <a:ext cx="1242060" cy="1021080"/>
          </a:xfrm>
          <a:prstGeom prst="rect">
            <a:avLst/>
          </a:prstGeom>
        </p:spPr>
      </p:pic>
    </p:spTree>
    <p:extLst>
      <p:ext uri="{BB962C8B-B14F-4D97-AF65-F5344CB8AC3E}">
        <p14:creationId xmlns:p14="http://schemas.microsoft.com/office/powerpoint/2010/main" val="57297869"/>
      </p:ext>
    </p:extLst>
  </p:cSld>
  <p:clrMapOvr>
    <a:masterClrMapping/>
  </p:clrMapOvr>
  <p:transition spd="slow">
    <p:pull/>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smtClean="0"/>
              <a:t>Oslobođenja i blagajnički maksimum</a:t>
            </a:r>
            <a:endParaRPr lang="en-GB" dirty="0"/>
          </a:p>
        </p:txBody>
      </p:sp>
      <p:graphicFrame>
        <p:nvGraphicFramePr>
          <p:cNvPr id="6" name="Rezervirano mjesto sadržaja 5"/>
          <p:cNvGraphicFramePr>
            <a:graphicFrameLocks noGrp="1"/>
          </p:cNvGraphicFramePr>
          <p:nvPr>
            <p:ph idx="1"/>
            <p:extLst>
              <p:ext uri="{D42A27DB-BD31-4B8C-83A1-F6EECF244321}">
                <p14:modId xmlns:p14="http://schemas.microsoft.com/office/powerpoint/2010/main" val="3463626192"/>
              </p:ext>
            </p:extLst>
          </p:nvPr>
        </p:nvGraphicFramePr>
        <p:xfrm>
          <a:off x="323528" y="1268760"/>
          <a:ext cx="8496944" cy="4752528"/>
        </p:xfrm>
        <a:graphic>
          <a:graphicData uri="http://schemas.openxmlformats.org/drawingml/2006/table">
            <a:tbl>
              <a:tblPr firstRow="1" firstCol="1" bandRow="1">
                <a:tableStyleId>{7DF18680-E054-41AD-8BC1-D1AEF772440D}</a:tableStyleId>
              </a:tblPr>
              <a:tblGrid>
                <a:gridCol w="8496944"/>
              </a:tblGrid>
              <a:tr h="242212">
                <a:tc>
                  <a:txBody>
                    <a:bodyPr/>
                    <a:lstStyle/>
                    <a:p>
                      <a:pPr algn="ctr">
                        <a:lnSpc>
                          <a:spcPts val="1800"/>
                        </a:lnSpc>
                        <a:spcAft>
                          <a:spcPts val="1000"/>
                        </a:spcAft>
                      </a:pPr>
                      <a:endParaRPr lang="hr-HR" sz="1200" dirty="0">
                        <a:effectLst/>
                        <a:latin typeface="+mn-lt"/>
                        <a:ea typeface="Tahoma" panose="020B0604030504040204" pitchFamily="34" charset="0"/>
                        <a:cs typeface="Tahoma" panose="020B0604030504040204" pitchFamily="34" charset="0"/>
                      </a:endParaRPr>
                    </a:p>
                  </a:txBody>
                  <a:tcPr marL="68580" marR="68580" marT="0" marB="0"/>
                </a:tc>
              </a:tr>
              <a:tr h="4510316">
                <a:tc>
                  <a:txBody>
                    <a:bodyPr/>
                    <a:lstStyle/>
                    <a:p>
                      <a:pPr algn="just"/>
                      <a:endParaRPr lang="hr-HR" sz="1400" b="1" dirty="0" smtClean="0">
                        <a:latin typeface="+mn-lt"/>
                      </a:endParaRPr>
                    </a:p>
                    <a:p>
                      <a:pPr algn="just"/>
                      <a:r>
                        <a:rPr lang="hr-HR" sz="1400" b="1" dirty="0" smtClean="0">
                          <a:latin typeface="+mn-lt"/>
                        </a:rPr>
                        <a:t>Osobođenja od obveze fiskalizacije:</a:t>
                      </a:r>
                    </a:p>
                    <a:p>
                      <a:pPr marL="342900" indent="-342900" algn="just">
                        <a:buFont typeface="+mj-lt"/>
                        <a:buNone/>
                      </a:pPr>
                      <a:r>
                        <a:rPr lang="hr-HR" sz="1400" b="0" dirty="0" smtClean="0">
                          <a:solidFill>
                            <a:schemeClr val="bg1"/>
                          </a:solidFill>
                          <a:latin typeface="+mn-lt"/>
                        </a:rPr>
                        <a:t>         - Ukidaju</a:t>
                      </a:r>
                      <a:r>
                        <a:rPr lang="hr-HR" sz="1400" b="0" baseline="0" dirty="0" smtClean="0">
                          <a:solidFill>
                            <a:schemeClr val="bg1"/>
                          </a:solidFill>
                          <a:latin typeface="+mn-lt"/>
                        </a:rPr>
                        <a:t> se osobođenje od fiskalizacije za porezne obveznike koji ostvare promet u djelatnosti prodaje karata , drugim riječima po novome se </a:t>
                      </a:r>
                      <a:r>
                        <a:rPr lang="hr-HR" sz="1400" b="0" dirty="0" smtClean="0">
                          <a:solidFill>
                            <a:schemeClr val="bg1"/>
                          </a:solidFill>
                        </a:rPr>
                        <a:t>prodaja karata ili žetona za cestovni lokalni linijski prijevoz putnika u javnom prometu sukladno odlukama jedinica lokalne samouprave te prodaja karata ili žetona u zračnom, željezničkom i linijskom obalnom pomorskom prometu mora</a:t>
                      </a:r>
                      <a:r>
                        <a:rPr lang="hr-HR" sz="1400" b="0" baseline="0" dirty="0" smtClean="0">
                          <a:solidFill>
                            <a:schemeClr val="bg1"/>
                          </a:solidFill>
                        </a:rPr>
                        <a:t> fiskalizirati. </a:t>
                      </a:r>
                    </a:p>
                    <a:p>
                      <a:pPr marL="342900" indent="-342900" algn="just">
                        <a:buFont typeface="+mj-lt"/>
                        <a:buNone/>
                      </a:pPr>
                      <a:r>
                        <a:rPr lang="hr-HR" sz="1400" b="0" baseline="0" dirty="0" smtClean="0">
                          <a:solidFill>
                            <a:schemeClr val="bg1"/>
                          </a:solidFill>
                          <a:latin typeface="+mn-lt"/>
                        </a:rPr>
                        <a:t>         - Navedena izmjena stupa na snagu 01. srpnja 2017.</a:t>
                      </a:r>
                      <a:endParaRPr lang="hr-HR" sz="1400" b="0" baseline="0" dirty="0" smtClean="0">
                        <a:solidFill>
                          <a:schemeClr val="bg1"/>
                        </a:solidFill>
                      </a:endParaRPr>
                    </a:p>
                    <a:p>
                      <a:pPr marL="342900" indent="-342900" algn="just">
                        <a:buFont typeface="+mj-lt"/>
                        <a:buNone/>
                      </a:pPr>
                      <a:endParaRPr lang="hr-HR" sz="1400" b="0" baseline="0" dirty="0" smtClean="0">
                        <a:solidFill>
                          <a:schemeClr val="bg1"/>
                        </a:solidFill>
                        <a:latin typeface="+mn-lt"/>
                      </a:endParaRPr>
                    </a:p>
                    <a:p>
                      <a:pPr marL="342900" indent="-342900" algn="just">
                        <a:buFont typeface="+mj-lt"/>
                        <a:buNone/>
                      </a:pPr>
                      <a:r>
                        <a:rPr lang="hr-HR" sz="1400" b="1" baseline="0" dirty="0" smtClean="0">
                          <a:solidFill>
                            <a:schemeClr val="bg1"/>
                          </a:solidFill>
                          <a:latin typeface="+mn-lt"/>
                        </a:rPr>
                        <a:t>Visina blagajničkog maksimuma:</a:t>
                      </a:r>
                    </a:p>
                    <a:p>
                      <a:pPr marL="342900" indent="-342900" algn="just">
                        <a:buFont typeface="+mj-lt"/>
                        <a:buNone/>
                      </a:pPr>
                      <a:r>
                        <a:rPr lang="hr-HR" sz="1400" b="0" baseline="0" dirty="0" smtClean="0">
                          <a:solidFill>
                            <a:schemeClr val="bg1"/>
                          </a:solidFill>
                          <a:latin typeface="+mn-lt"/>
                        </a:rPr>
                        <a:t>         - Iz novog zakona je vidljivo da se veličina obveznika fiskalizacije određuje prema veličini obveznika fiskalizacije (mikro, mali ili srednji) , dok je prema starom zakonu  blagajnički maksimum iznosio 10.000,00 HRK bez obzira na veličinu obveznika fiskalizacije. </a:t>
                      </a:r>
                      <a:endParaRPr lang="hr-HR" sz="1400" b="1" baseline="0" dirty="0" smtClean="0">
                        <a:solidFill>
                          <a:schemeClr val="lt1"/>
                        </a:solidFill>
                        <a:effectLst/>
                        <a:latin typeface="+mn-lt"/>
                        <a:cs typeface="Times New Roman"/>
                      </a:endParaRPr>
                    </a:p>
                    <a:p>
                      <a:pPr marL="342900" indent="-342900" algn="l">
                        <a:buFont typeface="+mj-lt"/>
                        <a:buNone/>
                      </a:pPr>
                      <a:r>
                        <a:rPr lang="hr-HR" sz="1400" b="1" baseline="0" dirty="0" smtClean="0">
                          <a:solidFill>
                            <a:schemeClr val="lt1"/>
                          </a:solidFill>
                          <a:effectLst/>
                          <a:latin typeface="+mn-lt"/>
                          <a:cs typeface="Times New Roman"/>
                        </a:rPr>
                        <a:t>         </a:t>
                      </a:r>
                      <a:endParaRPr lang="hr-HR" sz="1400" b="0" dirty="0" smtClean="0">
                        <a:solidFill>
                          <a:schemeClr val="bg1"/>
                        </a:solidFill>
                        <a:latin typeface="+mn-lt"/>
                      </a:endParaRPr>
                    </a:p>
                  </a:txBody>
                  <a:tcPr marL="68580" marR="68580" marT="0" marB="0"/>
                </a:tc>
              </a:tr>
            </a:tbl>
          </a:graphicData>
        </a:graphic>
      </p:graphicFrame>
      <p:sp>
        <p:nvSpPr>
          <p:cNvPr id="4" name="Content Placeholder 3"/>
          <p:cNvSpPr>
            <a:spLocks noGrp="1"/>
          </p:cNvSpPr>
          <p:nvPr>
            <p:ph sz="quarter" idx="13"/>
          </p:nvPr>
        </p:nvSpPr>
        <p:spPr>
          <a:xfrm>
            <a:off x="251520" y="764704"/>
            <a:ext cx="8602306" cy="482600"/>
          </a:xfrm>
        </p:spPr>
        <p:txBody>
          <a:bodyPr>
            <a:normAutofit/>
          </a:bodyPr>
          <a:lstStyle/>
          <a:p>
            <a:pPr algn="ctr"/>
            <a:endParaRPr lang="en-GB"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836920"/>
            <a:ext cx="1242060" cy="1021080"/>
          </a:xfrm>
          <a:prstGeom prst="rect">
            <a:avLst/>
          </a:prstGeom>
        </p:spPr>
      </p:pic>
    </p:spTree>
    <p:extLst>
      <p:ext uri="{BB962C8B-B14F-4D97-AF65-F5344CB8AC3E}">
        <p14:creationId xmlns:p14="http://schemas.microsoft.com/office/powerpoint/2010/main" val="2841348911"/>
      </p:ext>
    </p:extLst>
  </p:cSld>
  <p:clrMapOvr>
    <a:masterClrMapping/>
  </p:clrMapOvr>
  <p:transition spd="slow">
    <p:pull/>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smtClean="0"/>
              <a:t>UZDRŽAVANI ČLANOVI</a:t>
            </a:r>
            <a:endParaRPr lang="en-GB" dirty="0"/>
          </a:p>
        </p:txBody>
      </p:sp>
      <p:sp>
        <p:nvSpPr>
          <p:cNvPr id="3" name="Content Placeholder 2"/>
          <p:cNvSpPr>
            <a:spLocks noGrp="1"/>
          </p:cNvSpPr>
          <p:nvPr>
            <p:ph idx="1"/>
          </p:nvPr>
        </p:nvSpPr>
        <p:spPr>
          <a:xfrm>
            <a:off x="264582" y="1124744"/>
            <a:ext cx="8879418" cy="4968552"/>
          </a:xfrm>
        </p:spPr>
        <p:txBody>
          <a:bodyPr>
            <a:normAutofit/>
          </a:bodyPr>
          <a:lstStyle/>
          <a:p>
            <a:pPr>
              <a:buFont typeface="Courier New" panose="02070309020205020404" pitchFamily="49" charset="0"/>
              <a:buChar char="o"/>
            </a:pPr>
            <a:r>
              <a:rPr lang="hr-HR" sz="1800" dirty="0" smtClean="0">
                <a:solidFill>
                  <a:schemeClr val="tx1"/>
                </a:solidFill>
              </a:rPr>
              <a:t>od 01.01.2018. sužava se krug uzdržavanih članova te se članovima uže obitelji smatraju </a:t>
            </a:r>
          </a:p>
          <a:p>
            <a:pPr>
              <a:buFont typeface="Wingdings" panose="05000000000000000000" pitchFamily="2" charset="2"/>
              <a:buChar char="ü"/>
            </a:pPr>
            <a:r>
              <a:rPr lang="hr-HR" sz="1800" dirty="0" smtClean="0">
                <a:solidFill>
                  <a:schemeClr val="tx1"/>
                </a:solidFill>
              </a:rPr>
              <a:t>bračni drug</a:t>
            </a:r>
          </a:p>
          <a:p>
            <a:pPr>
              <a:buFont typeface="Wingdings" panose="05000000000000000000" pitchFamily="2" charset="2"/>
              <a:buChar char="ü"/>
            </a:pPr>
            <a:r>
              <a:rPr lang="hr-HR" sz="1800" dirty="0">
                <a:solidFill>
                  <a:schemeClr val="tx1"/>
                </a:solidFill>
              </a:rPr>
              <a:t>d</a:t>
            </a:r>
            <a:r>
              <a:rPr lang="hr-HR" sz="1800" dirty="0" smtClean="0">
                <a:solidFill>
                  <a:schemeClr val="tx1"/>
                </a:solidFill>
              </a:rPr>
              <a:t>jeca</a:t>
            </a:r>
          </a:p>
          <a:p>
            <a:pPr>
              <a:buFont typeface="Wingdings" panose="05000000000000000000" pitchFamily="2" charset="2"/>
              <a:buChar char="ü"/>
            </a:pPr>
            <a:r>
              <a:rPr lang="hr-HR" sz="1800" dirty="0">
                <a:solidFill>
                  <a:schemeClr val="tx1"/>
                </a:solidFill>
              </a:rPr>
              <a:t>r</a:t>
            </a:r>
            <a:r>
              <a:rPr lang="hr-HR" sz="1800" dirty="0" smtClean="0">
                <a:solidFill>
                  <a:schemeClr val="tx1"/>
                </a:solidFill>
              </a:rPr>
              <a:t>oditelji poreznog obveznika</a:t>
            </a:r>
          </a:p>
          <a:p>
            <a:pPr>
              <a:buFont typeface="Wingdings" panose="05000000000000000000" pitchFamily="2" charset="2"/>
              <a:buChar char="ü"/>
            </a:pPr>
            <a:r>
              <a:rPr lang="hr-HR" sz="1800" dirty="0">
                <a:solidFill>
                  <a:schemeClr val="tx1"/>
                </a:solidFill>
              </a:rPr>
              <a:t>p</a:t>
            </a:r>
            <a:r>
              <a:rPr lang="hr-HR" sz="1800" dirty="0" smtClean="0">
                <a:solidFill>
                  <a:schemeClr val="tx1"/>
                </a:solidFill>
              </a:rPr>
              <a:t>unoljetne osobe kojima je porezni obveznik imenovan skrbnikom </a:t>
            </a:r>
          </a:p>
          <a:p>
            <a:pPr>
              <a:buFont typeface="Wingdings" panose="05000000000000000000" pitchFamily="2" charset="2"/>
              <a:buChar char="ü"/>
            </a:pPr>
            <a:endParaRPr lang="hr-HR" sz="1800" dirty="0">
              <a:solidFill>
                <a:schemeClr val="tx1"/>
              </a:solidFill>
            </a:endParaRPr>
          </a:p>
          <a:p>
            <a:pPr>
              <a:buFont typeface="Wingdings" panose="05000000000000000000" pitchFamily="2" charset="2"/>
              <a:buChar char="ü"/>
            </a:pPr>
            <a:r>
              <a:rPr lang="hr-HR" sz="1800" u="sng" dirty="0" smtClean="0">
                <a:solidFill>
                  <a:schemeClr val="tx1"/>
                </a:solidFill>
              </a:rPr>
              <a:t>Više NE </a:t>
            </a:r>
            <a:r>
              <a:rPr lang="hr-HR" sz="1800" dirty="0" smtClean="0">
                <a:solidFill>
                  <a:schemeClr val="tx1"/>
                </a:solidFill>
              </a:rPr>
              <a:t>– roditelji bračnog druga, preci i potomci u izravnoj liniji</a:t>
            </a:r>
          </a:p>
          <a:p>
            <a:pPr>
              <a:buFont typeface="Wingdings" panose="05000000000000000000" pitchFamily="2" charset="2"/>
              <a:buChar char="ü"/>
            </a:pPr>
            <a:endParaRPr lang="hr-HR" sz="1800" dirty="0">
              <a:solidFill>
                <a:schemeClr val="tx1"/>
              </a:solidFill>
            </a:endParaRPr>
          </a:p>
          <a:p>
            <a:pPr>
              <a:buFont typeface="Wingdings" panose="05000000000000000000" pitchFamily="2" charset="2"/>
              <a:buChar char="ü"/>
            </a:pPr>
            <a:endParaRPr lang="hr-HR" sz="1800" dirty="0" smtClean="0">
              <a:solidFill>
                <a:schemeClr val="tx1"/>
              </a:solidFill>
            </a:endParaRPr>
          </a:p>
          <a:p>
            <a:pPr>
              <a:buFont typeface="Courier New" panose="02070309020205020404" pitchFamily="49" charset="0"/>
              <a:buChar char="o"/>
            </a:pPr>
            <a:r>
              <a:rPr lang="hr-HR" sz="1800" dirty="0" smtClean="0">
                <a:solidFill>
                  <a:schemeClr val="tx1"/>
                </a:solidFill>
              </a:rPr>
              <a:t>Faktor uvećanja osobnog odbitka za uzdržavane članove i djecu može se koristiti ako osobe nisu ostvarile oporezive, neoporezive i druge primitke koji se ne smatraju dohotkom, </a:t>
            </a:r>
            <a:r>
              <a:rPr lang="hr-HR" sz="1800" b="1" dirty="0" smtClean="0">
                <a:solidFill>
                  <a:schemeClr val="tx1"/>
                </a:solidFill>
              </a:rPr>
              <a:t>ne prelaze iznos od 15.000,00 </a:t>
            </a:r>
            <a:r>
              <a:rPr lang="hr-HR" sz="1800" dirty="0" smtClean="0">
                <a:solidFill>
                  <a:schemeClr val="tx1"/>
                </a:solidFill>
              </a:rPr>
              <a:t>( do sada 13.000,00 )</a:t>
            </a:r>
          </a:p>
          <a:p>
            <a:pPr marL="0" indent="0">
              <a:buNone/>
            </a:pPr>
            <a:endParaRPr lang="hr-HR" sz="1800" dirty="0" smtClean="0">
              <a:solidFill>
                <a:schemeClr val="tx1"/>
              </a:solidFill>
            </a:endParaRPr>
          </a:p>
          <a:p>
            <a:pPr marL="0" indent="0">
              <a:buNone/>
            </a:pPr>
            <a:r>
              <a:rPr lang="hr-HR" sz="1800" dirty="0">
                <a:solidFill>
                  <a:schemeClr val="tx1"/>
                </a:solidFill>
              </a:rPr>
              <a:t> </a:t>
            </a:r>
            <a:endParaRPr lang="hr-HR" sz="1800" dirty="0" smtClean="0">
              <a:solidFill>
                <a:schemeClr val="tx1"/>
              </a:solidFill>
            </a:endParaRP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5836920"/>
            <a:ext cx="1242060" cy="1021080"/>
          </a:xfrm>
          <a:prstGeom prst="rect">
            <a:avLst/>
          </a:prstGeom>
        </p:spPr>
      </p:pic>
    </p:spTree>
    <p:extLst>
      <p:ext uri="{BB962C8B-B14F-4D97-AF65-F5344CB8AC3E}">
        <p14:creationId xmlns:p14="http://schemas.microsoft.com/office/powerpoint/2010/main" val="374219882"/>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smtClean="0"/>
              <a:t>Blagajnički maksimum</a:t>
            </a:r>
            <a:endParaRPr lang="en-GB" dirty="0"/>
          </a:p>
        </p:txBody>
      </p:sp>
      <p:graphicFrame>
        <p:nvGraphicFramePr>
          <p:cNvPr id="6" name="Rezervirano mjesto sadržaja 5"/>
          <p:cNvGraphicFramePr>
            <a:graphicFrameLocks noGrp="1"/>
          </p:cNvGraphicFramePr>
          <p:nvPr>
            <p:ph idx="1"/>
            <p:extLst>
              <p:ext uri="{D42A27DB-BD31-4B8C-83A1-F6EECF244321}">
                <p14:modId xmlns:p14="http://schemas.microsoft.com/office/powerpoint/2010/main" val="430815581"/>
              </p:ext>
            </p:extLst>
          </p:nvPr>
        </p:nvGraphicFramePr>
        <p:xfrm>
          <a:off x="323528" y="1268760"/>
          <a:ext cx="8496944" cy="4752528"/>
        </p:xfrm>
        <a:graphic>
          <a:graphicData uri="http://schemas.openxmlformats.org/drawingml/2006/table">
            <a:tbl>
              <a:tblPr firstRow="1" firstCol="1" bandRow="1">
                <a:tableStyleId>{7DF18680-E054-41AD-8BC1-D1AEF772440D}</a:tableStyleId>
              </a:tblPr>
              <a:tblGrid>
                <a:gridCol w="8496944"/>
              </a:tblGrid>
              <a:tr h="242212">
                <a:tc>
                  <a:txBody>
                    <a:bodyPr/>
                    <a:lstStyle/>
                    <a:p>
                      <a:pPr algn="ctr">
                        <a:lnSpc>
                          <a:spcPts val="1800"/>
                        </a:lnSpc>
                        <a:spcAft>
                          <a:spcPts val="1000"/>
                        </a:spcAft>
                      </a:pPr>
                      <a:endParaRPr lang="hr-HR" sz="1200" dirty="0">
                        <a:effectLst/>
                        <a:latin typeface="+mn-lt"/>
                        <a:ea typeface="Tahoma" panose="020B0604030504040204" pitchFamily="34" charset="0"/>
                        <a:cs typeface="Tahoma" panose="020B0604030504040204" pitchFamily="34" charset="0"/>
                      </a:endParaRPr>
                    </a:p>
                  </a:txBody>
                  <a:tcPr marL="68580" marR="68580" marT="0" marB="0"/>
                </a:tc>
              </a:tr>
              <a:tr h="4510316">
                <a:tc>
                  <a:txBody>
                    <a:bodyPr/>
                    <a:lstStyle/>
                    <a:p>
                      <a:pPr algn="l"/>
                      <a:endParaRPr lang="hr-HR" sz="1400" b="1" dirty="0" smtClean="0">
                        <a:latin typeface="+mn-lt"/>
                      </a:endParaRPr>
                    </a:p>
                    <a:p>
                      <a:pPr marL="342900" indent="-342900" algn="l">
                        <a:buFont typeface="+mj-lt"/>
                        <a:buNone/>
                      </a:pPr>
                      <a:r>
                        <a:rPr lang="hr-HR" sz="1400" b="0" baseline="0" dirty="0" smtClean="0">
                          <a:solidFill>
                            <a:schemeClr val="lt1"/>
                          </a:solidFill>
                          <a:effectLst/>
                          <a:latin typeface="+mn-lt"/>
                          <a:cs typeface="Times New Roman"/>
                        </a:rPr>
                        <a:t>Visina blagajničkog maksimuma:</a:t>
                      </a:r>
                    </a:p>
                    <a:p>
                      <a:pPr marL="342900" indent="-342900" algn="l">
                        <a:buFont typeface="+mj-lt"/>
                        <a:buNone/>
                      </a:pPr>
                      <a:endParaRPr lang="hr-HR" sz="1400" b="0" baseline="0" dirty="0" smtClean="0">
                        <a:solidFill>
                          <a:schemeClr val="lt1"/>
                        </a:solidFill>
                        <a:effectLst/>
                        <a:latin typeface="+mn-lt"/>
                        <a:cs typeface="Times New Roman"/>
                      </a:endParaRPr>
                    </a:p>
                    <a:p>
                      <a:pPr marL="342900" indent="-342900" algn="l">
                        <a:buFont typeface="+mj-lt"/>
                        <a:buNone/>
                      </a:pPr>
                      <a:endParaRPr lang="hr-HR" sz="1400" b="0" baseline="0" dirty="0" smtClean="0">
                        <a:solidFill>
                          <a:schemeClr val="lt1"/>
                        </a:solidFill>
                        <a:effectLst/>
                        <a:latin typeface="+mn-lt"/>
                        <a:cs typeface="Times New Roman"/>
                      </a:endParaRPr>
                    </a:p>
                    <a:p>
                      <a:pPr marL="342900" indent="-342900" algn="l">
                        <a:buFont typeface="+mj-lt"/>
                        <a:buNone/>
                      </a:pPr>
                      <a:endParaRPr lang="hr-HR" sz="1400" b="0" baseline="0" dirty="0" smtClean="0">
                        <a:solidFill>
                          <a:schemeClr val="lt1"/>
                        </a:solidFill>
                        <a:effectLst/>
                        <a:latin typeface="+mn-lt"/>
                        <a:cs typeface="Times New Roman"/>
                      </a:endParaRPr>
                    </a:p>
                    <a:p>
                      <a:pPr marL="342900" indent="-342900" algn="l">
                        <a:buFont typeface="+mj-lt"/>
                        <a:buNone/>
                      </a:pPr>
                      <a:endParaRPr lang="hr-HR" sz="1400" b="0" baseline="0" dirty="0" smtClean="0">
                        <a:solidFill>
                          <a:schemeClr val="lt1"/>
                        </a:solidFill>
                        <a:effectLst/>
                        <a:latin typeface="+mn-lt"/>
                        <a:cs typeface="Times New Roman"/>
                      </a:endParaRPr>
                    </a:p>
                    <a:p>
                      <a:pPr marL="342900" indent="-342900" algn="l">
                        <a:buFont typeface="+mj-lt"/>
                        <a:buNone/>
                      </a:pPr>
                      <a:endParaRPr lang="hr-HR" sz="1400" b="0" baseline="0" dirty="0" smtClean="0">
                        <a:solidFill>
                          <a:schemeClr val="lt1"/>
                        </a:solidFill>
                        <a:effectLst/>
                        <a:latin typeface="+mn-lt"/>
                        <a:cs typeface="Times New Roman"/>
                      </a:endParaRPr>
                    </a:p>
                    <a:p>
                      <a:pPr marL="342900" indent="-342900" algn="l">
                        <a:buFont typeface="+mj-lt"/>
                        <a:buNone/>
                      </a:pPr>
                      <a:endParaRPr lang="hr-HR" sz="1400" b="0" baseline="0" dirty="0" smtClean="0">
                        <a:solidFill>
                          <a:schemeClr val="lt1"/>
                        </a:solidFill>
                        <a:effectLst/>
                        <a:latin typeface="+mn-lt"/>
                        <a:cs typeface="Times New Roman"/>
                      </a:endParaRPr>
                    </a:p>
                    <a:p>
                      <a:pPr marL="342900" indent="-342900" algn="l">
                        <a:buFont typeface="+mj-lt"/>
                        <a:buNone/>
                      </a:pPr>
                      <a:endParaRPr lang="hr-HR" sz="1400" b="0" baseline="0" dirty="0" smtClean="0">
                        <a:solidFill>
                          <a:schemeClr val="lt1"/>
                        </a:solidFill>
                        <a:effectLst/>
                        <a:latin typeface="+mn-lt"/>
                        <a:cs typeface="Times New Roman"/>
                      </a:endParaRPr>
                    </a:p>
                    <a:p>
                      <a:pPr marL="342900" indent="-342900" algn="l">
                        <a:buFont typeface="+mj-lt"/>
                        <a:buNone/>
                      </a:pPr>
                      <a:endParaRPr lang="hr-HR" sz="1400" b="0" baseline="0" dirty="0" smtClean="0">
                        <a:solidFill>
                          <a:schemeClr val="lt1"/>
                        </a:solidFill>
                        <a:effectLst/>
                        <a:latin typeface="+mn-lt"/>
                        <a:cs typeface="Times New Roman"/>
                      </a:endParaRPr>
                    </a:p>
                    <a:p>
                      <a:pPr marL="342900" indent="-342900" algn="l">
                        <a:buFont typeface="+mj-lt"/>
                        <a:buNone/>
                      </a:pPr>
                      <a:endParaRPr lang="hr-HR" sz="1400" b="0" baseline="0" dirty="0" smtClean="0">
                        <a:solidFill>
                          <a:schemeClr val="lt1"/>
                        </a:solidFill>
                        <a:effectLst/>
                        <a:latin typeface="+mn-lt"/>
                        <a:cs typeface="Times New Roman"/>
                      </a:endParaRPr>
                    </a:p>
                    <a:p>
                      <a:pPr marL="342900" indent="-342900" algn="l">
                        <a:buFont typeface="+mj-lt"/>
                        <a:buNone/>
                      </a:pPr>
                      <a:r>
                        <a:rPr lang="hr-HR" sz="1400" b="0" baseline="0" dirty="0" smtClean="0">
                          <a:solidFill>
                            <a:schemeClr val="lt1"/>
                          </a:solidFill>
                          <a:effectLst/>
                          <a:latin typeface="+mn-lt"/>
                          <a:cs typeface="Times New Roman"/>
                        </a:rPr>
                        <a:t>* Naime fizičke osobe koje su obveznici poreza na  dohodak (obrtnik dohodaš) i dalje će imati blagajnički maksimum u visini 10.000,00 HRK, dok fizičke osobe obveznici poreza na dobitak (obrtnik dobitaš) će visinu blagajničkog maksimuma regulirati prema veličini (mikro, mali ili srednji subjekt).</a:t>
                      </a:r>
                    </a:p>
                    <a:p>
                      <a:pPr marL="342900" indent="-342900" algn="l">
                        <a:buFont typeface="+mj-lt"/>
                        <a:buNone/>
                      </a:pPr>
                      <a:endParaRPr lang="hr-HR" sz="1400" b="0" baseline="0" dirty="0" smtClean="0">
                        <a:solidFill>
                          <a:schemeClr val="lt1"/>
                        </a:solidFill>
                        <a:effectLst/>
                        <a:latin typeface="+mn-lt"/>
                        <a:cs typeface="Times New Roman"/>
                      </a:endParaRPr>
                    </a:p>
                    <a:p>
                      <a:pPr marL="342900" indent="-342900" algn="l">
                        <a:buFont typeface="+mj-lt"/>
                        <a:buNone/>
                      </a:pPr>
                      <a:endParaRPr lang="hr-HR" sz="1400" b="0" baseline="0" dirty="0" smtClean="0">
                        <a:solidFill>
                          <a:schemeClr val="lt1"/>
                        </a:solidFill>
                        <a:effectLst/>
                        <a:latin typeface="+mn-lt"/>
                        <a:cs typeface="Times New Roman"/>
                      </a:endParaRPr>
                    </a:p>
                    <a:p>
                      <a:pPr marL="342900" indent="-342900" algn="l">
                        <a:buFont typeface="+mj-lt"/>
                        <a:buNone/>
                      </a:pPr>
                      <a:endParaRPr lang="hr-HR" sz="1400" b="0" baseline="0" dirty="0" smtClean="0">
                        <a:solidFill>
                          <a:schemeClr val="lt1"/>
                        </a:solidFill>
                        <a:effectLst/>
                        <a:latin typeface="+mn-lt"/>
                        <a:cs typeface="Times New Roman"/>
                      </a:endParaRPr>
                    </a:p>
                    <a:p>
                      <a:pPr marL="342900" indent="-342900" algn="l">
                        <a:buFont typeface="+mj-lt"/>
                        <a:buNone/>
                      </a:pPr>
                      <a:endParaRPr lang="hr-HR" sz="1400" b="0" baseline="0" dirty="0" smtClean="0">
                        <a:solidFill>
                          <a:schemeClr val="lt1"/>
                        </a:solidFill>
                        <a:effectLst/>
                        <a:latin typeface="+mn-lt"/>
                        <a:cs typeface="Times New Roman"/>
                      </a:endParaRPr>
                    </a:p>
                    <a:p>
                      <a:pPr marL="342900" indent="-342900" algn="l">
                        <a:buFont typeface="+mj-lt"/>
                        <a:buNone/>
                      </a:pPr>
                      <a:endParaRPr lang="hr-HR" sz="1400" b="0" baseline="0" dirty="0" smtClean="0">
                        <a:solidFill>
                          <a:schemeClr val="lt1"/>
                        </a:solidFill>
                        <a:effectLst/>
                        <a:latin typeface="+mn-lt"/>
                        <a:cs typeface="Times New Roman"/>
                      </a:endParaRPr>
                    </a:p>
                    <a:p>
                      <a:pPr marL="342900" indent="-342900" algn="l">
                        <a:buFont typeface="+mj-lt"/>
                        <a:buNone/>
                      </a:pPr>
                      <a:r>
                        <a:rPr lang="hr-HR" sz="1400" b="1" baseline="0" dirty="0" smtClean="0">
                          <a:solidFill>
                            <a:schemeClr val="lt1"/>
                          </a:solidFill>
                          <a:effectLst/>
                          <a:latin typeface="+mn-lt"/>
                          <a:cs typeface="Times New Roman"/>
                        </a:rPr>
                        <a:t>         </a:t>
                      </a:r>
                    </a:p>
                    <a:p>
                      <a:pPr marL="342900" indent="-342900" algn="l">
                        <a:buFont typeface="+mj-lt"/>
                        <a:buNone/>
                      </a:pPr>
                      <a:r>
                        <a:rPr lang="hr-HR" sz="1400" b="1" baseline="0" dirty="0" smtClean="0">
                          <a:solidFill>
                            <a:schemeClr val="lt1"/>
                          </a:solidFill>
                          <a:effectLst/>
                          <a:latin typeface="+mn-lt"/>
                          <a:cs typeface="Times New Roman"/>
                        </a:rPr>
                        <a:t>         </a:t>
                      </a:r>
                      <a:endParaRPr lang="hr-HR" sz="1400" b="0" dirty="0" smtClean="0">
                        <a:solidFill>
                          <a:schemeClr val="bg1"/>
                        </a:solidFill>
                        <a:latin typeface="+mn-lt"/>
                      </a:endParaRPr>
                    </a:p>
                  </a:txBody>
                  <a:tcPr marL="68580" marR="68580" marT="0" marB="0"/>
                </a:tc>
              </a:tr>
            </a:tbl>
          </a:graphicData>
        </a:graphic>
      </p:graphicFrame>
      <p:graphicFrame>
        <p:nvGraphicFramePr>
          <p:cNvPr id="7" name="Content Placeholder 6"/>
          <p:cNvGraphicFramePr>
            <a:graphicFrameLocks noGrp="1"/>
          </p:cNvGraphicFramePr>
          <p:nvPr>
            <p:ph sz="quarter" idx="13"/>
            <p:extLst>
              <p:ext uri="{D42A27DB-BD31-4B8C-83A1-F6EECF244321}">
                <p14:modId xmlns:p14="http://schemas.microsoft.com/office/powerpoint/2010/main" val="2939010184"/>
              </p:ext>
            </p:extLst>
          </p:nvPr>
        </p:nvGraphicFramePr>
        <p:xfrm>
          <a:off x="539552" y="2060848"/>
          <a:ext cx="8098608" cy="1539460"/>
        </p:xfrm>
        <a:graphic>
          <a:graphicData uri="http://schemas.openxmlformats.org/drawingml/2006/table">
            <a:tbl>
              <a:tblPr firstRow="1" bandRow="1">
                <a:tableStyleId>{7DF18680-E054-41AD-8BC1-D1AEF772440D}</a:tableStyleId>
              </a:tblPr>
              <a:tblGrid>
                <a:gridCol w="2699536"/>
                <a:gridCol w="2699536"/>
                <a:gridCol w="2699536"/>
              </a:tblGrid>
              <a:tr h="307892">
                <a:tc>
                  <a:txBody>
                    <a:bodyPr/>
                    <a:lstStyle/>
                    <a:p>
                      <a:pPr algn="ctr"/>
                      <a:endParaRPr lang="hr-HR" sz="1400" dirty="0"/>
                    </a:p>
                  </a:txBody>
                  <a:tcPr/>
                </a:tc>
                <a:tc>
                  <a:txBody>
                    <a:bodyPr/>
                    <a:lstStyle/>
                    <a:p>
                      <a:pPr algn="ctr"/>
                      <a:r>
                        <a:rPr lang="hr-HR" sz="1400" dirty="0" smtClean="0"/>
                        <a:t>Postojeći Zakon</a:t>
                      </a:r>
                      <a:endParaRPr lang="hr-HR" sz="14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hr-HR" sz="1400" dirty="0" smtClean="0"/>
                        <a:t>Novi Zakon</a:t>
                      </a:r>
                      <a:endParaRPr lang="hr-HR" sz="1400" dirty="0"/>
                    </a:p>
                  </a:txBody>
                  <a:tcPr/>
                </a:tc>
              </a:tr>
              <a:tr h="307892">
                <a:tc>
                  <a:txBody>
                    <a:bodyPr/>
                    <a:lstStyle/>
                    <a:p>
                      <a:pPr marL="342900" indent="-342900">
                        <a:buFont typeface="+mj-lt"/>
                        <a:buAutoNum type="arabicPeriod"/>
                      </a:pPr>
                      <a:r>
                        <a:rPr lang="hr-HR" sz="1400" dirty="0" smtClean="0"/>
                        <a:t>Mikro subjekti         </a:t>
                      </a:r>
                      <a:endParaRPr lang="hr-HR" sz="14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hr-HR" sz="1400" dirty="0" smtClean="0"/>
                        <a:t>10.000,00 HRK</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hr-HR" sz="1400" dirty="0" smtClean="0"/>
                        <a:t>10.000,00 HRK</a:t>
                      </a:r>
                    </a:p>
                  </a:txBody>
                  <a:tcPr/>
                </a:tc>
              </a:tr>
              <a:tr h="307892">
                <a:tc>
                  <a:txBody>
                    <a:bodyPr/>
                    <a:lstStyle/>
                    <a:p>
                      <a:pPr marL="0" indent="0">
                        <a:buFont typeface="+mj-lt"/>
                        <a:buNone/>
                      </a:pPr>
                      <a:r>
                        <a:rPr lang="hr-HR" sz="1400" dirty="0" smtClean="0"/>
                        <a:t>2.     Mali</a:t>
                      </a:r>
                      <a:r>
                        <a:rPr lang="hr-HR" sz="1400" baseline="0" dirty="0" smtClean="0"/>
                        <a:t> subjekti            </a:t>
                      </a:r>
                      <a:endParaRPr lang="hr-HR" sz="14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hr-HR" sz="1400" dirty="0" smtClean="0"/>
                        <a:t>30.000,00 HRK</a:t>
                      </a:r>
                      <a:endParaRPr lang="hr-HR" sz="1400" dirty="0"/>
                    </a:p>
                  </a:txBody>
                  <a:tcPr/>
                </a:tc>
                <a:tc>
                  <a:txBody>
                    <a:bodyPr/>
                    <a:lstStyle/>
                    <a:p>
                      <a:pPr algn="ctr"/>
                      <a:r>
                        <a:rPr lang="hr-HR" sz="1400" dirty="0" smtClean="0"/>
                        <a:t>30.000,00 HRK</a:t>
                      </a:r>
                    </a:p>
                  </a:txBody>
                  <a:tcPr/>
                </a:tc>
              </a:tr>
              <a:tr h="307892">
                <a:tc>
                  <a:txBody>
                    <a:bodyPr/>
                    <a:lstStyle/>
                    <a:p>
                      <a:r>
                        <a:rPr lang="hr-HR" sz="1400" dirty="0" smtClean="0"/>
                        <a:t>3.     Srednji</a:t>
                      </a:r>
                      <a:r>
                        <a:rPr lang="hr-HR" sz="1400" baseline="0" dirty="0" smtClean="0"/>
                        <a:t> subjekt        </a:t>
                      </a:r>
                      <a:endParaRPr lang="hr-HR" sz="14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hr-HR" sz="1400" dirty="0" smtClean="0"/>
                        <a:t>50.000,00 HRK</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hr-HR" sz="1400" dirty="0" smtClean="0"/>
                        <a:t>50.000,00 HRK</a:t>
                      </a:r>
                    </a:p>
                  </a:txBody>
                  <a:tcPr/>
                </a:tc>
              </a:tr>
              <a:tr h="307892">
                <a:tc>
                  <a:txBody>
                    <a:bodyPr/>
                    <a:lstStyle/>
                    <a:p>
                      <a:r>
                        <a:rPr lang="hr-HR" sz="1400" dirty="0" smtClean="0"/>
                        <a:t>4.     Fizičke osobe        </a:t>
                      </a:r>
                      <a:endParaRPr lang="hr-HR" sz="14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hr-HR" sz="1400" dirty="0" smtClean="0"/>
                        <a:t>10.000,00 HRK</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hr-HR" sz="1400" dirty="0" smtClean="0"/>
                        <a:t>*</a:t>
                      </a:r>
                    </a:p>
                  </a:txBody>
                  <a:tcPr/>
                </a:tc>
              </a:tr>
            </a:tbl>
          </a:graphicData>
        </a:graphic>
      </p:graphicFrame>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836920"/>
            <a:ext cx="1242060" cy="1021080"/>
          </a:xfrm>
          <a:prstGeom prst="rect">
            <a:avLst/>
          </a:prstGeom>
        </p:spPr>
      </p:pic>
    </p:spTree>
    <p:extLst>
      <p:ext uri="{BB962C8B-B14F-4D97-AF65-F5344CB8AC3E}">
        <p14:creationId xmlns:p14="http://schemas.microsoft.com/office/powerpoint/2010/main" val="1848946487"/>
      </p:ext>
    </p:extLst>
  </p:cSld>
  <p:clrMapOvr>
    <a:masterClrMapping/>
  </p:clrMapOvr>
  <p:transition spd="slow">
    <p:pull/>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smtClean="0"/>
              <a:t>Dostava podataka o poslovnim prostorima</a:t>
            </a:r>
            <a:endParaRPr lang="en-GB" dirty="0"/>
          </a:p>
        </p:txBody>
      </p:sp>
      <p:graphicFrame>
        <p:nvGraphicFramePr>
          <p:cNvPr id="6" name="Rezervirano mjesto sadržaja 5"/>
          <p:cNvGraphicFramePr>
            <a:graphicFrameLocks noGrp="1"/>
          </p:cNvGraphicFramePr>
          <p:nvPr>
            <p:ph idx="1"/>
            <p:extLst>
              <p:ext uri="{D42A27DB-BD31-4B8C-83A1-F6EECF244321}">
                <p14:modId xmlns:p14="http://schemas.microsoft.com/office/powerpoint/2010/main" val="41036066"/>
              </p:ext>
            </p:extLst>
          </p:nvPr>
        </p:nvGraphicFramePr>
        <p:xfrm>
          <a:off x="323528" y="1268760"/>
          <a:ext cx="8496944" cy="4936132"/>
        </p:xfrm>
        <a:graphic>
          <a:graphicData uri="http://schemas.openxmlformats.org/drawingml/2006/table">
            <a:tbl>
              <a:tblPr firstRow="1" firstCol="1" bandRow="1">
                <a:tableStyleId>{7DF18680-E054-41AD-8BC1-D1AEF772440D}</a:tableStyleId>
              </a:tblPr>
              <a:tblGrid>
                <a:gridCol w="8496944"/>
              </a:tblGrid>
              <a:tr h="242212">
                <a:tc>
                  <a:txBody>
                    <a:bodyPr/>
                    <a:lstStyle/>
                    <a:p>
                      <a:pPr algn="ctr">
                        <a:lnSpc>
                          <a:spcPts val="1800"/>
                        </a:lnSpc>
                        <a:spcAft>
                          <a:spcPts val="1000"/>
                        </a:spcAft>
                      </a:pPr>
                      <a:endParaRPr lang="hr-HR" sz="1200" dirty="0">
                        <a:effectLst/>
                        <a:latin typeface="+mn-lt"/>
                        <a:ea typeface="Tahoma" panose="020B0604030504040204" pitchFamily="34" charset="0"/>
                        <a:cs typeface="Tahoma" panose="020B0604030504040204" pitchFamily="34" charset="0"/>
                      </a:endParaRPr>
                    </a:p>
                  </a:txBody>
                  <a:tcPr marL="68580" marR="68580" marT="0" marB="0"/>
                </a:tc>
              </a:tr>
              <a:tr h="4510316">
                <a:tc>
                  <a:txBody>
                    <a:bodyPr/>
                    <a:lstStyle/>
                    <a:p>
                      <a:pPr algn="l"/>
                      <a:endParaRPr lang="hr-HR" sz="1400" b="1" dirty="0" smtClean="0">
                        <a:latin typeface="+mn-lt"/>
                      </a:endParaRPr>
                    </a:p>
                    <a:p>
                      <a:pPr marL="342900" indent="-342900" algn="l">
                        <a:buFont typeface="+mj-lt"/>
                        <a:buNone/>
                      </a:pPr>
                      <a:r>
                        <a:rPr lang="hr-HR" sz="1400" b="0" baseline="0" dirty="0" smtClean="0">
                          <a:solidFill>
                            <a:schemeClr val="lt1"/>
                          </a:solidFill>
                          <a:effectLst/>
                          <a:latin typeface="+mn-lt"/>
                          <a:cs typeface="Times New Roman"/>
                        </a:rPr>
                        <a:t>Svaki obveznik fiskalizacije obvezan je Poreznoj upravi dostaviti sljedeće podatke:</a:t>
                      </a:r>
                    </a:p>
                    <a:p>
                      <a:pPr marL="342900" indent="-342900" algn="l">
                        <a:buFont typeface="+mj-lt"/>
                        <a:buNone/>
                      </a:pPr>
                      <a:endParaRPr lang="hr-HR" sz="1400" b="0" baseline="0" dirty="0" smtClean="0">
                        <a:solidFill>
                          <a:schemeClr val="lt1"/>
                        </a:solidFill>
                        <a:effectLst/>
                        <a:latin typeface="+mn-lt"/>
                        <a:cs typeface="Times New Roman"/>
                      </a:endParaRPr>
                    </a:p>
                    <a:p>
                      <a:pPr marL="342900" indent="-342900" algn="l">
                        <a:buFont typeface="+mj-lt"/>
                        <a:buNone/>
                      </a:pPr>
                      <a:endParaRPr lang="hr-HR" sz="1400" b="0" baseline="0" dirty="0" smtClean="0">
                        <a:solidFill>
                          <a:schemeClr val="lt1"/>
                        </a:solidFill>
                        <a:effectLst/>
                        <a:latin typeface="+mn-lt"/>
                        <a:cs typeface="Times New Roman"/>
                      </a:endParaRPr>
                    </a:p>
                    <a:p>
                      <a:pPr marL="342900" indent="-342900" algn="l">
                        <a:buFont typeface="+mj-lt"/>
                        <a:buNone/>
                      </a:pPr>
                      <a:endParaRPr lang="hr-HR" sz="1400" b="0" baseline="0" dirty="0" smtClean="0">
                        <a:solidFill>
                          <a:schemeClr val="lt1"/>
                        </a:solidFill>
                        <a:effectLst/>
                        <a:latin typeface="+mn-lt"/>
                        <a:cs typeface="Times New Roman"/>
                      </a:endParaRPr>
                    </a:p>
                    <a:p>
                      <a:pPr marL="342900" indent="-342900" algn="l">
                        <a:buFont typeface="+mj-lt"/>
                        <a:buNone/>
                      </a:pPr>
                      <a:endParaRPr lang="hr-HR" sz="1400" b="0" baseline="0" dirty="0" smtClean="0">
                        <a:solidFill>
                          <a:schemeClr val="lt1"/>
                        </a:solidFill>
                        <a:effectLst/>
                        <a:latin typeface="+mn-lt"/>
                        <a:cs typeface="Times New Roman"/>
                      </a:endParaRPr>
                    </a:p>
                    <a:p>
                      <a:pPr marL="342900" indent="-342900" algn="l">
                        <a:buFont typeface="+mj-lt"/>
                        <a:buNone/>
                      </a:pPr>
                      <a:endParaRPr lang="hr-HR" sz="1400" b="0" baseline="0" dirty="0" smtClean="0">
                        <a:solidFill>
                          <a:schemeClr val="lt1"/>
                        </a:solidFill>
                        <a:effectLst/>
                        <a:latin typeface="+mn-lt"/>
                        <a:cs typeface="Times New Roman"/>
                      </a:endParaRPr>
                    </a:p>
                    <a:p>
                      <a:pPr marL="342900" indent="-342900" algn="l">
                        <a:buFont typeface="+mj-lt"/>
                        <a:buNone/>
                      </a:pPr>
                      <a:endParaRPr lang="hr-HR" sz="1400" b="0" baseline="0" dirty="0" smtClean="0">
                        <a:solidFill>
                          <a:schemeClr val="lt1"/>
                        </a:solidFill>
                        <a:effectLst/>
                        <a:latin typeface="+mn-lt"/>
                        <a:cs typeface="Times New Roman"/>
                      </a:endParaRPr>
                    </a:p>
                    <a:p>
                      <a:pPr marL="342900" indent="-342900" algn="l">
                        <a:buFont typeface="+mj-lt"/>
                        <a:buNone/>
                      </a:pPr>
                      <a:endParaRPr lang="hr-HR" sz="1400" b="0" baseline="0" dirty="0" smtClean="0">
                        <a:solidFill>
                          <a:schemeClr val="lt1"/>
                        </a:solidFill>
                        <a:effectLst/>
                        <a:latin typeface="+mn-lt"/>
                        <a:cs typeface="Times New Roman"/>
                      </a:endParaRPr>
                    </a:p>
                    <a:p>
                      <a:pPr marL="342900" indent="-342900" algn="l">
                        <a:buFont typeface="+mj-lt"/>
                        <a:buNone/>
                      </a:pPr>
                      <a:endParaRPr lang="hr-HR" sz="1400" b="0" baseline="0" dirty="0" smtClean="0">
                        <a:solidFill>
                          <a:schemeClr val="lt1"/>
                        </a:solidFill>
                        <a:effectLst/>
                        <a:latin typeface="+mn-lt"/>
                        <a:cs typeface="Times New Roman"/>
                      </a:endParaRPr>
                    </a:p>
                    <a:p>
                      <a:pPr marL="342900" indent="-342900" algn="l">
                        <a:buFont typeface="+mj-lt"/>
                        <a:buNone/>
                      </a:pPr>
                      <a:endParaRPr lang="hr-HR" sz="1400" b="0" baseline="0" dirty="0" smtClean="0">
                        <a:solidFill>
                          <a:schemeClr val="lt1"/>
                        </a:solidFill>
                        <a:effectLst/>
                        <a:latin typeface="+mn-lt"/>
                        <a:cs typeface="Times New Roman"/>
                      </a:endParaRPr>
                    </a:p>
                    <a:p>
                      <a:pPr marL="342900" indent="-342900" algn="l">
                        <a:buFont typeface="+mj-lt"/>
                        <a:buNone/>
                      </a:pPr>
                      <a:endParaRPr lang="hr-HR" sz="1400" b="0" baseline="0" dirty="0" smtClean="0">
                        <a:solidFill>
                          <a:schemeClr val="lt1"/>
                        </a:solidFill>
                        <a:effectLst/>
                        <a:latin typeface="+mn-lt"/>
                        <a:cs typeface="Times New Roman"/>
                      </a:endParaRPr>
                    </a:p>
                    <a:p>
                      <a:pPr marL="342900" indent="-342900" algn="l">
                        <a:buFont typeface="+mj-lt"/>
                        <a:buNone/>
                      </a:pPr>
                      <a:endParaRPr lang="hr-HR" sz="1400" b="0" baseline="0" dirty="0" smtClean="0">
                        <a:solidFill>
                          <a:schemeClr val="lt1"/>
                        </a:solidFill>
                        <a:effectLst/>
                        <a:latin typeface="+mn-lt"/>
                        <a:cs typeface="Times New Roman"/>
                      </a:endParaRPr>
                    </a:p>
                    <a:p>
                      <a:pPr marL="342900" indent="-342900" algn="l">
                        <a:buFont typeface="+mj-lt"/>
                        <a:buNone/>
                      </a:pPr>
                      <a:endParaRPr lang="hr-HR" sz="1400" b="0" baseline="0" dirty="0" smtClean="0">
                        <a:solidFill>
                          <a:schemeClr val="lt1"/>
                        </a:solidFill>
                        <a:effectLst/>
                        <a:latin typeface="+mn-lt"/>
                        <a:cs typeface="Times New Roman"/>
                      </a:endParaRPr>
                    </a:p>
                    <a:p>
                      <a:pPr marL="342900" indent="-342900" algn="l">
                        <a:buFont typeface="+mj-lt"/>
                        <a:buNone/>
                      </a:pPr>
                      <a:endParaRPr lang="hr-HR" sz="1400" b="0" baseline="0" dirty="0" smtClean="0">
                        <a:solidFill>
                          <a:schemeClr val="lt1"/>
                        </a:solidFill>
                        <a:effectLst/>
                        <a:latin typeface="+mn-lt"/>
                        <a:cs typeface="Times New Roman"/>
                      </a:endParaRPr>
                    </a:p>
                    <a:p>
                      <a:pPr marL="342900" indent="-342900" algn="l">
                        <a:buFont typeface="+mj-lt"/>
                        <a:buNone/>
                      </a:pPr>
                      <a:endParaRPr lang="hr-HR" sz="1400" b="0" baseline="0" dirty="0" smtClean="0">
                        <a:solidFill>
                          <a:schemeClr val="lt1"/>
                        </a:solidFill>
                        <a:effectLst/>
                        <a:latin typeface="+mn-lt"/>
                        <a:cs typeface="Times New Roman"/>
                      </a:endParaRPr>
                    </a:p>
                    <a:p>
                      <a:pPr marL="342900" indent="-342900" algn="l">
                        <a:buFont typeface="+mj-lt"/>
                        <a:buNone/>
                      </a:pPr>
                      <a:endParaRPr lang="hr-HR" sz="1400" b="0" baseline="0" dirty="0" smtClean="0">
                        <a:solidFill>
                          <a:schemeClr val="lt1"/>
                        </a:solidFill>
                        <a:effectLst/>
                        <a:latin typeface="+mn-lt"/>
                        <a:cs typeface="Times New Roman"/>
                      </a:endParaRPr>
                    </a:p>
                    <a:p>
                      <a:pPr marL="342900" indent="-342900" algn="l">
                        <a:buFont typeface="+mj-lt"/>
                        <a:buNone/>
                      </a:pPr>
                      <a:endParaRPr lang="hr-HR" sz="1400" b="0" baseline="0" dirty="0" smtClean="0">
                        <a:solidFill>
                          <a:schemeClr val="lt1"/>
                        </a:solidFill>
                        <a:effectLst/>
                        <a:latin typeface="+mn-lt"/>
                        <a:cs typeface="Times New Roman"/>
                      </a:endParaRPr>
                    </a:p>
                    <a:p>
                      <a:pPr marL="342900" indent="-342900" algn="l">
                        <a:buFont typeface="+mj-lt"/>
                        <a:buNone/>
                      </a:pPr>
                      <a:r>
                        <a:rPr lang="hr-HR" sz="1400" b="0" baseline="0" dirty="0" smtClean="0">
                          <a:solidFill>
                            <a:schemeClr val="bg1"/>
                          </a:solidFill>
                          <a:latin typeface="+mn-lt"/>
                        </a:rPr>
                        <a:t> Navedena izmjena stupa na snagu 31. srpnja 2017.</a:t>
                      </a:r>
                      <a:endParaRPr lang="hr-HR" sz="1400" b="0" baseline="0" dirty="0" smtClean="0">
                        <a:solidFill>
                          <a:schemeClr val="bg1"/>
                        </a:solidFill>
                        <a:effectLst/>
                        <a:latin typeface="+mn-lt"/>
                        <a:cs typeface="Times New Roman"/>
                      </a:endParaRPr>
                    </a:p>
                    <a:p>
                      <a:pPr marL="342900" indent="-342900" algn="l">
                        <a:buFont typeface="+mj-lt"/>
                        <a:buNone/>
                      </a:pPr>
                      <a:endParaRPr lang="hr-HR" sz="1400" b="0" baseline="0" dirty="0" smtClean="0">
                        <a:solidFill>
                          <a:schemeClr val="lt1"/>
                        </a:solidFill>
                        <a:effectLst/>
                        <a:latin typeface="+mn-lt"/>
                        <a:cs typeface="Times New Roman"/>
                      </a:endParaRPr>
                    </a:p>
                    <a:p>
                      <a:pPr marL="342900" indent="-342900" algn="l">
                        <a:buFont typeface="+mj-lt"/>
                        <a:buNone/>
                      </a:pPr>
                      <a:r>
                        <a:rPr lang="hr-HR" sz="1400" b="1" baseline="0" dirty="0" smtClean="0">
                          <a:solidFill>
                            <a:schemeClr val="lt1"/>
                          </a:solidFill>
                          <a:effectLst/>
                          <a:latin typeface="+mn-lt"/>
                          <a:cs typeface="Times New Roman"/>
                        </a:rPr>
                        <a:t>         </a:t>
                      </a:r>
                    </a:p>
                    <a:p>
                      <a:pPr marL="342900" indent="-342900" algn="l">
                        <a:buFont typeface="+mj-lt"/>
                        <a:buNone/>
                      </a:pPr>
                      <a:r>
                        <a:rPr lang="hr-HR" sz="1400" b="1" baseline="0" dirty="0" smtClean="0">
                          <a:solidFill>
                            <a:schemeClr val="lt1"/>
                          </a:solidFill>
                          <a:effectLst/>
                          <a:latin typeface="+mn-lt"/>
                          <a:cs typeface="Times New Roman"/>
                        </a:rPr>
                        <a:t>         </a:t>
                      </a:r>
                      <a:endParaRPr lang="hr-HR" sz="1400" b="0" dirty="0" smtClean="0">
                        <a:solidFill>
                          <a:schemeClr val="bg1"/>
                        </a:solidFill>
                        <a:latin typeface="+mn-lt"/>
                      </a:endParaRPr>
                    </a:p>
                  </a:txBody>
                  <a:tcPr marL="68580" marR="68580" marT="0" marB="0"/>
                </a:tc>
              </a:tr>
            </a:tbl>
          </a:graphicData>
        </a:graphic>
      </p:graphicFrame>
      <p:graphicFrame>
        <p:nvGraphicFramePr>
          <p:cNvPr id="7" name="Content Placeholder 6"/>
          <p:cNvGraphicFramePr>
            <a:graphicFrameLocks noGrp="1"/>
          </p:cNvGraphicFramePr>
          <p:nvPr>
            <p:ph sz="quarter" idx="13"/>
            <p:extLst>
              <p:ext uri="{D42A27DB-BD31-4B8C-83A1-F6EECF244321}">
                <p14:modId xmlns:p14="http://schemas.microsoft.com/office/powerpoint/2010/main" val="984161160"/>
              </p:ext>
            </p:extLst>
          </p:nvPr>
        </p:nvGraphicFramePr>
        <p:xfrm>
          <a:off x="539552" y="2060848"/>
          <a:ext cx="8098608" cy="3078920"/>
        </p:xfrm>
        <a:graphic>
          <a:graphicData uri="http://schemas.openxmlformats.org/drawingml/2006/table">
            <a:tbl>
              <a:tblPr firstRow="1" bandRow="1">
                <a:tableStyleId>{7DF18680-E054-41AD-8BC1-D1AEF772440D}</a:tableStyleId>
              </a:tblPr>
              <a:tblGrid>
                <a:gridCol w="4049304"/>
                <a:gridCol w="4049304"/>
              </a:tblGrid>
              <a:tr h="307892">
                <a:tc>
                  <a:txBody>
                    <a:bodyPr/>
                    <a:lstStyle/>
                    <a:p>
                      <a:pPr algn="ctr"/>
                      <a:r>
                        <a:rPr lang="hr-HR" sz="1400" dirty="0" smtClean="0"/>
                        <a:t>Postojeći Zakon</a:t>
                      </a:r>
                      <a:endParaRPr lang="hr-HR" sz="1400" dirty="0"/>
                    </a:p>
                  </a:txBody>
                  <a:tcPr/>
                </a:tc>
                <a:tc>
                  <a:txBody>
                    <a:bodyPr/>
                    <a:lstStyle/>
                    <a:p>
                      <a:pPr algn="ctr"/>
                      <a:r>
                        <a:rPr lang="hr-HR" sz="1400" dirty="0" smtClean="0"/>
                        <a:t>Novi Zakon</a:t>
                      </a:r>
                      <a:endParaRPr lang="hr-HR" sz="1400" dirty="0"/>
                    </a:p>
                  </a:txBody>
                  <a:tcPr/>
                </a:tc>
              </a:tr>
              <a:tr h="307892">
                <a:tc>
                  <a:txBody>
                    <a:bodyPr/>
                    <a:lstStyle/>
                    <a:p>
                      <a:r>
                        <a:rPr lang="hr-HR" sz="1400" smtClean="0"/>
                        <a:t>OIB (osobni indentifikacijski broj)</a:t>
                      </a:r>
                      <a:endParaRPr lang="hr-HR"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hr-HR" sz="1400" smtClean="0"/>
                        <a:t>OIB (osobni indentifikacijski broj)</a:t>
                      </a:r>
                      <a:endParaRPr lang="hr-HR" sz="1400" dirty="0" smtClean="0"/>
                    </a:p>
                  </a:txBody>
                  <a:tcPr/>
                </a:tc>
              </a:tr>
              <a:tr h="307892">
                <a:tc>
                  <a:txBody>
                    <a:bodyPr/>
                    <a:lstStyle/>
                    <a:p>
                      <a:r>
                        <a:rPr lang="hr-HR" sz="1400" smtClean="0"/>
                        <a:t>Oznaka poslovnog prostora</a:t>
                      </a:r>
                      <a:endParaRPr lang="hr-HR" sz="1400" dirty="0"/>
                    </a:p>
                  </a:txBody>
                  <a:tcPr/>
                </a:tc>
                <a:tc>
                  <a:txBody>
                    <a:bodyPr/>
                    <a:lstStyle/>
                    <a:p>
                      <a:r>
                        <a:rPr lang="hr-HR" sz="1400" smtClean="0"/>
                        <a:t>Oznaka</a:t>
                      </a:r>
                      <a:r>
                        <a:rPr lang="hr-HR" sz="1400" baseline="0" smtClean="0"/>
                        <a:t> poslovnog prostora</a:t>
                      </a:r>
                      <a:endParaRPr lang="hr-HR" sz="1400" dirty="0"/>
                    </a:p>
                  </a:txBody>
                  <a:tcPr/>
                </a:tc>
              </a:tr>
              <a:tr h="307892">
                <a:tc>
                  <a:txBody>
                    <a:bodyPr/>
                    <a:lstStyle/>
                    <a:p>
                      <a:r>
                        <a:rPr lang="hr-HR" sz="1400" smtClean="0"/>
                        <a:t>Adresa poslovnog</a:t>
                      </a:r>
                      <a:r>
                        <a:rPr lang="hr-HR" sz="1400" baseline="0" smtClean="0"/>
                        <a:t> prostora</a:t>
                      </a:r>
                      <a:endParaRPr lang="hr-HR"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hr-HR" sz="1400" smtClean="0"/>
                        <a:t>Adresa poslovnog</a:t>
                      </a:r>
                      <a:r>
                        <a:rPr lang="hr-HR" sz="1400" baseline="0" smtClean="0"/>
                        <a:t> prostora</a:t>
                      </a:r>
                      <a:endParaRPr lang="hr-HR" sz="1400" dirty="0" smtClean="0"/>
                    </a:p>
                  </a:txBody>
                  <a:tcPr/>
                </a:tc>
              </a:tr>
              <a:tr h="307892">
                <a:tc>
                  <a:txBody>
                    <a:bodyPr/>
                    <a:lstStyle/>
                    <a:p>
                      <a:r>
                        <a:rPr lang="hr-HR" sz="1400" smtClean="0"/>
                        <a:t>Tip poslovnog prostora</a:t>
                      </a:r>
                      <a:endParaRPr lang="hr-HR"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hr-HR" sz="1400" smtClean="0"/>
                        <a:t>Tip poslovnog prostora</a:t>
                      </a:r>
                      <a:endParaRPr lang="hr-HR" sz="1400" dirty="0" smtClean="0"/>
                    </a:p>
                  </a:txBody>
                  <a:tcPr/>
                </a:tc>
              </a:tr>
              <a:tr h="307892">
                <a:tc>
                  <a:txBody>
                    <a:bodyPr/>
                    <a:lstStyle/>
                    <a:p>
                      <a:endParaRPr lang="hr-HR" sz="1400"/>
                    </a:p>
                  </a:txBody>
                  <a:tcPr/>
                </a:tc>
                <a:tc>
                  <a:txBody>
                    <a:bodyPr/>
                    <a:lstStyle/>
                    <a:p>
                      <a:r>
                        <a:rPr lang="hr-HR" sz="1400" smtClean="0"/>
                        <a:t>Vrsta djelatnosti koju obavlja u poslovnom prostoru</a:t>
                      </a:r>
                      <a:endParaRPr lang="hr-HR" sz="1400" dirty="0"/>
                    </a:p>
                  </a:txBody>
                  <a:tcPr/>
                </a:tc>
              </a:tr>
              <a:tr h="307892">
                <a:tc>
                  <a:txBody>
                    <a:bodyPr/>
                    <a:lstStyle/>
                    <a:p>
                      <a:r>
                        <a:rPr lang="hr-HR" sz="1400" smtClean="0"/>
                        <a:t>Radno vrijeme i radni dani</a:t>
                      </a:r>
                      <a:endParaRPr lang="hr-HR"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hr-HR" sz="1400" smtClean="0"/>
                        <a:t>Radno vrijeme i radni dani</a:t>
                      </a:r>
                      <a:endParaRPr lang="hr-HR" sz="1400" dirty="0" smtClean="0"/>
                    </a:p>
                  </a:txBody>
                  <a:tcPr/>
                </a:tc>
              </a:tr>
              <a:tr h="307892">
                <a:tc>
                  <a:txBody>
                    <a:bodyPr/>
                    <a:lstStyle/>
                    <a:p>
                      <a:r>
                        <a:rPr lang="hr-HR" sz="1400" dirty="0" smtClean="0"/>
                        <a:t>Datum početka primjene važenja podataka</a:t>
                      </a:r>
                      <a:endParaRPr lang="hr-HR"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hr-HR" sz="1400" smtClean="0"/>
                        <a:t>Datum početka primjene važenja podataka</a:t>
                      </a:r>
                      <a:endParaRPr lang="hr-HR" sz="1400" dirty="0" smtClean="0"/>
                    </a:p>
                  </a:txBody>
                  <a:tcPr/>
                </a:tc>
              </a:tr>
              <a:tr h="307892">
                <a:tc>
                  <a:txBody>
                    <a:bodyPr/>
                    <a:lstStyle/>
                    <a:p>
                      <a:endParaRPr lang="hr-HR"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hr-HR" sz="1400" dirty="0" smtClean="0"/>
                        <a:t>Datum prestanka primjene važenja podataka</a:t>
                      </a:r>
                    </a:p>
                  </a:txBody>
                  <a:tcPr/>
                </a:tc>
              </a:tr>
              <a:tr h="307892">
                <a:tc>
                  <a:txBody>
                    <a:bodyPr/>
                    <a:lstStyle/>
                    <a:p>
                      <a:endParaRPr lang="hr-HR" sz="1400" dirty="0"/>
                    </a:p>
                  </a:txBody>
                  <a:tcPr/>
                </a:tc>
                <a:tc>
                  <a:txBody>
                    <a:bodyPr/>
                    <a:lstStyle/>
                    <a:p>
                      <a:r>
                        <a:rPr lang="hr-HR" sz="1400" dirty="0" smtClean="0"/>
                        <a:t>Status poslovnog prostora</a:t>
                      </a:r>
                      <a:endParaRPr lang="hr-HR" sz="1400" dirty="0"/>
                    </a:p>
                  </a:txBody>
                  <a:tcPr/>
                </a:tc>
              </a:tr>
            </a:tbl>
          </a:graphicData>
        </a:graphic>
      </p:graphicFrame>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836920"/>
            <a:ext cx="1242060" cy="1021080"/>
          </a:xfrm>
          <a:prstGeom prst="rect">
            <a:avLst/>
          </a:prstGeom>
        </p:spPr>
      </p:pic>
    </p:spTree>
    <p:extLst>
      <p:ext uri="{BB962C8B-B14F-4D97-AF65-F5344CB8AC3E}">
        <p14:creationId xmlns:p14="http://schemas.microsoft.com/office/powerpoint/2010/main" val="3307659472"/>
      </p:ext>
    </p:extLst>
  </p:cSld>
  <p:clrMapOvr>
    <a:masterClrMapping/>
  </p:clrMapOvr>
  <p:transition spd="slow">
    <p:pull/>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smtClean="0"/>
              <a:t>Programsko rješenje</a:t>
            </a:r>
            <a:endParaRPr lang="en-GB" dirty="0"/>
          </a:p>
        </p:txBody>
      </p:sp>
      <p:graphicFrame>
        <p:nvGraphicFramePr>
          <p:cNvPr id="6" name="Rezervirano mjesto sadržaja 5"/>
          <p:cNvGraphicFramePr>
            <a:graphicFrameLocks noGrp="1"/>
          </p:cNvGraphicFramePr>
          <p:nvPr>
            <p:ph idx="1"/>
            <p:extLst>
              <p:ext uri="{D42A27DB-BD31-4B8C-83A1-F6EECF244321}">
                <p14:modId xmlns:p14="http://schemas.microsoft.com/office/powerpoint/2010/main" val="464810633"/>
              </p:ext>
            </p:extLst>
          </p:nvPr>
        </p:nvGraphicFramePr>
        <p:xfrm>
          <a:off x="323528" y="1268760"/>
          <a:ext cx="8496944" cy="4752528"/>
        </p:xfrm>
        <a:graphic>
          <a:graphicData uri="http://schemas.openxmlformats.org/drawingml/2006/table">
            <a:tbl>
              <a:tblPr firstRow="1" firstCol="1" bandRow="1">
                <a:tableStyleId>{7DF18680-E054-41AD-8BC1-D1AEF772440D}</a:tableStyleId>
              </a:tblPr>
              <a:tblGrid>
                <a:gridCol w="8496944"/>
              </a:tblGrid>
              <a:tr h="242212">
                <a:tc>
                  <a:txBody>
                    <a:bodyPr/>
                    <a:lstStyle/>
                    <a:p>
                      <a:pPr algn="ctr">
                        <a:lnSpc>
                          <a:spcPts val="1800"/>
                        </a:lnSpc>
                        <a:spcAft>
                          <a:spcPts val="1000"/>
                        </a:spcAft>
                      </a:pPr>
                      <a:endParaRPr lang="hr-HR" sz="1200" dirty="0">
                        <a:effectLst/>
                        <a:latin typeface="+mn-lt"/>
                        <a:ea typeface="Tahoma" panose="020B0604030504040204" pitchFamily="34" charset="0"/>
                        <a:cs typeface="Tahoma" panose="020B0604030504040204" pitchFamily="34" charset="0"/>
                      </a:endParaRPr>
                    </a:p>
                  </a:txBody>
                  <a:tcPr marL="68580" marR="68580" marT="0" marB="0"/>
                </a:tc>
              </a:tr>
              <a:tr h="4510316">
                <a:tc>
                  <a:txBody>
                    <a:bodyPr/>
                    <a:lstStyle/>
                    <a:p>
                      <a:pPr algn="l"/>
                      <a:endParaRPr lang="hr-HR" sz="1400" b="1" dirty="0" smtClean="0">
                        <a:latin typeface="+mn-lt"/>
                      </a:endParaRPr>
                    </a:p>
                    <a:p>
                      <a:pPr marL="342900" indent="-342900" algn="l">
                        <a:buFont typeface="+mj-lt"/>
                        <a:buNone/>
                      </a:pPr>
                      <a:endParaRPr lang="hr-HR" sz="1400" b="0" baseline="0" dirty="0" smtClean="0">
                        <a:solidFill>
                          <a:schemeClr val="bg1"/>
                        </a:solidFill>
                        <a:latin typeface="+mn-lt"/>
                      </a:endParaRPr>
                    </a:p>
                    <a:p>
                      <a:pPr marL="342900" indent="-342900" algn="just">
                        <a:buFont typeface="+mj-lt"/>
                        <a:buNone/>
                      </a:pPr>
                      <a:r>
                        <a:rPr lang="hr-HR" sz="1400" b="1" baseline="0" dirty="0" smtClean="0">
                          <a:solidFill>
                            <a:schemeClr val="bg1"/>
                          </a:solidFill>
                          <a:latin typeface="+mn-lt"/>
                        </a:rPr>
                        <a:t>Programsko rješenje za fiskalizaciju:</a:t>
                      </a:r>
                    </a:p>
                    <a:p>
                      <a:pPr marL="342900" indent="-342900" algn="just">
                        <a:buFont typeface="+mj-lt"/>
                        <a:buNone/>
                      </a:pPr>
                      <a:r>
                        <a:rPr lang="hr-HR" sz="1400" b="0" baseline="0" dirty="0" smtClean="0">
                          <a:solidFill>
                            <a:schemeClr val="bg1"/>
                          </a:solidFill>
                          <a:latin typeface="+mn-lt"/>
                        </a:rPr>
                        <a:t>         - Obveznici fiskalizacije obvezni su za provedbu postupka fiskalizacije koristiti programska rješenja koja će omogućiti izbjegavanje krivih koraka u postupku fiskalizacije. </a:t>
                      </a:r>
                    </a:p>
                    <a:p>
                      <a:pPr marL="342900" indent="-342900" algn="just">
                        <a:buFont typeface="+mj-lt"/>
                        <a:buNone/>
                      </a:pPr>
                      <a:r>
                        <a:rPr lang="hr-HR" sz="1400" b="0" baseline="0" dirty="0" smtClean="0">
                          <a:solidFill>
                            <a:schemeClr val="bg1"/>
                          </a:solidFill>
                          <a:latin typeface="+mn-lt"/>
                        </a:rPr>
                        <a:t>         - Obveznici moraju poreznoj upravi dostaviti podatke o proizvođaču ili osobi zaduženoj za održavanje istog.</a:t>
                      </a:r>
                    </a:p>
                    <a:p>
                      <a:pPr marL="342900" indent="-342900" algn="just">
                        <a:buFont typeface="+mj-lt"/>
                        <a:buNone/>
                      </a:pPr>
                      <a:r>
                        <a:rPr lang="hr-HR" sz="1400" b="0" baseline="0" dirty="0" smtClean="0">
                          <a:solidFill>
                            <a:schemeClr val="bg1"/>
                          </a:solidFill>
                          <a:latin typeface="+mn-lt"/>
                        </a:rPr>
                        <a:t>         - Ukidanjem malog obveznika fiskalizacije propisuje se obveza izdavanja računa putem naplatnog uređaja.</a:t>
                      </a:r>
                    </a:p>
                    <a:p>
                      <a:pPr marL="342900" indent="-342900" algn="just">
                        <a:buFont typeface="+mj-lt"/>
                        <a:buNone/>
                      </a:pPr>
                      <a:r>
                        <a:rPr lang="hr-HR" sz="1400" b="0" baseline="0" dirty="0" smtClean="0">
                          <a:solidFill>
                            <a:schemeClr val="bg1"/>
                          </a:solidFill>
                          <a:latin typeface="+mn-lt"/>
                        </a:rPr>
                        <a:t>         - Navedena izmjena stupa na snagu 01. srpnja 2017.</a:t>
                      </a:r>
                    </a:p>
                    <a:p>
                      <a:pPr marL="342900" indent="-342900" algn="l">
                        <a:buFont typeface="+mj-lt"/>
                        <a:buNone/>
                      </a:pPr>
                      <a:endParaRPr lang="hr-HR" sz="1400" b="0" baseline="0" dirty="0" smtClean="0">
                        <a:solidFill>
                          <a:schemeClr val="bg1"/>
                        </a:solidFill>
                      </a:endParaRPr>
                    </a:p>
                    <a:p>
                      <a:pPr marL="342900" indent="-342900" algn="l">
                        <a:buFont typeface="+mj-lt"/>
                        <a:buNone/>
                      </a:pPr>
                      <a:endParaRPr lang="hr-HR" sz="1400" b="0" baseline="0" dirty="0" smtClean="0">
                        <a:solidFill>
                          <a:schemeClr val="bg1"/>
                        </a:solidFill>
                        <a:latin typeface="+mn-lt"/>
                      </a:endParaRPr>
                    </a:p>
                    <a:p>
                      <a:pPr marL="342900" indent="-342900" algn="l">
                        <a:buFont typeface="+mj-lt"/>
                        <a:buNone/>
                      </a:pPr>
                      <a:endParaRPr lang="hr-HR" sz="1400" b="1" baseline="0" dirty="0" smtClean="0">
                        <a:solidFill>
                          <a:schemeClr val="lt1"/>
                        </a:solidFill>
                        <a:effectLst/>
                        <a:latin typeface="+mn-lt"/>
                        <a:cs typeface="Times New Roman"/>
                      </a:endParaRPr>
                    </a:p>
                    <a:p>
                      <a:pPr marL="342900" indent="-342900" algn="l">
                        <a:buFont typeface="+mj-lt"/>
                        <a:buNone/>
                      </a:pPr>
                      <a:r>
                        <a:rPr lang="hr-HR" sz="1400" b="1" baseline="0" dirty="0" smtClean="0">
                          <a:solidFill>
                            <a:schemeClr val="lt1"/>
                          </a:solidFill>
                          <a:effectLst/>
                          <a:latin typeface="+mn-lt"/>
                          <a:cs typeface="Times New Roman"/>
                        </a:rPr>
                        <a:t>         </a:t>
                      </a:r>
                    </a:p>
                    <a:p>
                      <a:pPr marL="342900" indent="-342900" algn="l">
                        <a:buFont typeface="+mj-lt"/>
                        <a:buNone/>
                      </a:pPr>
                      <a:r>
                        <a:rPr lang="hr-HR" sz="1400" b="1" baseline="0" dirty="0" smtClean="0">
                          <a:solidFill>
                            <a:schemeClr val="lt1"/>
                          </a:solidFill>
                          <a:effectLst/>
                          <a:latin typeface="+mn-lt"/>
                          <a:cs typeface="Times New Roman"/>
                        </a:rPr>
                        <a:t>         </a:t>
                      </a:r>
                      <a:endParaRPr lang="hr-HR" sz="1400" b="0" dirty="0" smtClean="0">
                        <a:solidFill>
                          <a:schemeClr val="bg1"/>
                        </a:solidFill>
                        <a:latin typeface="+mn-lt"/>
                      </a:endParaRPr>
                    </a:p>
                  </a:txBody>
                  <a:tcPr marL="68580" marR="68580" marT="0" marB="0"/>
                </a:tc>
              </a:tr>
            </a:tbl>
          </a:graphicData>
        </a:graphic>
      </p:graphicFrame>
      <p:sp>
        <p:nvSpPr>
          <p:cNvPr id="4" name="Content Placeholder 3"/>
          <p:cNvSpPr>
            <a:spLocks noGrp="1"/>
          </p:cNvSpPr>
          <p:nvPr>
            <p:ph sz="quarter" idx="13"/>
          </p:nvPr>
        </p:nvSpPr>
        <p:spPr>
          <a:xfrm>
            <a:off x="251520" y="764704"/>
            <a:ext cx="8602306" cy="482600"/>
          </a:xfrm>
        </p:spPr>
        <p:txBody>
          <a:bodyPr>
            <a:normAutofit/>
          </a:bodyPr>
          <a:lstStyle/>
          <a:p>
            <a:pPr algn="ctr"/>
            <a:endParaRPr lang="en-GB"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836920"/>
            <a:ext cx="1242060" cy="1021080"/>
          </a:xfrm>
          <a:prstGeom prst="rect">
            <a:avLst/>
          </a:prstGeom>
        </p:spPr>
      </p:pic>
    </p:spTree>
    <p:extLst>
      <p:ext uri="{BB962C8B-B14F-4D97-AF65-F5344CB8AC3E}">
        <p14:creationId xmlns:p14="http://schemas.microsoft.com/office/powerpoint/2010/main" val="1214133275"/>
      </p:ext>
    </p:extLst>
  </p:cSld>
  <p:clrMapOvr>
    <a:masterClrMapping/>
  </p:clrMapOvr>
  <p:transition spd="slow">
    <p:pull/>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270406" y="1134004"/>
            <a:ext cx="5046662" cy="1372130"/>
          </a:xfrm>
        </p:spPr>
        <p:txBody>
          <a:bodyPr>
            <a:normAutofit/>
          </a:bodyPr>
          <a:lstStyle/>
          <a:p>
            <a:endParaRPr lang="hr-HR" dirty="0" smtClean="0"/>
          </a:p>
          <a:p>
            <a:r>
              <a:rPr lang="en-GB" sz="2800" dirty="0" smtClean="0"/>
              <a:t> </a:t>
            </a:r>
          </a:p>
          <a:p>
            <a:endParaRPr lang="en-GB" sz="2800" dirty="0"/>
          </a:p>
        </p:txBody>
      </p:sp>
      <p:sp>
        <p:nvSpPr>
          <p:cNvPr id="3" name="Text Placeholder 2"/>
          <p:cNvSpPr>
            <a:spLocks noGrp="1"/>
          </p:cNvSpPr>
          <p:nvPr>
            <p:ph type="body" sz="quarter" idx="11"/>
          </p:nvPr>
        </p:nvSpPr>
        <p:spPr>
          <a:xfrm>
            <a:off x="270406" y="2163234"/>
            <a:ext cx="5813762" cy="1049742"/>
          </a:xfrm>
        </p:spPr>
        <p:txBody>
          <a:bodyPr>
            <a:normAutofit/>
          </a:bodyPr>
          <a:lstStyle/>
          <a:p>
            <a:r>
              <a:rPr lang="hr-HR" sz="3200" dirty="0" smtClean="0"/>
              <a:t>OPĆI POREZNI  ZAKON</a:t>
            </a:r>
          </a:p>
          <a:p>
            <a:r>
              <a:rPr lang="hr-HR" sz="2400" dirty="0" smtClean="0"/>
              <a:t>NN 115/16</a:t>
            </a:r>
            <a:endParaRPr lang="en-GB" dirty="0"/>
          </a:p>
        </p:txBody>
      </p:sp>
    </p:spTree>
    <p:extLst>
      <p:ext uri="{BB962C8B-B14F-4D97-AF65-F5344CB8AC3E}">
        <p14:creationId xmlns:p14="http://schemas.microsoft.com/office/powerpoint/2010/main" val="729975940"/>
      </p:ext>
    </p:extLst>
  </p:cSld>
  <p:clrMapOvr>
    <a:masterClrMapping/>
  </p:clrMapOvr>
  <mc:AlternateContent xmlns:mc="http://schemas.openxmlformats.org/markup-compatibility/2006" xmlns:p14="http://schemas.microsoft.com/office/powerpoint/2010/main">
    <mc:Choice Requires="p14">
      <p:transition spd="slow" p14:dur="2000" advTm="7339"/>
    </mc:Choice>
    <mc:Fallback xmlns="">
      <p:transition spd="slow" advTm="7339"/>
    </mc:Fallback>
  </mc:AlternateContent>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smtClean="0"/>
              <a:t>NAJZNAČAJNIJE PROMJENE</a:t>
            </a:r>
            <a:endParaRPr lang="en-GB" dirty="0"/>
          </a:p>
        </p:txBody>
      </p:sp>
      <p:sp>
        <p:nvSpPr>
          <p:cNvPr id="3" name="Content Placeholder 2"/>
          <p:cNvSpPr>
            <a:spLocks noGrp="1"/>
          </p:cNvSpPr>
          <p:nvPr>
            <p:ph idx="1"/>
          </p:nvPr>
        </p:nvSpPr>
        <p:spPr>
          <a:xfrm>
            <a:off x="264582" y="1124744"/>
            <a:ext cx="8879418" cy="4968552"/>
          </a:xfrm>
        </p:spPr>
        <p:txBody>
          <a:bodyPr>
            <a:normAutofit/>
          </a:bodyPr>
          <a:lstStyle/>
          <a:p>
            <a:pPr marL="0" indent="0">
              <a:buNone/>
            </a:pPr>
            <a:endParaRPr lang="hr-HR" sz="1800" dirty="0" smtClean="0">
              <a:solidFill>
                <a:schemeClr val="tx1"/>
              </a:solidFill>
            </a:endParaRPr>
          </a:p>
          <a:p>
            <a:pPr marL="0" indent="0">
              <a:buNone/>
            </a:pPr>
            <a:r>
              <a:rPr lang="hr-HR" sz="1800" dirty="0" smtClean="0">
                <a:solidFill>
                  <a:schemeClr val="tx1"/>
                </a:solidFill>
              </a:rPr>
              <a:t>Najznačajnija promjena tiče se ZASTARE i to na način da je propisan jedinstveni rok zastare koje već u svom zakonodavstvu imaju neke članice EU.</a:t>
            </a:r>
          </a:p>
          <a:p>
            <a:pPr marL="0" indent="0">
              <a:buNone/>
            </a:pPr>
            <a:r>
              <a:rPr lang="hr-HR" sz="1800" dirty="0" smtClean="0">
                <a:solidFill>
                  <a:schemeClr val="tx1"/>
                </a:solidFill>
              </a:rPr>
              <a:t>Bitna je novina i da se na zastaru pazi po službenoj dužnosti.</a:t>
            </a:r>
          </a:p>
          <a:p>
            <a:pPr marL="0" indent="0">
              <a:buNone/>
            </a:pPr>
            <a:endParaRPr lang="hr-HR" sz="1800" dirty="0">
              <a:solidFill>
                <a:schemeClr val="tx1"/>
              </a:solidFill>
            </a:endParaRPr>
          </a:p>
          <a:p>
            <a:pPr marL="0" indent="0">
              <a:buNone/>
            </a:pPr>
            <a:r>
              <a:rPr lang="hr-HR" sz="1800" dirty="0" smtClean="0">
                <a:solidFill>
                  <a:schemeClr val="tx1"/>
                </a:solidFill>
              </a:rPr>
              <a:t>Dio promjena odnosi se na usklađivanje propisa koji su u međuvremenu doneseni ili </a:t>
            </a:r>
            <a:r>
              <a:rPr lang="hr-HR" sz="1800" dirty="0" err="1" smtClean="0">
                <a:solidFill>
                  <a:schemeClr val="tx1"/>
                </a:solidFill>
              </a:rPr>
              <a:t>izmjenjeni</a:t>
            </a:r>
            <a:r>
              <a:rPr lang="hr-HR" sz="1800" dirty="0" smtClean="0">
                <a:solidFill>
                  <a:schemeClr val="tx1"/>
                </a:solidFill>
              </a:rPr>
              <a:t> (Ovršni zakon, Stečajni zakon, Obiteljskog zakona i Zakona o životnom partnerstvu).</a:t>
            </a:r>
          </a:p>
          <a:p>
            <a:pPr marL="0" indent="0">
              <a:buNone/>
            </a:pPr>
            <a:endParaRPr lang="hr-HR" sz="1800" dirty="0">
              <a:solidFill>
                <a:schemeClr val="tx1"/>
              </a:solidFill>
            </a:endParaRPr>
          </a:p>
          <a:p>
            <a:pPr marL="0" indent="0">
              <a:buNone/>
            </a:pPr>
            <a:r>
              <a:rPr lang="hr-HR" sz="1800" dirty="0" smtClean="0">
                <a:solidFill>
                  <a:schemeClr val="tx1"/>
                </a:solidFill>
              </a:rPr>
              <a:t>Razrađuje se način dostave poreznog akta elektroničkim putem.</a:t>
            </a:r>
          </a:p>
          <a:p>
            <a:pPr marL="0" indent="0">
              <a:buNone/>
            </a:pPr>
            <a:endParaRPr lang="hr-HR" sz="1800" dirty="0">
              <a:solidFill>
                <a:schemeClr val="tx1"/>
              </a:solidFill>
            </a:endParaRPr>
          </a:p>
          <a:p>
            <a:pPr marL="0" indent="0">
              <a:buNone/>
            </a:pPr>
            <a:r>
              <a:rPr lang="hr-HR" sz="1800" dirty="0" smtClean="0">
                <a:solidFill>
                  <a:schemeClr val="tx1"/>
                </a:solidFill>
              </a:rPr>
              <a:t>Propisuje se mogućnost otpisa poreznog duga i </a:t>
            </a:r>
            <a:r>
              <a:rPr lang="hr-HR" sz="1800" dirty="0" err="1" smtClean="0">
                <a:solidFill>
                  <a:schemeClr val="tx1"/>
                </a:solidFill>
              </a:rPr>
              <a:t>odustanka</a:t>
            </a:r>
            <a:r>
              <a:rPr lang="hr-HR" sz="1800" dirty="0" smtClean="0">
                <a:solidFill>
                  <a:schemeClr val="tx1"/>
                </a:solidFill>
              </a:rPr>
              <a:t> od ovrhe.</a:t>
            </a: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836920"/>
            <a:ext cx="1242060" cy="1021080"/>
          </a:xfrm>
          <a:prstGeom prst="rect">
            <a:avLst/>
          </a:prstGeom>
        </p:spPr>
      </p:pic>
    </p:spTree>
    <p:extLst>
      <p:ext uri="{BB962C8B-B14F-4D97-AF65-F5344CB8AC3E}">
        <p14:creationId xmlns:p14="http://schemas.microsoft.com/office/powerpoint/2010/main" val="1147782166"/>
      </p:ext>
    </p:extLst>
  </p:cSld>
  <p:clrMapOvr>
    <a:masterClrMapping/>
  </p:clrMapOvr>
  <mc:AlternateContent xmlns:mc="http://schemas.openxmlformats.org/markup-compatibility/2006" xmlns:p14="http://schemas.microsoft.com/office/powerpoint/2010/main">
    <mc:Choice Requires="p14">
      <p:transition spd="slow" p14:dur="2000" advTm="50552"/>
    </mc:Choice>
    <mc:Fallback xmlns="">
      <p:transition spd="slow" advTm="50552"/>
    </mc:Fallback>
  </mc:AlternateContent>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Rezervirano mjesto sadržaja 5"/>
          <p:cNvGraphicFramePr>
            <a:graphicFrameLocks noGrp="1"/>
          </p:cNvGraphicFramePr>
          <p:nvPr>
            <p:ph idx="1"/>
            <p:extLst>
              <p:ext uri="{D42A27DB-BD31-4B8C-83A1-F6EECF244321}">
                <p14:modId xmlns:p14="http://schemas.microsoft.com/office/powerpoint/2010/main" val="3225639426"/>
              </p:ext>
            </p:extLst>
          </p:nvPr>
        </p:nvGraphicFramePr>
        <p:xfrm>
          <a:off x="251520" y="908720"/>
          <a:ext cx="8568952" cy="5094516"/>
        </p:xfrm>
        <a:graphic>
          <a:graphicData uri="http://schemas.openxmlformats.org/drawingml/2006/table">
            <a:tbl>
              <a:tblPr firstRow="1" firstCol="1" bandRow="1">
                <a:tableStyleId>{7DF18680-E054-41AD-8BC1-D1AEF772440D}</a:tableStyleId>
              </a:tblPr>
              <a:tblGrid>
                <a:gridCol w="4392488"/>
                <a:gridCol w="4176464"/>
              </a:tblGrid>
              <a:tr h="242212">
                <a:tc>
                  <a:txBody>
                    <a:bodyPr/>
                    <a:lstStyle/>
                    <a:p>
                      <a:pPr algn="ctr">
                        <a:lnSpc>
                          <a:spcPts val="1800"/>
                        </a:lnSpc>
                        <a:spcAft>
                          <a:spcPts val="1000"/>
                        </a:spcAft>
                      </a:pPr>
                      <a:r>
                        <a:rPr lang="hr-HR" sz="1800" dirty="0" smtClean="0">
                          <a:effectLst/>
                          <a:latin typeface="Arial Narrow" panose="020B0606020202030204" pitchFamily="34" charset="0"/>
                          <a:ea typeface="Tahoma" panose="020B0604030504040204" pitchFamily="34" charset="0"/>
                          <a:cs typeface="Tahoma" panose="020B0604030504040204" pitchFamily="34" charset="0"/>
                        </a:rPr>
                        <a:t>Oslobođenje</a:t>
                      </a:r>
                      <a:r>
                        <a:rPr lang="hr-HR" sz="1800" baseline="0" dirty="0" smtClean="0">
                          <a:effectLst/>
                          <a:latin typeface="Arial Narrow" panose="020B0606020202030204" pitchFamily="34" charset="0"/>
                          <a:ea typeface="Tahoma" panose="020B0604030504040204" pitchFamily="34" charset="0"/>
                          <a:cs typeface="Tahoma" panose="020B0604030504040204" pitchFamily="34" charset="0"/>
                        </a:rPr>
                        <a:t> od čuvanja porezne tajne</a:t>
                      </a:r>
                    </a:p>
                    <a:p>
                      <a:pPr algn="ctr">
                        <a:lnSpc>
                          <a:spcPts val="1800"/>
                        </a:lnSpc>
                        <a:spcAft>
                          <a:spcPts val="1000"/>
                        </a:spcAft>
                      </a:pPr>
                      <a:endParaRPr lang="hr-HR" sz="1800" dirty="0">
                        <a:effectLst/>
                        <a:latin typeface="Arial Narrow" panose="020B0606020202030204" pitchFamily="34" charset="0"/>
                        <a:ea typeface="Tahoma" panose="020B0604030504040204" pitchFamily="34" charset="0"/>
                        <a:cs typeface="Tahoma" panose="020B0604030504040204" pitchFamily="34" charset="0"/>
                      </a:endParaRPr>
                    </a:p>
                  </a:txBody>
                  <a:tcPr marL="68580" marR="68580" marT="0" marB="0"/>
                </a:tc>
                <a:tc>
                  <a:txBody>
                    <a:bodyPr/>
                    <a:lstStyle/>
                    <a:p>
                      <a:pPr algn="ctr">
                        <a:lnSpc>
                          <a:spcPts val="1800"/>
                        </a:lnSpc>
                        <a:spcAft>
                          <a:spcPts val="1000"/>
                        </a:spcAft>
                      </a:pPr>
                      <a:r>
                        <a:rPr lang="hr-HR" sz="1800" dirty="0" smtClean="0">
                          <a:effectLst/>
                          <a:latin typeface="Arial Narrow" panose="020B0606020202030204" pitchFamily="34" charset="0"/>
                          <a:ea typeface="Tahoma" panose="020B0604030504040204" pitchFamily="34" charset="0"/>
                          <a:cs typeface="Tahoma" panose="020B0604030504040204" pitchFamily="34" charset="0"/>
                        </a:rPr>
                        <a:t>U</a:t>
                      </a:r>
                      <a:r>
                        <a:rPr lang="hr-HR" sz="1800" baseline="0" dirty="0" smtClean="0">
                          <a:effectLst/>
                          <a:latin typeface="Arial Narrow" panose="020B0606020202030204" pitchFamily="34" charset="0"/>
                          <a:ea typeface="Tahoma" panose="020B0604030504040204" pitchFamily="34" charset="0"/>
                          <a:cs typeface="Tahoma" panose="020B0604030504040204" pitchFamily="34" charset="0"/>
                        </a:rPr>
                        <a:t> slučaju postojanja poreznog duga</a:t>
                      </a:r>
                      <a:endParaRPr lang="hr-HR" sz="1800" dirty="0">
                        <a:effectLst/>
                        <a:latin typeface="Arial Narrow" panose="020B0606020202030204" pitchFamily="34" charset="0"/>
                        <a:ea typeface="Tahoma" panose="020B0604030504040204" pitchFamily="34" charset="0"/>
                        <a:cs typeface="Tahoma" panose="020B0604030504040204" pitchFamily="34" charset="0"/>
                      </a:endParaRPr>
                    </a:p>
                  </a:txBody>
                  <a:tcPr marL="68580" marR="68580" marT="0" marB="0"/>
                </a:tc>
              </a:tr>
              <a:tr h="4510316">
                <a:tc>
                  <a:txBody>
                    <a:bodyPr/>
                    <a:lstStyle/>
                    <a:p>
                      <a:pPr>
                        <a:lnSpc>
                          <a:spcPts val="1800"/>
                        </a:lnSpc>
                        <a:spcAft>
                          <a:spcPts val="1000"/>
                        </a:spcAft>
                      </a:pPr>
                      <a:endParaRPr lang="hr-HR" sz="1800" dirty="0" smtClean="0">
                        <a:effectLst/>
                        <a:latin typeface="Arial Narrow" panose="020B0606020202030204" pitchFamily="34" charset="0"/>
                      </a:endParaRPr>
                    </a:p>
                    <a:p>
                      <a:pPr algn="ctr">
                        <a:lnSpc>
                          <a:spcPts val="1800"/>
                        </a:lnSpc>
                        <a:spcAft>
                          <a:spcPts val="1000"/>
                        </a:spcAft>
                      </a:pPr>
                      <a:r>
                        <a:rPr lang="hr-HR" sz="1800" dirty="0" smtClean="0">
                          <a:effectLst/>
                          <a:latin typeface="Arial Narrow" panose="020B0606020202030204" pitchFamily="34" charset="0"/>
                        </a:rPr>
                        <a:t>Članak 8.</a:t>
                      </a:r>
                    </a:p>
                    <a:p>
                      <a:pPr>
                        <a:lnSpc>
                          <a:spcPts val="1800"/>
                        </a:lnSpc>
                        <a:spcAft>
                          <a:spcPts val="1000"/>
                        </a:spcAft>
                      </a:pPr>
                      <a:endParaRPr lang="hr-HR" sz="1400" dirty="0" smtClean="0">
                        <a:effectLst/>
                        <a:latin typeface="Arial Narrow" panose="020B0606020202030204" pitchFamily="34" charset="0"/>
                      </a:endParaRPr>
                    </a:p>
                    <a:p>
                      <a:pPr>
                        <a:lnSpc>
                          <a:spcPts val="1800"/>
                        </a:lnSpc>
                        <a:spcAft>
                          <a:spcPts val="1000"/>
                        </a:spcAft>
                      </a:pPr>
                      <a:r>
                        <a:rPr lang="hr-HR" sz="1400" dirty="0">
                          <a:effectLst/>
                          <a:latin typeface="Arial Narrow" panose="020B0606020202030204" pitchFamily="34" charset="0"/>
                        </a:rPr>
                        <a:t> </a:t>
                      </a:r>
                      <a:r>
                        <a:rPr lang="hr-HR" sz="1800" b="1" kern="1200" dirty="0" smtClean="0">
                          <a:solidFill>
                            <a:schemeClr val="lt1"/>
                          </a:solidFill>
                          <a:effectLst/>
                          <a:latin typeface="Arial Narrow" panose="020B0606020202030204" pitchFamily="34" charset="0"/>
                          <a:ea typeface="+mn-ea"/>
                          <a:cs typeface="+mn-cs"/>
                        </a:rPr>
                        <a:t>9) Datumi objave popisa dospjelih, a neplaćenih dugova iz stavka 7. ovoga članka, a sukladno vremenskom određenju poreznih zaduženja iz stavka 8. ovoga članka, su 31. srpnja, 31. listopada, 31. siječnja i 30. travnja. </a:t>
                      </a:r>
                      <a:br>
                        <a:rPr lang="hr-HR" sz="1800" b="1" kern="1200" dirty="0" smtClean="0">
                          <a:solidFill>
                            <a:schemeClr val="lt1"/>
                          </a:solidFill>
                          <a:effectLst/>
                          <a:latin typeface="Arial Narrow" panose="020B0606020202030204" pitchFamily="34" charset="0"/>
                          <a:ea typeface="+mn-ea"/>
                          <a:cs typeface="+mn-cs"/>
                        </a:rPr>
                      </a:br>
                      <a:endParaRPr lang="hr-HR" sz="1100" dirty="0">
                        <a:effectLst/>
                        <a:latin typeface="Arial Narrow" panose="020B0606020202030204" pitchFamily="34" charset="0"/>
                        <a:ea typeface="Calibri"/>
                        <a:cs typeface="Times New Roman"/>
                      </a:endParaRPr>
                    </a:p>
                  </a:txBody>
                  <a:tcPr marL="68580" marR="68580" marT="0" marB="0"/>
                </a:tc>
                <a:tc>
                  <a:txBody>
                    <a:bodyPr/>
                    <a:lstStyle/>
                    <a:p>
                      <a:pPr algn="ctr">
                        <a:lnSpc>
                          <a:spcPts val="1800"/>
                        </a:lnSpc>
                        <a:spcBef>
                          <a:spcPts val="500"/>
                        </a:spcBef>
                        <a:spcAft>
                          <a:spcPts val="500"/>
                        </a:spcAft>
                      </a:pPr>
                      <a:endParaRPr lang="hr-HR" sz="1800" dirty="0" smtClean="0">
                        <a:effectLst/>
                        <a:latin typeface="Arial Narrow" panose="020B0606020202030204" pitchFamily="34" charset="0"/>
                      </a:endParaRPr>
                    </a:p>
                    <a:p>
                      <a:pPr algn="ctr">
                        <a:lnSpc>
                          <a:spcPts val="1800"/>
                        </a:lnSpc>
                        <a:spcBef>
                          <a:spcPts val="500"/>
                        </a:spcBef>
                        <a:spcAft>
                          <a:spcPts val="500"/>
                        </a:spcAft>
                      </a:pPr>
                      <a:r>
                        <a:rPr lang="hr-HR" sz="1800" b="1" dirty="0" smtClean="0">
                          <a:effectLst/>
                          <a:latin typeface="Arial Narrow" panose="020B0606020202030204" pitchFamily="34" charset="0"/>
                        </a:rPr>
                        <a:t>Članak 8</a:t>
                      </a:r>
                    </a:p>
                    <a:p>
                      <a:pPr>
                        <a:lnSpc>
                          <a:spcPts val="1800"/>
                        </a:lnSpc>
                        <a:spcBef>
                          <a:spcPts val="500"/>
                        </a:spcBef>
                        <a:spcAft>
                          <a:spcPts val="500"/>
                        </a:spcAft>
                      </a:pPr>
                      <a:endParaRPr lang="hr-HR" sz="1800" b="1" kern="1200" dirty="0" smtClean="0">
                        <a:solidFill>
                          <a:schemeClr val="dk1"/>
                        </a:solidFill>
                        <a:effectLst/>
                        <a:latin typeface="Arial Narrow" panose="020B0606020202030204" pitchFamily="34" charset="0"/>
                        <a:ea typeface="+mn-ea"/>
                        <a:cs typeface="+mn-cs"/>
                      </a:endParaRPr>
                    </a:p>
                    <a:p>
                      <a:pPr>
                        <a:lnSpc>
                          <a:spcPts val="1800"/>
                        </a:lnSpc>
                        <a:spcBef>
                          <a:spcPts val="500"/>
                        </a:spcBef>
                        <a:spcAft>
                          <a:spcPts val="500"/>
                        </a:spcAft>
                      </a:pPr>
                      <a:r>
                        <a:rPr lang="hr-HR" sz="1800" b="1" kern="1200" dirty="0" smtClean="0">
                          <a:solidFill>
                            <a:schemeClr val="dk1"/>
                          </a:solidFill>
                          <a:effectLst/>
                          <a:latin typeface="Arial Narrow" panose="020B0606020202030204" pitchFamily="34" charset="0"/>
                          <a:ea typeface="+mn-ea"/>
                          <a:cs typeface="+mn-cs"/>
                        </a:rPr>
                        <a:t>8) Popis dospjelih, a neplaćenih dugova iz stavka 7. ovoga članka objavit će se 31. listopada svake godine.</a:t>
                      </a:r>
                      <a:endParaRPr lang="hr-HR" sz="2000" dirty="0">
                        <a:effectLst/>
                        <a:latin typeface="Arial Narrow" panose="020B0606020202030204" pitchFamily="34" charset="0"/>
                      </a:endParaRPr>
                    </a:p>
                    <a:p>
                      <a:pPr>
                        <a:lnSpc>
                          <a:spcPts val="1800"/>
                        </a:lnSpc>
                        <a:spcAft>
                          <a:spcPts val="1000"/>
                        </a:spcAft>
                      </a:pPr>
                      <a:r>
                        <a:rPr lang="hr-HR" sz="1800" dirty="0">
                          <a:effectLst/>
                          <a:latin typeface="Arial Narrow" panose="020B0606020202030204" pitchFamily="34" charset="0"/>
                        </a:rPr>
                        <a:t> </a:t>
                      </a:r>
                      <a:endParaRPr lang="hr-HR" sz="1400" dirty="0">
                        <a:effectLst/>
                        <a:latin typeface="Arial Narrow" panose="020B0606020202030204" pitchFamily="34" charset="0"/>
                        <a:ea typeface="Calibri"/>
                        <a:cs typeface="Times New Roman"/>
                      </a:endParaRPr>
                    </a:p>
                  </a:txBody>
                  <a:tcPr marL="68580" marR="68580" marT="0" marB="0"/>
                </a:tc>
              </a:tr>
            </a:tbl>
          </a:graphicData>
        </a:graphic>
      </p:graphicFrame>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836920"/>
            <a:ext cx="1242060" cy="1021080"/>
          </a:xfrm>
          <a:prstGeom prst="rect">
            <a:avLst/>
          </a:prstGeom>
        </p:spPr>
      </p:pic>
      <p:sp>
        <p:nvSpPr>
          <p:cNvPr id="7" name="Naslov 6"/>
          <p:cNvSpPr>
            <a:spLocks noGrp="1"/>
          </p:cNvSpPr>
          <p:nvPr>
            <p:ph type="title"/>
          </p:nvPr>
        </p:nvSpPr>
        <p:spPr/>
        <p:txBody>
          <a:bodyPr/>
          <a:lstStyle/>
          <a:p>
            <a:r>
              <a:rPr lang="hr-HR" dirty="0" smtClean="0"/>
              <a:t>Porezna tajna</a:t>
            </a:r>
            <a:endParaRPr lang="hr-HR" dirty="0"/>
          </a:p>
        </p:txBody>
      </p:sp>
    </p:spTree>
    <p:extLst>
      <p:ext uri="{BB962C8B-B14F-4D97-AF65-F5344CB8AC3E}">
        <p14:creationId xmlns:p14="http://schemas.microsoft.com/office/powerpoint/2010/main" val="2679684418"/>
      </p:ext>
    </p:extLst>
  </p:cSld>
  <p:clrMapOvr>
    <a:masterClrMapping/>
  </p:clrMapOvr>
  <mc:AlternateContent xmlns:mc="http://schemas.openxmlformats.org/markup-compatibility/2006" xmlns:p14="http://schemas.microsoft.com/office/powerpoint/2010/main">
    <mc:Choice Requires="p14">
      <p:transition spd="slow" p14:dur="2000" advTm="44181"/>
    </mc:Choice>
    <mc:Fallback xmlns="">
      <p:transition spd="slow" advTm="44181"/>
    </mc:Fallback>
  </mc:AlternateContent>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smtClean="0"/>
              <a:t>Obvezujuća mišljenja </a:t>
            </a:r>
            <a:endParaRPr lang="en-GB" dirty="0"/>
          </a:p>
        </p:txBody>
      </p:sp>
      <p:graphicFrame>
        <p:nvGraphicFramePr>
          <p:cNvPr id="6" name="Rezervirano mjesto sadržaja 5"/>
          <p:cNvGraphicFramePr>
            <a:graphicFrameLocks noGrp="1"/>
          </p:cNvGraphicFramePr>
          <p:nvPr>
            <p:ph idx="1"/>
            <p:extLst>
              <p:ext uri="{D42A27DB-BD31-4B8C-83A1-F6EECF244321}">
                <p14:modId xmlns:p14="http://schemas.microsoft.com/office/powerpoint/2010/main" val="2973902378"/>
              </p:ext>
            </p:extLst>
          </p:nvPr>
        </p:nvGraphicFramePr>
        <p:xfrm>
          <a:off x="323528" y="836712"/>
          <a:ext cx="8640960" cy="5233881"/>
        </p:xfrm>
        <a:graphic>
          <a:graphicData uri="http://schemas.openxmlformats.org/drawingml/2006/table">
            <a:tbl>
              <a:tblPr firstRow="1" firstCol="1" bandRow="1">
                <a:tableStyleId>{7DF18680-E054-41AD-8BC1-D1AEF772440D}</a:tableStyleId>
              </a:tblPr>
              <a:tblGrid>
                <a:gridCol w="4429400"/>
                <a:gridCol w="4211560"/>
              </a:tblGrid>
              <a:tr h="260561">
                <a:tc>
                  <a:txBody>
                    <a:bodyPr/>
                    <a:lstStyle/>
                    <a:p>
                      <a:pPr algn="ctr">
                        <a:lnSpc>
                          <a:spcPts val="1800"/>
                        </a:lnSpc>
                        <a:spcAft>
                          <a:spcPts val="1000"/>
                        </a:spcAft>
                      </a:pPr>
                      <a:r>
                        <a:rPr lang="hr-HR" sz="1600" dirty="0" smtClean="0">
                          <a:effectLst/>
                          <a:latin typeface="Arial Narrow" panose="020B0606020202030204" pitchFamily="34" charset="0"/>
                          <a:ea typeface="Tahoma" panose="020B0604030504040204" pitchFamily="34" charset="0"/>
                          <a:cs typeface="Tahoma" panose="020B0604030504040204" pitchFamily="34" charset="0"/>
                        </a:rPr>
                        <a:t>Članak 10</a:t>
                      </a:r>
                      <a:endParaRPr lang="hr-HR" sz="1600" dirty="0">
                        <a:effectLst/>
                        <a:latin typeface="Arial Narrow" panose="020B0606020202030204" pitchFamily="34" charset="0"/>
                        <a:ea typeface="Tahoma" panose="020B0604030504040204" pitchFamily="34" charset="0"/>
                        <a:cs typeface="Tahoma" panose="020B0604030504040204" pitchFamily="34" charset="0"/>
                      </a:endParaRPr>
                    </a:p>
                  </a:txBody>
                  <a:tcPr marL="68580" marR="68580" marT="0" marB="0"/>
                </a:tc>
                <a:tc>
                  <a:txBody>
                    <a:bodyPr/>
                    <a:lstStyle/>
                    <a:p>
                      <a:pPr algn="ctr">
                        <a:lnSpc>
                          <a:spcPts val="1800"/>
                        </a:lnSpc>
                        <a:spcAft>
                          <a:spcPts val="1000"/>
                        </a:spcAft>
                      </a:pPr>
                      <a:r>
                        <a:rPr lang="hr-HR" sz="1600" dirty="0" smtClean="0">
                          <a:effectLst/>
                          <a:latin typeface="Arial Narrow" panose="020B0606020202030204" pitchFamily="34" charset="0"/>
                          <a:ea typeface="Tahoma" panose="020B0604030504040204" pitchFamily="34" charset="0"/>
                          <a:cs typeface="Tahoma" panose="020B0604030504040204" pitchFamily="34" charset="0"/>
                        </a:rPr>
                        <a:t>Članak 10</a:t>
                      </a:r>
                      <a:endParaRPr lang="hr-HR" sz="1600" dirty="0">
                        <a:effectLst/>
                        <a:latin typeface="Arial Narrow" panose="020B0606020202030204" pitchFamily="34" charset="0"/>
                        <a:ea typeface="Tahoma" panose="020B0604030504040204" pitchFamily="34" charset="0"/>
                        <a:cs typeface="Tahoma" panose="020B0604030504040204" pitchFamily="34" charset="0"/>
                      </a:endParaRPr>
                    </a:p>
                  </a:txBody>
                  <a:tcPr marL="68580" marR="68580" marT="0" marB="0"/>
                </a:tc>
              </a:tr>
              <a:tr h="4852007">
                <a:tc>
                  <a:txBody>
                    <a:bodyPr/>
                    <a:lstStyle/>
                    <a:p>
                      <a:pPr>
                        <a:lnSpc>
                          <a:spcPts val="1800"/>
                        </a:lnSpc>
                        <a:spcAft>
                          <a:spcPts val="1000"/>
                        </a:spcAft>
                      </a:pPr>
                      <a:endParaRPr lang="hr-HR" sz="1600" dirty="0" smtClean="0">
                        <a:effectLst/>
                        <a:latin typeface="Arial Narrow" panose="020B0606020202030204" pitchFamily="34" charset="0"/>
                      </a:endParaRPr>
                    </a:p>
                    <a:p>
                      <a:pPr>
                        <a:lnSpc>
                          <a:spcPts val="1800"/>
                        </a:lnSpc>
                        <a:spcAft>
                          <a:spcPts val="1000"/>
                        </a:spcAft>
                      </a:pPr>
                      <a:r>
                        <a:rPr lang="hr-HR" sz="1600" dirty="0" smtClean="0">
                          <a:effectLst/>
                          <a:latin typeface="Arial Narrow" panose="020B0606020202030204" pitchFamily="34" charset="0"/>
                        </a:rPr>
                        <a:t>STARI ZAKON</a:t>
                      </a:r>
                    </a:p>
                    <a:p>
                      <a:pPr>
                        <a:lnSpc>
                          <a:spcPts val="1800"/>
                        </a:lnSpc>
                        <a:spcAft>
                          <a:spcPts val="1000"/>
                        </a:spcAft>
                      </a:pPr>
                      <a:r>
                        <a:rPr lang="hr-HR" sz="1600" dirty="0" smtClean="0">
                          <a:effectLst/>
                          <a:latin typeface="Arial Narrow" panose="020B0606020202030204" pitchFamily="34" charset="0"/>
                        </a:rPr>
                        <a:t>Navodi ovlaštenje poreznog tijela na davanje obvezujućeg mišljenja, a područja primjene regulirana su </a:t>
                      </a:r>
                      <a:r>
                        <a:rPr lang="hr-HR" sz="1800" dirty="0" smtClean="0">
                          <a:effectLst/>
                          <a:latin typeface="Arial Narrow" panose="020B0606020202030204" pitchFamily="34" charset="0"/>
                        </a:rPr>
                        <a:t>Pravilnikom</a:t>
                      </a:r>
                    </a:p>
                  </a:txBody>
                  <a:tcPr marL="68580" marR="68580" marT="0" marB="0"/>
                </a:tc>
                <a:tc>
                  <a:txBody>
                    <a:bodyPr/>
                    <a:lstStyle/>
                    <a:p>
                      <a:pPr>
                        <a:lnSpc>
                          <a:spcPts val="1800"/>
                        </a:lnSpc>
                        <a:spcAft>
                          <a:spcPts val="1000"/>
                        </a:spcAft>
                      </a:pPr>
                      <a:r>
                        <a:rPr lang="hr-HR" sz="1600" dirty="0">
                          <a:effectLst/>
                          <a:latin typeface="Arial Narrow" panose="020B0606020202030204" pitchFamily="34" charset="0"/>
                        </a:rPr>
                        <a:t> </a:t>
                      </a:r>
                      <a:r>
                        <a:rPr lang="hr-HR" sz="1600" b="1" kern="1200" dirty="0" smtClean="0">
                          <a:solidFill>
                            <a:schemeClr val="dk1"/>
                          </a:solidFill>
                          <a:effectLst/>
                          <a:latin typeface="Arial Narrow" panose="020B0606020202030204" pitchFamily="34" charset="0"/>
                          <a:ea typeface="+mn-ea"/>
                          <a:cs typeface="+mn-cs"/>
                        </a:rPr>
                        <a:t>(2) Područja primjene obvezujućih mišljenja iz stavka 1. su:</a:t>
                      </a:r>
                      <a:endParaRPr lang="hr-HR" sz="1600" kern="1200" dirty="0" smtClean="0">
                        <a:solidFill>
                          <a:schemeClr val="dk1"/>
                        </a:solidFill>
                        <a:effectLst/>
                        <a:latin typeface="Arial Narrow" panose="020B0606020202030204" pitchFamily="34" charset="0"/>
                        <a:ea typeface="+mn-ea"/>
                        <a:cs typeface="+mn-cs"/>
                      </a:endParaRPr>
                    </a:p>
                    <a:p>
                      <a:pPr marL="0" indent="0">
                        <a:buNone/>
                      </a:pPr>
                      <a:r>
                        <a:rPr lang="hr-HR" sz="1600" kern="1200" dirty="0" smtClean="0">
                          <a:solidFill>
                            <a:schemeClr val="dk1"/>
                          </a:solidFill>
                          <a:effectLst/>
                          <a:latin typeface="Arial Narrow" panose="020B0606020202030204" pitchFamily="34" charset="0"/>
                          <a:ea typeface="+mn-ea"/>
                          <a:cs typeface="+mn-cs"/>
                        </a:rPr>
                        <a:t>1. utvrđivanje oporezivih isporuka u svrhu podjele pretporeza</a:t>
                      </a:r>
                    </a:p>
                    <a:p>
                      <a:pPr marL="0" indent="0">
                        <a:buNone/>
                      </a:pPr>
                      <a:endParaRPr lang="hr-HR" sz="1600" kern="1200" dirty="0" smtClean="0">
                        <a:solidFill>
                          <a:schemeClr val="dk1"/>
                        </a:solidFill>
                        <a:effectLst/>
                        <a:latin typeface="Arial Narrow" panose="020B0606020202030204" pitchFamily="34" charset="0"/>
                        <a:ea typeface="+mn-ea"/>
                        <a:cs typeface="+mn-cs"/>
                      </a:endParaRPr>
                    </a:p>
                    <a:p>
                      <a:r>
                        <a:rPr lang="hr-HR" sz="1600" kern="1200" dirty="0" smtClean="0">
                          <a:solidFill>
                            <a:schemeClr val="dk1"/>
                          </a:solidFill>
                          <a:effectLst/>
                          <a:latin typeface="Arial Narrow" panose="020B0606020202030204" pitchFamily="34" charset="0"/>
                          <a:ea typeface="+mn-ea"/>
                          <a:cs typeface="+mn-cs"/>
                        </a:rPr>
                        <a:t>2. primjenu poreznih propisa u slučajevima </a:t>
                      </a:r>
                      <a:r>
                        <a:rPr lang="hr-HR" sz="1600" kern="1200" dirty="0" err="1" smtClean="0">
                          <a:solidFill>
                            <a:schemeClr val="dk1"/>
                          </a:solidFill>
                          <a:effectLst/>
                          <a:latin typeface="Arial Narrow" panose="020B0606020202030204" pitchFamily="34" charset="0"/>
                          <a:ea typeface="+mn-ea"/>
                          <a:cs typeface="+mn-cs"/>
                        </a:rPr>
                        <a:t>investic</a:t>
                      </a:r>
                      <a:r>
                        <a:rPr lang="hr-HR" sz="1600" kern="1200" dirty="0" smtClean="0">
                          <a:solidFill>
                            <a:schemeClr val="dk1"/>
                          </a:solidFill>
                          <a:effectLst/>
                          <a:latin typeface="Arial Narrow" panose="020B0606020202030204" pitchFamily="34" charset="0"/>
                          <a:ea typeface="+mn-ea"/>
                          <a:cs typeface="+mn-cs"/>
                        </a:rPr>
                        <a:t>. projekata koji se realiziraju u RH, čija vrijednost prelazi 20.000.000</a:t>
                      </a:r>
                      <a:r>
                        <a:rPr lang="hr-HR" sz="1600" kern="1200" baseline="0" dirty="0" smtClean="0">
                          <a:solidFill>
                            <a:schemeClr val="dk1"/>
                          </a:solidFill>
                          <a:effectLst/>
                          <a:latin typeface="Arial Narrow" panose="020B0606020202030204" pitchFamily="34" charset="0"/>
                          <a:ea typeface="+mn-ea"/>
                          <a:cs typeface="+mn-cs"/>
                        </a:rPr>
                        <a:t> </a:t>
                      </a:r>
                      <a:r>
                        <a:rPr lang="hr-HR" sz="1600" kern="1200" dirty="0" smtClean="0">
                          <a:solidFill>
                            <a:schemeClr val="dk1"/>
                          </a:solidFill>
                          <a:effectLst/>
                          <a:latin typeface="Arial Narrow" panose="020B0606020202030204" pitchFamily="34" charset="0"/>
                          <a:ea typeface="+mn-ea"/>
                          <a:cs typeface="+mn-cs"/>
                        </a:rPr>
                        <a:t>kuna</a:t>
                      </a:r>
                    </a:p>
                    <a:p>
                      <a:endParaRPr lang="hr-HR" sz="1600" kern="1200" dirty="0" smtClean="0">
                        <a:solidFill>
                          <a:schemeClr val="dk1"/>
                        </a:solidFill>
                        <a:effectLst/>
                        <a:latin typeface="Arial Narrow" panose="020B0606020202030204" pitchFamily="34" charset="0"/>
                        <a:ea typeface="+mn-ea"/>
                        <a:cs typeface="+mn-cs"/>
                      </a:endParaRPr>
                    </a:p>
                    <a:p>
                      <a:r>
                        <a:rPr lang="hr-HR" sz="1600" kern="1200" dirty="0" smtClean="0">
                          <a:solidFill>
                            <a:schemeClr val="dk1"/>
                          </a:solidFill>
                          <a:effectLst/>
                          <a:latin typeface="Arial Narrow" panose="020B0606020202030204" pitchFamily="34" charset="0"/>
                          <a:ea typeface="+mn-ea"/>
                          <a:cs typeface="+mn-cs"/>
                        </a:rPr>
                        <a:t>3. utvrđivanje porezne osnovice poreza na dobit pri statusnim promjenama, prijenosu imovine i zamjeni dionica i udjela, </a:t>
                      </a:r>
                    </a:p>
                    <a:p>
                      <a:endParaRPr lang="hr-HR" sz="1600" kern="1200" dirty="0" smtClean="0">
                        <a:solidFill>
                          <a:schemeClr val="dk1"/>
                        </a:solidFill>
                        <a:effectLst/>
                        <a:latin typeface="Arial Narrow" panose="020B0606020202030204" pitchFamily="34" charset="0"/>
                        <a:ea typeface="+mn-ea"/>
                        <a:cs typeface="+mn-cs"/>
                      </a:endParaRPr>
                    </a:p>
                    <a:p>
                      <a:r>
                        <a:rPr lang="hr-HR" sz="1600" kern="1200" dirty="0" smtClean="0">
                          <a:solidFill>
                            <a:schemeClr val="dk1"/>
                          </a:solidFill>
                          <a:effectLst/>
                          <a:latin typeface="Arial Narrow" panose="020B0606020202030204" pitchFamily="34" charset="0"/>
                          <a:ea typeface="+mn-ea"/>
                          <a:cs typeface="+mn-cs"/>
                        </a:rPr>
                        <a:t>4. primjena ugovora o izbjegavanju dvostrukog </a:t>
                      </a:r>
                      <a:r>
                        <a:rPr lang="hr-HR" sz="1600" kern="1200" dirty="0" err="1" smtClean="0">
                          <a:solidFill>
                            <a:schemeClr val="dk1"/>
                          </a:solidFill>
                          <a:effectLst/>
                          <a:latin typeface="Arial Narrow" panose="020B0606020202030204" pitchFamily="34" charset="0"/>
                          <a:ea typeface="+mn-ea"/>
                          <a:cs typeface="+mn-cs"/>
                        </a:rPr>
                        <a:t>op</a:t>
                      </a:r>
                      <a:r>
                        <a:rPr lang="hr-HR" sz="1600" kern="1200" dirty="0" smtClean="0">
                          <a:solidFill>
                            <a:schemeClr val="dk1"/>
                          </a:solidFill>
                          <a:effectLst/>
                          <a:latin typeface="Arial Narrow" panose="020B0606020202030204" pitchFamily="34" charset="0"/>
                          <a:ea typeface="+mn-ea"/>
                          <a:cs typeface="+mn-cs"/>
                        </a:rPr>
                        <a:t>. kod poreza na doh. i dobit</a:t>
                      </a:r>
                    </a:p>
                    <a:p>
                      <a:endParaRPr lang="hr-HR" sz="1600" kern="1200" dirty="0" smtClean="0">
                        <a:solidFill>
                          <a:schemeClr val="dk1"/>
                        </a:solidFill>
                        <a:effectLst/>
                        <a:latin typeface="Arial Narrow" panose="020B0606020202030204" pitchFamily="34" charset="0"/>
                        <a:ea typeface="+mn-ea"/>
                        <a:cs typeface="+mn-cs"/>
                      </a:endParaRPr>
                    </a:p>
                    <a:p>
                      <a:r>
                        <a:rPr lang="hr-HR" sz="1600" kern="1200" dirty="0" smtClean="0">
                          <a:solidFill>
                            <a:schemeClr val="dk1"/>
                          </a:solidFill>
                          <a:effectLst/>
                          <a:latin typeface="Arial Narrow" panose="020B0606020202030204" pitchFamily="34" charset="0"/>
                          <a:ea typeface="+mn-ea"/>
                          <a:cs typeface="+mn-cs"/>
                        </a:rPr>
                        <a:t>5. porezni tretmani poslovnih aktivnosti koje zbog svojih osobitosti nisu usporedive niti uobičajene s poslovnim aktivnostima koje se obavljaju na području RH</a:t>
                      </a:r>
                      <a:endParaRPr lang="hr-HR" sz="1200" dirty="0">
                        <a:effectLst/>
                        <a:latin typeface="Arial Narrow" panose="020B0606020202030204" pitchFamily="34" charset="0"/>
                        <a:ea typeface="Calibri"/>
                        <a:cs typeface="Times New Roman"/>
                      </a:endParaRPr>
                    </a:p>
                  </a:txBody>
                  <a:tcPr marL="68580" marR="68580" marT="0" marB="0"/>
                </a:tc>
              </a:tr>
            </a:tbl>
          </a:graphicData>
        </a:graphic>
      </p:graphicFrame>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836920"/>
            <a:ext cx="1242060" cy="1021080"/>
          </a:xfrm>
          <a:prstGeom prst="rect">
            <a:avLst/>
          </a:prstGeom>
        </p:spPr>
      </p:pic>
    </p:spTree>
    <p:extLst>
      <p:ext uri="{BB962C8B-B14F-4D97-AF65-F5344CB8AC3E}">
        <p14:creationId xmlns:p14="http://schemas.microsoft.com/office/powerpoint/2010/main" val="671045114"/>
      </p:ext>
    </p:extLst>
  </p:cSld>
  <p:clrMapOvr>
    <a:masterClrMapping/>
  </p:clrMapOvr>
  <mc:AlternateContent xmlns:mc="http://schemas.openxmlformats.org/markup-compatibility/2006" xmlns:p14="http://schemas.microsoft.com/office/powerpoint/2010/main">
    <mc:Choice Requires="p14">
      <p:transition spd="slow" p14:dur="2000" advTm="64891"/>
    </mc:Choice>
    <mc:Fallback xmlns="">
      <p:transition spd="slow" advTm="64891"/>
    </mc:Fallback>
  </mc:AlternateContent>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smtClean="0"/>
              <a:t>Dostava poreznog akta</a:t>
            </a:r>
            <a:endParaRPr lang="en-GB" dirty="0"/>
          </a:p>
        </p:txBody>
      </p:sp>
      <p:graphicFrame>
        <p:nvGraphicFramePr>
          <p:cNvPr id="6" name="Rezervirano mjesto sadržaja 5"/>
          <p:cNvGraphicFramePr>
            <a:graphicFrameLocks noGrp="1"/>
          </p:cNvGraphicFramePr>
          <p:nvPr>
            <p:ph idx="1"/>
            <p:extLst>
              <p:ext uri="{D42A27DB-BD31-4B8C-83A1-F6EECF244321}">
                <p14:modId xmlns:p14="http://schemas.microsoft.com/office/powerpoint/2010/main" val="3729940784"/>
              </p:ext>
            </p:extLst>
          </p:nvPr>
        </p:nvGraphicFramePr>
        <p:xfrm>
          <a:off x="323528" y="877674"/>
          <a:ext cx="8568952" cy="5477152"/>
        </p:xfrm>
        <a:graphic>
          <a:graphicData uri="http://schemas.openxmlformats.org/drawingml/2006/table">
            <a:tbl>
              <a:tblPr firstRow="1" firstCol="1" bandRow="1">
                <a:tableStyleId>{7DF18680-E054-41AD-8BC1-D1AEF772440D}</a:tableStyleId>
              </a:tblPr>
              <a:tblGrid>
                <a:gridCol w="4392488"/>
                <a:gridCol w="4176464"/>
              </a:tblGrid>
              <a:tr h="242212">
                <a:tc>
                  <a:txBody>
                    <a:bodyPr/>
                    <a:lstStyle/>
                    <a:p>
                      <a:pPr algn="ctr">
                        <a:lnSpc>
                          <a:spcPts val="1800"/>
                        </a:lnSpc>
                        <a:spcAft>
                          <a:spcPts val="1000"/>
                        </a:spcAft>
                      </a:pPr>
                      <a:r>
                        <a:rPr lang="hr-HR" sz="1800" dirty="0" smtClean="0">
                          <a:effectLst/>
                          <a:latin typeface="Tahoma" panose="020B0604030504040204" pitchFamily="34" charset="0"/>
                          <a:ea typeface="Tahoma" panose="020B0604030504040204" pitchFamily="34" charset="0"/>
                          <a:cs typeface="Tahoma" panose="020B0604030504040204" pitchFamily="34" charset="0"/>
                        </a:rPr>
                        <a:t>Članak 51</a:t>
                      </a:r>
                      <a:endParaRPr lang="hr-HR" sz="18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gn="ctr">
                        <a:lnSpc>
                          <a:spcPts val="1800"/>
                        </a:lnSpc>
                        <a:spcAft>
                          <a:spcPts val="1000"/>
                        </a:spcAft>
                      </a:pPr>
                      <a:r>
                        <a:rPr lang="hr-HR" sz="1800" dirty="0" smtClean="0">
                          <a:effectLst/>
                          <a:latin typeface="Tahoma" panose="020B0604030504040204" pitchFamily="34" charset="0"/>
                          <a:ea typeface="Tahoma" panose="020B0604030504040204" pitchFamily="34" charset="0"/>
                          <a:cs typeface="Tahoma" panose="020B0604030504040204" pitchFamily="34" charset="0"/>
                        </a:rPr>
                        <a:t>Članak 59</a:t>
                      </a:r>
                      <a:endParaRPr lang="hr-HR" sz="18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r>
              <a:tr h="4510316">
                <a:tc>
                  <a:txBody>
                    <a:bodyPr/>
                    <a:lstStyle/>
                    <a:p>
                      <a:pPr>
                        <a:lnSpc>
                          <a:spcPts val="1800"/>
                        </a:lnSpc>
                        <a:spcAft>
                          <a:spcPts val="1000"/>
                        </a:spcAft>
                      </a:pPr>
                      <a:r>
                        <a:rPr lang="hr-HR" sz="2000" b="1" kern="1200" dirty="0" smtClean="0">
                          <a:solidFill>
                            <a:schemeClr val="lt1"/>
                          </a:solidFill>
                          <a:effectLst/>
                          <a:latin typeface="+mn-lt"/>
                          <a:ea typeface="+mn-ea"/>
                          <a:cs typeface="+mn-cs"/>
                        </a:rPr>
                        <a:t>6) ... Smatra se da je </a:t>
                      </a:r>
                      <a:r>
                        <a:rPr lang="hr-HR" sz="2000" b="1" u="sng" kern="1200" dirty="0" smtClean="0">
                          <a:solidFill>
                            <a:schemeClr val="lt1"/>
                          </a:solidFill>
                          <a:effectLst/>
                          <a:latin typeface="+mn-lt"/>
                          <a:ea typeface="+mn-ea"/>
                          <a:cs typeface="+mn-cs"/>
                        </a:rPr>
                        <a:t>osobna dostava </a:t>
                      </a:r>
                      <a:r>
                        <a:rPr lang="hr-HR" sz="2000" b="1" kern="1200" dirty="0" smtClean="0">
                          <a:solidFill>
                            <a:schemeClr val="lt1"/>
                          </a:solidFill>
                          <a:effectLst/>
                          <a:latin typeface="+mn-lt"/>
                          <a:ea typeface="+mn-ea"/>
                          <a:cs typeface="+mn-cs"/>
                        </a:rPr>
                        <a:t>izvršena u roku od petnaest dana od dana kada je obavijest ostavljena na mjestu dostave…</a:t>
                      </a:r>
                      <a:br>
                        <a:rPr lang="hr-HR" sz="2000" b="1" kern="1200" dirty="0" smtClean="0">
                          <a:solidFill>
                            <a:schemeClr val="lt1"/>
                          </a:solidFill>
                          <a:effectLst/>
                          <a:latin typeface="+mn-lt"/>
                          <a:ea typeface="+mn-ea"/>
                          <a:cs typeface="+mn-cs"/>
                        </a:rPr>
                      </a:br>
                      <a:endParaRPr lang="hr-HR" sz="2400" dirty="0" smtClean="0">
                        <a:effectLst/>
                      </a:endParaRPr>
                    </a:p>
                  </a:txBody>
                  <a:tcPr marL="68580" marR="68580" marT="0" marB="0"/>
                </a:tc>
                <a:tc>
                  <a:txBody>
                    <a:bodyPr/>
                    <a:lstStyle/>
                    <a:p>
                      <a:pPr marL="0" marR="0" indent="0" algn="just" defTabSz="914400" rtl="0" eaLnBrk="1" fontAlgn="auto" latinLnBrk="0" hangingPunct="1">
                        <a:lnSpc>
                          <a:spcPts val="1800"/>
                        </a:lnSpc>
                        <a:spcBef>
                          <a:spcPts val="500"/>
                        </a:spcBef>
                        <a:spcAft>
                          <a:spcPts val="500"/>
                        </a:spcAft>
                        <a:buClrTx/>
                        <a:buSzTx/>
                        <a:buFontTx/>
                        <a:buNone/>
                        <a:tabLst/>
                        <a:defRPr/>
                      </a:pPr>
                      <a:r>
                        <a:rPr lang="hr-HR" sz="1600" kern="1200" dirty="0" smtClean="0">
                          <a:solidFill>
                            <a:schemeClr val="tx1"/>
                          </a:solidFill>
                          <a:effectLst/>
                          <a:latin typeface="Arial Narrow" panose="020B0606020202030204" pitchFamily="34" charset="0"/>
                          <a:ea typeface="+mn-ea"/>
                          <a:cs typeface="+mn-cs"/>
                        </a:rPr>
                        <a:t>… osim ako sudionik dokaže da iz opravdanih razloga nije mogao primiti porezni akt.</a:t>
                      </a:r>
                    </a:p>
                    <a:p>
                      <a:pPr marL="0" marR="0" indent="0" algn="just" defTabSz="914400" rtl="0" eaLnBrk="1" fontAlgn="auto" latinLnBrk="0" hangingPunct="1">
                        <a:lnSpc>
                          <a:spcPts val="1800"/>
                        </a:lnSpc>
                        <a:spcBef>
                          <a:spcPts val="500"/>
                        </a:spcBef>
                        <a:spcAft>
                          <a:spcPts val="500"/>
                        </a:spcAft>
                        <a:buClrTx/>
                        <a:buSzTx/>
                        <a:buFontTx/>
                        <a:buNone/>
                        <a:tabLst/>
                        <a:defRPr/>
                      </a:pPr>
                      <a:r>
                        <a:rPr lang="hr-HR" sz="1600" kern="1200" dirty="0" smtClean="0">
                          <a:solidFill>
                            <a:schemeClr val="tx1"/>
                          </a:solidFill>
                          <a:effectLst/>
                          <a:latin typeface="Arial Narrow" panose="020B0606020202030204" pitchFamily="34" charset="0"/>
                          <a:ea typeface="+mn-ea"/>
                          <a:cs typeface="+mn-cs"/>
                        </a:rPr>
                        <a:t>(10) Dostava </a:t>
                      </a:r>
                      <a:r>
                        <a:rPr lang="hr-HR" sz="1600" b="1" kern="1200" dirty="0" smtClean="0">
                          <a:solidFill>
                            <a:schemeClr val="tx1"/>
                          </a:solidFill>
                          <a:effectLst/>
                          <a:latin typeface="Arial Narrow" panose="020B0606020202030204" pitchFamily="34" charset="0"/>
                          <a:ea typeface="+mn-ea"/>
                          <a:cs typeface="+mn-cs"/>
                        </a:rPr>
                        <a:t>poreznog akta </a:t>
                      </a:r>
                      <a:r>
                        <a:rPr lang="hr-HR" sz="1600" kern="1200" dirty="0" smtClean="0">
                          <a:solidFill>
                            <a:schemeClr val="tx1"/>
                          </a:solidFill>
                          <a:effectLst/>
                          <a:latin typeface="Arial Narrow" panose="020B0606020202030204" pitchFamily="34" charset="0"/>
                          <a:ea typeface="+mn-ea"/>
                          <a:cs typeface="+mn-cs"/>
                        </a:rPr>
                        <a:t>elektron. putem se obavlja u elektron. pretinac koji je porezno tijelo odredilo za takvu namjenu.</a:t>
                      </a:r>
                    </a:p>
                    <a:p>
                      <a:r>
                        <a:rPr lang="hr-HR" sz="1600" kern="1200" dirty="0" smtClean="0">
                          <a:solidFill>
                            <a:schemeClr val="tx1"/>
                          </a:solidFill>
                          <a:effectLst/>
                          <a:latin typeface="Arial Narrow" panose="020B0606020202030204" pitchFamily="34" charset="0"/>
                          <a:ea typeface="+mn-ea"/>
                          <a:cs typeface="+mn-cs"/>
                        </a:rPr>
                        <a:t>(11) … uz</a:t>
                      </a:r>
                      <a:r>
                        <a:rPr lang="hr-HR" sz="1600" kern="1200" baseline="0" dirty="0" smtClean="0">
                          <a:solidFill>
                            <a:schemeClr val="tx1"/>
                          </a:solidFill>
                          <a:effectLst/>
                          <a:latin typeface="Arial Narrow" panose="020B0606020202030204" pitchFamily="34" charset="0"/>
                          <a:ea typeface="+mn-ea"/>
                          <a:cs typeface="+mn-cs"/>
                        </a:rPr>
                        <a:t> akt šalje se na </a:t>
                      </a:r>
                      <a:r>
                        <a:rPr lang="hr-HR" sz="1600" kern="1200" dirty="0" smtClean="0">
                          <a:solidFill>
                            <a:schemeClr val="tx1"/>
                          </a:solidFill>
                          <a:effectLst/>
                          <a:latin typeface="Arial Narrow" panose="020B0606020202030204" pitchFamily="34" charset="0"/>
                          <a:ea typeface="+mn-ea"/>
                          <a:cs typeface="+mn-cs"/>
                        </a:rPr>
                        <a:t>elektron. adresu koju je prijavio poreznom tijelu  i </a:t>
                      </a:r>
                      <a:r>
                        <a:rPr lang="hr-HR" sz="1600" b="1" kern="1200" dirty="0" smtClean="0">
                          <a:solidFill>
                            <a:schemeClr val="tx1"/>
                          </a:solidFill>
                          <a:effectLst/>
                          <a:latin typeface="Arial Narrow" panose="020B0606020202030204" pitchFamily="34" charset="0"/>
                          <a:ea typeface="+mn-ea"/>
                          <a:cs typeface="+mn-cs"/>
                        </a:rPr>
                        <a:t>informativna poruka </a:t>
                      </a:r>
                      <a:r>
                        <a:rPr lang="hr-HR" sz="1600" kern="1200" dirty="0" smtClean="0">
                          <a:solidFill>
                            <a:schemeClr val="tx1"/>
                          </a:solidFill>
                          <a:effectLst/>
                          <a:latin typeface="Arial Narrow" panose="020B0606020202030204" pitchFamily="34" charset="0"/>
                          <a:ea typeface="+mn-ea"/>
                          <a:cs typeface="+mn-cs"/>
                        </a:rPr>
                        <a:t>s obavijesti da je porezni akt u njegovom pretincu te ga je dužan preuzeti u roku od 7 dana kada je akt pristigao u pretinac s upozorenjem o posljedicama. </a:t>
                      </a:r>
                    </a:p>
                    <a:p>
                      <a:endParaRPr lang="hr-HR" sz="1600" kern="1200" dirty="0" smtClean="0">
                        <a:solidFill>
                          <a:schemeClr val="tx1"/>
                        </a:solidFill>
                        <a:effectLst/>
                        <a:latin typeface="Arial Narrow" panose="020B0606020202030204" pitchFamily="34" charset="0"/>
                        <a:ea typeface="+mn-ea"/>
                        <a:cs typeface="+mn-cs"/>
                      </a:endParaRPr>
                    </a:p>
                    <a:p>
                      <a:r>
                        <a:rPr lang="hr-HR" sz="1600" kern="1200" dirty="0" smtClean="0">
                          <a:solidFill>
                            <a:schemeClr val="tx1"/>
                          </a:solidFill>
                          <a:effectLst/>
                          <a:latin typeface="Arial Narrow" panose="020B0606020202030204" pitchFamily="34" charset="0"/>
                          <a:ea typeface="+mn-ea"/>
                          <a:cs typeface="+mn-cs"/>
                        </a:rPr>
                        <a:t>(12) Smatrat će se da je dostava obavljena danom zapisa na poslužitelju kada je sudionik preuzeo porezni akt. Ako ne preuzme u roku 7 dana, smatrat će se da je dostava obavljena istekom roka od 7 dana od kada je porezni akt pristigao u elektronički pretinac.</a:t>
                      </a:r>
                    </a:p>
                    <a:p>
                      <a:pPr marL="0" marR="0" indent="0" algn="ctr" defTabSz="914400" rtl="0" eaLnBrk="1" fontAlgn="auto" latinLnBrk="0" hangingPunct="1">
                        <a:lnSpc>
                          <a:spcPct val="100000"/>
                        </a:lnSpc>
                        <a:spcBef>
                          <a:spcPts val="0"/>
                        </a:spcBef>
                        <a:spcAft>
                          <a:spcPts val="0"/>
                        </a:spcAft>
                        <a:buClrTx/>
                        <a:buSzTx/>
                        <a:buFontTx/>
                        <a:buNone/>
                        <a:tabLst/>
                        <a:defRPr/>
                      </a:pPr>
                      <a:r>
                        <a:rPr lang="hr-HR" sz="1600" b="1" kern="1200" dirty="0" smtClean="0">
                          <a:solidFill>
                            <a:schemeClr val="tx1"/>
                          </a:solidFill>
                          <a:effectLst/>
                          <a:latin typeface="Arial Narrow" panose="020B0606020202030204" pitchFamily="34" charset="0"/>
                          <a:ea typeface="+mn-ea"/>
                          <a:cs typeface="+mn-cs"/>
                        </a:rPr>
                        <a:t>Članak 61.</a:t>
                      </a:r>
                    </a:p>
                    <a:p>
                      <a:pPr marL="0" marR="0" indent="0" algn="l" defTabSz="914400" rtl="0" eaLnBrk="1" fontAlgn="auto" latinLnBrk="0" hangingPunct="1">
                        <a:lnSpc>
                          <a:spcPct val="100000"/>
                        </a:lnSpc>
                        <a:spcBef>
                          <a:spcPts val="0"/>
                        </a:spcBef>
                        <a:spcAft>
                          <a:spcPts val="0"/>
                        </a:spcAft>
                        <a:buClrTx/>
                        <a:buSzTx/>
                        <a:buFontTx/>
                        <a:buNone/>
                        <a:tabLst/>
                        <a:defRPr/>
                      </a:pPr>
                      <a:r>
                        <a:rPr lang="hr-HR" sz="1600" kern="1200" dirty="0" smtClean="0">
                          <a:solidFill>
                            <a:schemeClr val="tx1"/>
                          </a:solidFill>
                          <a:effectLst/>
                          <a:latin typeface="Arial Narrow" panose="020B0606020202030204" pitchFamily="34" charset="0"/>
                          <a:ea typeface="+mn-ea"/>
                          <a:cs typeface="+mn-cs"/>
                        </a:rPr>
                        <a:t>(5) Dostava izvršena elektroničkim putem potvrđuje se putem obavijesti </a:t>
                      </a:r>
                      <a:r>
                        <a:rPr lang="hr-HR" sz="1600" kern="1200" dirty="0" err="1" smtClean="0">
                          <a:solidFill>
                            <a:schemeClr val="tx1"/>
                          </a:solidFill>
                          <a:effectLst/>
                          <a:latin typeface="Arial Narrow" panose="020B0606020202030204" pitchFamily="34" charset="0"/>
                          <a:ea typeface="+mn-ea"/>
                          <a:cs typeface="+mn-cs"/>
                        </a:rPr>
                        <a:t>inform</a:t>
                      </a:r>
                      <a:r>
                        <a:rPr lang="hr-HR" sz="1600" kern="1200" dirty="0" smtClean="0">
                          <a:solidFill>
                            <a:schemeClr val="tx1"/>
                          </a:solidFill>
                          <a:effectLst/>
                          <a:latin typeface="Arial Narrow" panose="020B0606020202030204" pitchFamily="34" charset="0"/>
                          <a:ea typeface="+mn-ea"/>
                          <a:cs typeface="+mn-cs"/>
                        </a:rPr>
                        <a:t>. sustava o zaprimanju akta u elektron. pretinac sudionika ili o preuzimanju akta iz elektroničkog pretinca.</a:t>
                      </a:r>
                      <a:endParaRPr lang="hr-HR" sz="1400" dirty="0">
                        <a:solidFill>
                          <a:schemeClr val="tx1"/>
                        </a:solidFill>
                        <a:effectLst/>
                        <a:latin typeface="Arial Narrow" panose="020B0606020202030204" pitchFamily="34" charset="0"/>
                        <a:ea typeface="Calibri"/>
                        <a:cs typeface="Times New Roman"/>
                      </a:endParaRPr>
                    </a:p>
                  </a:txBody>
                  <a:tcPr marL="68580" marR="68580" marT="0" marB="0"/>
                </a:tc>
              </a:tr>
            </a:tbl>
          </a:graphicData>
        </a:graphic>
      </p:graphicFrame>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836920"/>
            <a:ext cx="1242060" cy="1021080"/>
          </a:xfrm>
          <a:prstGeom prst="rect">
            <a:avLst/>
          </a:prstGeom>
        </p:spPr>
      </p:pic>
    </p:spTree>
    <p:extLst>
      <p:ext uri="{BB962C8B-B14F-4D97-AF65-F5344CB8AC3E}">
        <p14:creationId xmlns:p14="http://schemas.microsoft.com/office/powerpoint/2010/main" val="363132200"/>
      </p:ext>
    </p:extLst>
  </p:cSld>
  <p:clrMapOvr>
    <a:masterClrMapping/>
  </p:clrMapOvr>
  <mc:AlternateContent xmlns:mc="http://schemas.openxmlformats.org/markup-compatibility/2006" xmlns:p14="http://schemas.microsoft.com/office/powerpoint/2010/main">
    <mc:Choice Requires="p14">
      <p:transition spd="slow" p14:dur="2000" advTm="145333"/>
    </mc:Choice>
    <mc:Fallback xmlns="">
      <p:transition spd="slow" advTm="145333"/>
    </mc:Fallback>
  </mc:AlternateContent>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smtClean="0"/>
              <a:t>Elektronička obrada podataka</a:t>
            </a:r>
            <a:endParaRPr lang="en-GB" dirty="0"/>
          </a:p>
        </p:txBody>
      </p:sp>
      <p:graphicFrame>
        <p:nvGraphicFramePr>
          <p:cNvPr id="6" name="Rezervirano mjesto sadržaja 5"/>
          <p:cNvGraphicFramePr>
            <a:graphicFrameLocks noGrp="1"/>
          </p:cNvGraphicFramePr>
          <p:nvPr>
            <p:ph idx="1"/>
            <p:extLst>
              <p:ext uri="{D42A27DB-BD31-4B8C-83A1-F6EECF244321}">
                <p14:modId xmlns:p14="http://schemas.microsoft.com/office/powerpoint/2010/main" val="2207364194"/>
              </p:ext>
            </p:extLst>
          </p:nvPr>
        </p:nvGraphicFramePr>
        <p:xfrm>
          <a:off x="323528" y="964662"/>
          <a:ext cx="8568952" cy="5606692"/>
        </p:xfrm>
        <a:graphic>
          <a:graphicData uri="http://schemas.openxmlformats.org/drawingml/2006/table">
            <a:tbl>
              <a:tblPr firstRow="1" firstCol="1" bandRow="1">
                <a:tableStyleId>{7DF18680-E054-41AD-8BC1-D1AEF772440D}</a:tableStyleId>
              </a:tblPr>
              <a:tblGrid>
                <a:gridCol w="4392488"/>
                <a:gridCol w="4176464"/>
              </a:tblGrid>
              <a:tr h="242212">
                <a:tc>
                  <a:txBody>
                    <a:bodyPr/>
                    <a:lstStyle/>
                    <a:p>
                      <a:pPr algn="ctr">
                        <a:lnSpc>
                          <a:spcPts val="1800"/>
                        </a:lnSpc>
                        <a:spcAft>
                          <a:spcPts val="1000"/>
                        </a:spcAft>
                      </a:pPr>
                      <a:r>
                        <a:rPr lang="hr-HR" sz="1800" dirty="0" smtClean="0">
                          <a:effectLst/>
                          <a:latin typeface="Tahoma" panose="020B0604030504040204" pitchFamily="34" charset="0"/>
                          <a:ea typeface="Tahoma" panose="020B0604030504040204" pitchFamily="34" charset="0"/>
                          <a:cs typeface="Tahoma" panose="020B0604030504040204" pitchFamily="34" charset="0"/>
                        </a:rPr>
                        <a:t>Članak 57</a:t>
                      </a:r>
                      <a:endParaRPr lang="hr-HR" sz="18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gn="ctr">
                        <a:lnSpc>
                          <a:spcPts val="1800"/>
                        </a:lnSpc>
                        <a:spcAft>
                          <a:spcPts val="1000"/>
                        </a:spcAft>
                      </a:pPr>
                      <a:r>
                        <a:rPr lang="hr-HR" sz="1800" dirty="0" smtClean="0">
                          <a:effectLst/>
                          <a:latin typeface="Tahoma" panose="020B0604030504040204" pitchFamily="34" charset="0"/>
                          <a:ea typeface="Tahoma" panose="020B0604030504040204" pitchFamily="34" charset="0"/>
                          <a:cs typeface="Tahoma" panose="020B0604030504040204" pitchFamily="34" charset="0"/>
                        </a:rPr>
                        <a:t>Članak 67</a:t>
                      </a:r>
                      <a:endParaRPr lang="hr-HR" sz="18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r>
              <a:tr h="4510316">
                <a:tc>
                  <a:txBody>
                    <a:bodyPr/>
                    <a:lstStyle/>
                    <a:p>
                      <a:pPr marL="0" marR="0" indent="0" algn="l" defTabSz="914400" rtl="0" eaLnBrk="1" fontAlgn="auto" latinLnBrk="0" hangingPunct="1">
                        <a:lnSpc>
                          <a:spcPts val="1800"/>
                        </a:lnSpc>
                        <a:spcBef>
                          <a:spcPts val="0"/>
                        </a:spcBef>
                        <a:spcAft>
                          <a:spcPts val="1000"/>
                        </a:spcAft>
                        <a:buClrTx/>
                        <a:buSzTx/>
                        <a:buFontTx/>
                        <a:buNone/>
                        <a:tabLst/>
                        <a:defRPr/>
                      </a:pPr>
                      <a:r>
                        <a:rPr lang="hr-HR" sz="1800" b="0" kern="1200" dirty="0" smtClean="0">
                          <a:solidFill>
                            <a:schemeClr val="dk1"/>
                          </a:solidFill>
                          <a:effectLst/>
                          <a:latin typeface="Arial Narrow" panose="020B0606020202030204" pitchFamily="34" charset="0"/>
                          <a:ea typeface="+mn-ea"/>
                          <a:cs typeface="+mn-cs"/>
                        </a:rPr>
                        <a:t>(1) Porezni obveznici i osobe koje za poreznog obveznika vode poslovne knjige, a vode podatke u elektroničkom obliku moraju na zahtjev poreznog tijela:</a:t>
                      </a:r>
                      <a:endParaRPr lang="hr-HR" sz="1800" b="0" dirty="0" smtClean="0">
                        <a:effectLst/>
                        <a:latin typeface="Arial Narrow" panose="020B0606020202030204" pitchFamily="34" charset="0"/>
                      </a:endParaRPr>
                    </a:p>
                    <a:p>
                      <a:pPr>
                        <a:lnSpc>
                          <a:spcPts val="1800"/>
                        </a:lnSpc>
                        <a:spcAft>
                          <a:spcPts val="1000"/>
                        </a:spcAft>
                      </a:pPr>
                      <a:r>
                        <a:rPr lang="hr-HR" sz="2000" dirty="0" smtClean="0">
                          <a:effectLst/>
                        </a:rPr>
                        <a:t>-</a:t>
                      </a:r>
                    </a:p>
                  </a:txBody>
                  <a:tcPr marL="68580" marR="68580" marT="0" marB="0"/>
                </a:tc>
                <a:tc>
                  <a:txBody>
                    <a:bodyPr/>
                    <a:lstStyle/>
                    <a:p>
                      <a:r>
                        <a:rPr lang="hr-HR" sz="1600" kern="1200" dirty="0" smtClean="0">
                          <a:solidFill>
                            <a:schemeClr val="dk1"/>
                          </a:solidFill>
                          <a:effectLst/>
                          <a:latin typeface="Arial Narrow" panose="020B0606020202030204" pitchFamily="34" charset="0"/>
                          <a:ea typeface="+mn-ea"/>
                          <a:cs typeface="+mn-cs"/>
                        </a:rPr>
                        <a:t>(1) </a:t>
                      </a:r>
                      <a:r>
                        <a:rPr lang="hr-HR" sz="1600" b="1" kern="1200" dirty="0" smtClean="0">
                          <a:solidFill>
                            <a:schemeClr val="dk1"/>
                          </a:solidFill>
                          <a:effectLst/>
                          <a:latin typeface="Arial Narrow" panose="020B0606020202030204" pitchFamily="34" charset="0"/>
                          <a:ea typeface="+mn-ea"/>
                          <a:cs typeface="+mn-cs"/>
                        </a:rPr>
                        <a:t>Porezni obveznici i osobe koje za poreznog obveznika vode poslovne knjige, </a:t>
                      </a:r>
                      <a:r>
                        <a:rPr lang="hr-HR" sz="1600" kern="1200" dirty="0" smtClean="0">
                          <a:solidFill>
                            <a:schemeClr val="dk1"/>
                          </a:solidFill>
                          <a:effectLst/>
                          <a:latin typeface="Arial Narrow" panose="020B0606020202030204" pitchFamily="34" charset="0"/>
                          <a:ea typeface="+mn-ea"/>
                          <a:cs typeface="+mn-cs"/>
                        </a:rPr>
                        <a:t>a vode ih u </a:t>
                      </a:r>
                      <a:r>
                        <a:rPr lang="hr-HR" sz="1600" b="1" kern="1200" dirty="0" smtClean="0">
                          <a:solidFill>
                            <a:schemeClr val="dk1"/>
                          </a:solidFill>
                          <a:effectLst/>
                          <a:latin typeface="Arial Narrow" panose="020B0606020202030204" pitchFamily="34" charset="0"/>
                          <a:ea typeface="+mn-ea"/>
                          <a:cs typeface="+mn-cs"/>
                        </a:rPr>
                        <a:t>elektron. obliku </a:t>
                      </a:r>
                      <a:r>
                        <a:rPr lang="hr-HR" sz="1600" kern="1200" dirty="0" smtClean="0">
                          <a:solidFill>
                            <a:schemeClr val="dk1"/>
                          </a:solidFill>
                          <a:effectLst/>
                          <a:latin typeface="Arial Narrow" panose="020B0606020202030204" pitchFamily="34" charset="0"/>
                          <a:ea typeface="+mn-ea"/>
                          <a:cs typeface="+mn-cs"/>
                        </a:rPr>
                        <a:t>moraju na zahtjev poreznog tijela:</a:t>
                      </a:r>
                    </a:p>
                    <a:p>
                      <a:endParaRPr lang="hr-HR" sz="1600" kern="1200" dirty="0" smtClean="0">
                        <a:solidFill>
                          <a:schemeClr val="dk1"/>
                        </a:solidFill>
                        <a:effectLst/>
                        <a:latin typeface="Arial Narrow" panose="020B0606020202030204" pitchFamily="34" charset="0"/>
                        <a:ea typeface="+mn-ea"/>
                        <a:cs typeface="+mn-cs"/>
                      </a:endParaRPr>
                    </a:p>
                    <a:p>
                      <a:r>
                        <a:rPr lang="hr-HR" sz="1600" kern="1200" dirty="0" smtClean="0">
                          <a:solidFill>
                            <a:schemeClr val="dk1"/>
                          </a:solidFill>
                          <a:effectLst/>
                          <a:latin typeface="Arial Narrow" panose="020B0606020202030204" pitchFamily="34" charset="0"/>
                          <a:ea typeface="+mn-ea"/>
                          <a:cs typeface="+mn-cs"/>
                        </a:rPr>
                        <a:t>3. omogućiti pristup drugim podacima koji izravno ili neizravno utječu na utvrđivanje porezne osnovice</a:t>
                      </a:r>
                      <a:r>
                        <a:rPr lang="hr-HR" sz="1600" b="1" u="sng" kern="1200" dirty="0" smtClean="0">
                          <a:solidFill>
                            <a:schemeClr val="dk1"/>
                          </a:solidFill>
                          <a:effectLst/>
                          <a:latin typeface="Arial Narrow" panose="020B0606020202030204" pitchFamily="34" charset="0"/>
                          <a:ea typeface="+mn-ea"/>
                          <a:cs typeface="+mn-cs"/>
                        </a:rPr>
                        <a:t>, kao što su mrežni podaci, podaci na </a:t>
                      </a:r>
                      <a:r>
                        <a:rPr lang="hr-HR" sz="1600" b="1" u="sng" kern="1200" dirty="0" err="1" smtClean="0">
                          <a:solidFill>
                            <a:schemeClr val="dk1"/>
                          </a:solidFill>
                          <a:effectLst/>
                          <a:latin typeface="Arial Narrow" panose="020B0606020202030204" pitchFamily="34" charset="0"/>
                          <a:ea typeface="+mn-ea"/>
                          <a:cs typeface="+mn-cs"/>
                        </a:rPr>
                        <a:t>internetu</a:t>
                      </a:r>
                      <a:r>
                        <a:rPr lang="hr-HR" sz="1600" b="1" u="sng" kern="1200" dirty="0" smtClean="0">
                          <a:solidFill>
                            <a:schemeClr val="dk1"/>
                          </a:solidFill>
                          <a:effectLst/>
                          <a:latin typeface="Arial Narrow" panose="020B0606020202030204" pitchFamily="34" charset="0"/>
                          <a:ea typeface="+mn-ea"/>
                          <a:cs typeface="+mn-cs"/>
                        </a:rPr>
                        <a:t> te pohranjeni računalni podaci, bez obzira gdje se nalaze</a:t>
                      </a:r>
                    </a:p>
                    <a:p>
                      <a:pPr marL="0" marR="0" indent="0" algn="l" defTabSz="914400" rtl="0" eaLnBrk="1" fontAlgn="auto" latinLnBrk="0" hangingPunct="1">
                        <a:lnSpc>
                          <a:spcPct val="100000"/>
                        </a:lnSpc>
                        <a:spcBef>
                          <a:spcPts val="0"/>
                        </a:spcBef>
                        <a:spcAft>
                          <a:spcPts val="0"/>
                        </a:spcAft>
                        <a:buClrTx/>
                        <a:buSzTx/>
                        <a:buFontTx/>
                        <a:buNone/>
                        <a:tabLst/>
                        <a:defRPr/>
                      </a:pPr>
                      <a:endParaRPr lang="hr-HR" sz="1600" kern="1200" dirty="0" smtClean="0">
                        <a:solidFill>
                          <a:schemeClr val="dk1"/>
                        </a:solidFill>
                        <a:effectLst/>
                        <a:latin typeface="Arial Narrow" panose="020B0606020202030204" pitchFamily="34" charset="0"/>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hr-HR" sz="1600" kern="1200" dirty="0" smtClean="0">
                          <a:solidFill>
                            <a:schemeClr val="dk1"/>
                          </a:solidFill>
                          <a:effectLst/>
                          <a:latin typeface="Arial Narrow" panose="020B0606020202030204" pitchFamily="34" charset="0"/>
                          <a:ea typeface="+mn-ea"/>
                          <a:cs typeface="+mn-cs"/>
                        </a:rPr>
                        <a:t>(3) Porezno tijelo može poduzimati mjere radi osiguranja dokaza (popisivanje ili </a:t>
                      </a:r>
                      <a:r>
                        <a:rPr lang="hr-HR" sz="1600" kern="1200" dirty="0" err="1" smtClean="0">
                          <a:solidFill>
                            <a:schemeClr val="dk1"/>
                          </a:solidFill>
                          <a:effectLst/>
                          <a:latin typeface="Arial Narrow" panose="020B0606020202030204" pitchFamily="34" charset="0"/>
                          <a:ea typeface="+mn-ea"/>
                          <a:cs typeface="+mn-cs"/>
                        </a:rPr>
                        <a:t>zaplijena</a:t>
                      </a:r>
                      <a:r>
                        <a:rPr lang="hr-HR" sz="1600" kern="1200" dirty="0" smtClean="0">
                          <a:solidFill>
                            <a:schemeClr val="dk1"/>
                          </a:solidFill>
                          <a:effectLst/>
                          <a:latin typeface="Arial Narrow" panose="020B0606020202030204" pitchFamily="34" charset="0"/>
                          <a:ea typeface="+mn-ea"/>
                          <a:cs typeface="+mn-cs"/>
                        </a:rPr>
                        <a:t> računala i druge opreme na kojima su podaci, kopiranje mrežnih podataka, podataka na </a:t>
                      </a:r>
                      <a:r>
                        <a:rPr lang="hr-HR" sz="1600" kern="1200" dirty="0" err="1" smtClean="0">
                          <a:solidFill>
                            <a:schemeClr val="dk1"/>
                          </a:solidFill>
                          <a:effectLst/>
                          <a:latin typeface="Arial Narrow" panose="020B0606020202030204" pitchFamily="34" charset="0"/>
                          <a:ea typeface="+mn-ea"/>
                          <a:cs typeface="+mn-cs"/>
                        </a:rPr>
                        <a:t>internetu</a:t>
                      </a:r>
                      <a:r>
                        <a:rPr lang="hr-HR" sz="1600" kern="1200" dirty="0" smtClean="0">
                          <a:solidFill>
                            <a:schemeClr val="dk1"/>
                          </a:solidFill>
                          <a:effectLst/>
                          <a:latin typeface="Arial Narrow" panose="020B0606020202030204" pitchFamily="34" charset="0"/>
                          <a:ea typeface="+mn-ea"/>
                          <a:cs typeface="+mn-cs"/>
                        </a:rPr>
                        <a:t> i podataka s računala</a:t>
                      </a:r>
                    </a:p>
                    <a:p>
                      <a:pPr marL="0" marR="0" indent="0" algn="l" defTabSz="914400" rtl="0" eaLnBrk="1" fontAlgn="auto" latinLnBrk="0" hangingPunct="1">
                        <a:lnSpc>
                          <a:spcPct val="100000"/>
                        </a:lnSpc>
                        <a:spcBef>
                          <a:spcPts val="0"/>
                        </a:spcBef>
                        <a:spcAft>
                          <a:spcPts val="0"/>
                        </a:spcAft>
                        <a:buClrTx/>
                        <a:buSzTx/>
                        <a:buFontTx/>
                        <a:buNone/>
                        <a:tabLst/>
                        <a:defRPr/>
                      </a:pPr>
                      <a:endParaRPr lang="hr-HR" sz="1600" kern="1200" dirty="0" smtClean="0">
                        <a:solidFill>
                          <a:schemeClr val="dk1"/>
                        </a:solidFill>
                        <a:effectLst/>
                        <a:latin typeface="Arial Narrow" panose="020B0606020202030204" pitchFamily="34" charset="0"/>
                        <a:ea typeface="+mn-ea"/>
                        <a:cs typeface="+mn-cs"/>
                      </a:endParaRPr>
                    </a:p>
                    <a:p>
                      <a:r>
                        <a:rPr lang="hr-HR" sz="1600" kern="1200" dirty="0" smtClean="0">
                          <a:solidFill>
                            <a:schemeClr val="dk1"/>
                          </a:solidFill>
                          <a:effectLst/>
                          <a:latin typeface="Arial Narrow" panose="020B0606020202030204" pitchFamily="34" charset="0"/>
                          <a:ea typeface="+mn-ea"/>
                          <a:cs typeface="+mn-cs"/>
                        </a:rPr>
                        <a:t>5) </a:t>
                      </a:r>
                      <a:r>
                        <a:rPr lang="hr-HR" sz="1600" u="sng" kern="1200" dirty="0" smtClean="0">
                          <a:solidFill>
                            <a:schemeClr val="dk1"/>
                          </a:solidFill>
                          <a:effectLst/>
                          <a:latin typeface="Arial Narrow" panose="020B0606020202030204" pitchFamily="34" charset="0"/>
                          <a:ea typeface="+mn-ea"/>
                          <a:cs typeface="+mn-cs"/>
                        </a:rPr>
                        <a:t>Porezni obveznici </a:t>
                      </a:r>
                      <a:r>
                        <a:rPr lang="hr-HR" sz="1600" kern="1200" dirty="0" smtClean="0">
                          <a:solidFill>
                            <a:schemeClr val="dk1"/>
                          </a:solidFill>
                          <a:effectLst/>
                          <a:latin typeface="Arial Narrow" panose="020B0606020202030204" pitchFamily="34" charset="0"/>
                          <a:ea typeface="+mn-ea"/>
                          <a:cs typeface="+mn-cs"/>
                        </a:rPr>
                        <a:t>koji poslovne knjige, evidencije, i druge podatke koji  (ne)izravno utječu na utvrđivanje porezne osnovice </a:t>
                      </a:r>
                      <a:r>
                        <a:rPr lang="hr-HR" sz="1600" u="sng" kern="1200" dirty="0" smtClean="0">
                          <a:solidFill>
                            <a:schemeClr val="dk1"/>
                          </a:solidFill>
                          <a:effectLst/>
                          <a:latin typeface="Arial Narrow" panose="020B0606020202030204" pitchFamily="34" charset="0"/>
                          <a:ea typeface="+mn-ea"/>
                          <a:cs typeface="+mn-cs"/>
                        </a:rPr>
                        <a:t>vode u elektroničkom obliku </a:t>
                      </a:r>
                      <a:r>
                        <a:rPr lang="hr-HR" sz="1600" kern="1200" dirty="0" smtClean="0">
                          <a:solidFill>
                            <a:schemeClr val="dk1"/>
                          </a:solidFill>
                          <a:effectLst/>
                          <a:latin typeface="Arial Narrow" panose="020B0606020202030204" pitchFamily="34" charset="0"/>
                          <a:ea typeface="+mn-ea"/>
                          <a:cs typeface="+mn-cs"/>
                        </a:rPr>
                        <a:t>za svrhe oporezivanja moraju:</a:t>
                      </a:r>
                    </a:p>
                    <a:p>
                      <a:r>
                        <a:rPr lang="hr-HR" sz="1600" kern="1200" dirty="0" smtClean="0">
                          <a:solidFill>
                            <a:schemeClr val="dk1"/>
                          </a:solidFill>
                          <a:effectLst/>
                          <a:latin typeface="Arial Narrow" panose="020B0606020202030204" pitchFamily="34" charset="0"/>
                          <a:ea typeface="+mn-ea"/>
                          <a:cs typeface="+mn-cs"/>
                        </a:rPr>
                        <a:t>7. </a:t>
                      </a:r>
                      <a:r>
                        <a:rPr lang="hr-HR" sz="1600" b="1" kern="1200" dirty="0" smtClean="0">
                          <a:solidFill>
                            <a:schemeClr val="dk1"/>
                          </a:solidFill>
                          <a:effectLst/>
                          <a:latin typeface="Arial Narrow" panose="020B0606020202030204" pitchFamily="34" charset="0"/>
                          <a:ea typeface="+mn-ea"/>
                          <a:cs typeface="+mn-cs"/>
                        </a:rPr>
                        <a:t>omogućiti kopiranje podataka s mrežnih podataka, podataka na </a:t>
                      </a:r>
                      <a:r>
                        <a:rPr lang="hr-HR" sz="1600" b="1" kern="1200" dirty="0" err="1" smtClean="0">
                          <a:solidFill>
                            <a:schemeClr val="dk1"/>
                          </a:solidFill>
                          <a:effectLst/>
                          <a:latin typeface="Arial Narrow" panose="020B0606020202030204" pitchFamily="34" charset="0"/>
                          <a:ea typeface="+mn-ea"/>
                          <a:cs typeface="+mn-cs"/>
                        </a:rPr>
                        <a:t>internetu</a:t>
                      </a:r>
                      <a:r>
                        <a:rPr lang="hr-HR" sz="1600" b="1" kern="1200" dirty="0" smtClean="0">
                          <a:solidFill>
                            <a:schemeClr val="dk1"/>
                          </a:solidFill>
                          <a:effectLst/>
                          <a:latin typeface="Arial Narrow" panose="020B0606020202030204" pitchFamily="34" charset="0"/>
                          <a:ea typeface="+mn-ea"/>
                          <a:cs typeface="+mn-cs"/>
                        </a:rPr>
                        <a:t> i podataka s računala i druge opreme.</a:t>
                      </a:r>
                      <a:endParaRPr lang="hr-HR" sz="1800" b="1" u="sng" kern="1200" dirty="0">
                        <a:solidFill>
                          <a:schemeClr val="dk1"/>
                        </a:solidFill>
                        <a:effectLst/>
                        <a:latin typeface="+mn-lt"/>
                        <a:ea typeface="+mn-ea"/>
                        <a:cs typeface="+mn-cs"/>
                      </a:endParaRPr>
                    </a:p>
                  </a:txBody>
                  <a:tcPr marL="68580" marR="68580" marT="0" marB="0"/>
                </a:tc>
              </a:tr>
            </a:tbl>
          </a:graphicData>
        </a:graphic>
      </p:graphicFrame>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836920"/>
            <a:ext cx="1242060" cy="1021080"/>
          </a:xfrm>
          <a:prstGeom prst="rect">
            <a:avLst/>
          </a:prstGeom>
        </p:spPr>
      </p:pic>
    </p:spTree>
    <p:extLst>
      <p:ext uri="{BB962C8B-B14F-4D97-AF65-F5344CB8AC3E}">
        <p14:creationId xmlns:p14="http://schemas.microsoft.com/office/powerpoint/2010/main" val="1219565623"/>
      </p:ext>
    </p:extLst>
  </p:cSld>
  <p:clrMapOvr>
    <a:masterClrMapping/>
  </p:clrMapOvr>
  <mc:AlternateContent xmlns:mc="http://schemas.openxmlformats.org/markup-compatibility/2006" xmlns:p14="http://schemas.microsoft.com/office/powerpoint/2010/main">
    <mc:Choice Requires="p14">
      <p:transition spd="slow" p14:dur="2000" advTm="118330"/>
    </mc:Choice>
    <mc:Fallback xmlns="">
      <p:transition spd="slow" advTm="118330"/>
    </mc:Fallback>
  </mc:AlternateContent>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smtClean="0"/>
              <a:t>Posebni status poreznog obveznika</a:t>
            </a:r>
            <a:endParaRPr lang="en-GB" dirty="0"/>
          </a:p>
        </p:txBody>
      </p:sp>
      <p:graphicFrame>
        <p:nvGraphicFramePr>
          <p:cNvPr id="6" name="Rezervirano mjesto sadržaja 5"/>
          <p:cNvGraphicFramePr>
            <a:graphicFrameLocks noGrp="1"/>
          </p:cNvGraphicFramePr>
          <p:nvPr>
            <p:ph idx="1"/>
            <p:extLst>
              <p:ext uri="{D42A27DB-BD31-4B8C-83A1-F6EECF244321}">
                <p14:modId xmlns:p14="http://schemas.microsoft.com/office/powerpoint/2010/main" val="3462776325"/>
              </p:ext>
            </p:extLst>
          </p:nvPr>
        </p:nvGraphicFramePr>
        <p:xfrm>
          <a:off x="323528" y="836712"/>
          <a:ext cx="8568952" cy="5119012"/>
        </p:xfrm>
        <a:graphic>
          <a:graphicData uri="http://schemas.openxmlformats.org/drawingml/2006/table">
            <a:tbl>
              <a:tblPr firstRow="1" firstCol="1" bandRow="1">
                <a:tableStyleId>{7DF18680-E054-41AD-8BC1-D1AEF772440D}</a:tableStyleId>
              </a:tblPr>
              <a:tblGrid>
                <a:gridCol w="4392488"/>
                <a:gridCol w="4176464"/>
              </a:tblGrid>
              <a:tr h="242212">
                <a:tc>
                  <a:txBody>
                    <a:bodyPr/>
                    <a:lstStyle/>
                    <a:p>
                      <a:pPr algn="ctr">
                        <a:lnSpc>
                          <a:spcPts val="1800"/>
                        </a:lnSpc>
                        <a:spcAft>
                          <a:spcPts val="1000"/>
                        </a:spcAft>
                      </a:pPr>
                      <a:endParaRPr lang="hr-HR" sz="18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gn="ctr">
                        <a:lnSpc>
                          <a:spcPts val="1800"/>
                        </a:lnSpc>
                        <a:spcAft>
                          <a:spcPts val="1000"/>
                        </a:spcAft>
                      </a:pPr>
                      <a:r>
                        <a:rPr lang="hr-HR" sz="1800" dirty="0" smtClean="0">
                          <a:effectLst/>
                          <a:latin typeface="Tahoma" panose="020B0604030504040204" pitchFamily="34" charset="0"/>
                          <a:ea typeface="Tahoma" panose="020B0604030504040204" pitchFamily="34" charset="0"/>
                          <a:cs typeface="Tahoma" panose="020B0604030504040204" pitchFamily="34" charset="0"/>
                        </a:rPr>
                        <a:t>Članak 70</a:t>
                      </a:r>
                      <a:endParaRPr lang="hr-HR" sz="18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r>
              <a:tr h="4510316">
                <a:tc>
                  <a:txBody>
                    <a:bodyPr/>
                    <a:lstStyle/>
                    <a:p>
                      <a:pPr>
                        <a:lnSpc>
                          <a:spcPts val="1800"/>
                        </a:lnSpc>
                        <a:spcAft>
                          <a:spcPts val="1000"/>
                        </a:spcAft>
                      </a:pPr>
                      <a:endParaRPr lang="hr-HR" sz="2000" dirty="0" smtClean="0">
                        <a:effectLst/>
                      </a:endParaRPr>
                    </a:p>
                    <a:p>
                      <a:pPr>
                        <a:lnSpc>
                          <a:spcPts val="1800"/>
                        </a:lnSpc>
                        <a:spcAft>
                          <a:spcPts val="1000"/>
                        </a:spcAft>
                      </a:pPr>
                      <a:endParaRPr lang="hr-HR" sz="2000" dirty="0" smtClean="0">
                        <a:effectLst/>
                      </a:endParaRPr>
                    </a:p>
                    <a:p>
                      <a:pPr>
                        <a:lnSpc>
                          <a:spcPts val="1800"/>
                        </a:lnSpc>
                        <a:spcAft>
                          <a:spcPts val="1000"/>
                        </a:spcAft>
                      </a:pPr>
                      <a:endParaRPr lang="hr-HR" sz="2000" dirty="0" smtClean="0">
                        <a:effectLst/>
                      </a:endParaRPr>
                    </a:p>
                    <a:p>
                      <a:pPr>
                        <a:lnSpc>
                          <a:spcPts val="1800"/>
                        </a:lnSpc>
                        <a:spcAft>
                          <a:spcPts val="1000"/>
                        </a:spcAft>
                      </a:pPr>
                      <a:r>
                        <a:rPr lang="hr-HR" sz="2000" dirty="0" smtClean="0">
                          <a:effectLst/>
                        </a:rPr>
                        <a:t>NOVO:</a:t>
                      </a:r>
                    </a:p>
                  </a:txBody>
                  <a:tcPr marL="68580" marR="68580" marT="0" marB="0"/>
                </a:tc>
                <a:tc>
                  <a:txBody>
                    <a:bodyPr/>
                    <a:lstStyle/>
                    <a:p>
                      <a:r>
                        <a:rPr lang="hr-HR" sz="1600" kern="1200" dirty="0" smtClean="0">
                          <a:solidFill>
                            <a:schemeClr val="dk1"/>
                          </a:solidFill>
                          <a:effectLst/>
                          <a:latin typeface="Arial Narrow" panose="020B0606020202030204" pitchFamily="34" charset="0"/>
                          <a:ea typeface="+mn-ea"/>
                          <a:cs typeface="+mn-cs"/>
                        </a:rPr>
                        <a:t>(1) Porezna uprava može poreznom obvezniku odobriti </a:t>
                      </a:r>
                      <a:r>
                        <a:rPr lang="hr-HR" sz="1500" b="1" u="sng" kern="1200" dirty="0" smtClean="0">
                          <a:solidFill>
                            <a:schemeClr val="dk1"/>
                          </a:solidFill>
                          <a:effectLst/>
                          <a:latin typeface="Arial Narrow" panose="020B0606020202030204" pitchFamily="34" charset="0"/>
                          <a:ea typeface="+mn-ea"/>
                          <a:cs typeface="+mn-cs"/>
                        </a:rPr>
                        <a:t>posebni status </a:t>
                      </a:r>
                      <a:r>
                        <a:rPr lang="hr-HR" sz="1600" u="sng" kern="1200" dirty="0" smtClean="0">
                          <a:solidFill>
                            <a:schemeClr val="dk1"/>
                          </a:solidFill>
                          <a:effectLst/>
                          <a:latin typeface="Arial Narrow" panose="020B0606020202030204" pitchFamily="34" charset="0"/>
                          <a:ea typeface="+mn-ea"/>
                          <a:cs typeface="+mn-cs"/>
                        </a:rPr>
                        <a:t>u cilju promicanja dobrovoljnog ispunjavanja poreznih obveza</a:t>
                      </a:r>
                      <a:r>
                        <a:rPr lang="hr-HR" sz="1600" kern="1200" dirty="0" smtClean="0">
                          <a:solidFill>
                            <a:schemeClr val="dk1"/>
                          </a:solidFill>
                          <a:effectLst/>
                          <a:latin typeface="Arial Narrow" panose="020B0606020202030204" pitchFamily="34" charset="0"/>
                          <a:ea typeface="+mn-ea"/>
                          <a:cs typeface="+mn-cs"/>
                        </a:rPr>
                        <a:t> i smanjenja administrativnog opterećenja poreznog nadzora.</a:t>
                      </a:r>
                    </a:p>
                    <a:p>
                      <a:r>
                        <a:rPr lang="hr-HR" sz="1600" kern="1200" dirty="0" smtClean="0">
                          <a:solidFill>
                            <a:schemeClr val="dk1"/>
                          </a:solidFill>
                          <a:effectLst/>
                          <a:latin typeface="Arial Narrow" panose="020B0606020202030204" pitchFamily="34" charset="0"/>
                          <a:ea typeface="+mn-ea"/>
                          <a:cs typeface="+mn-cs"/>
                        </a:rPr>
                        <a:t>(2) Poseban status može steći porezni obveznik :</a:t>
                      </a:r>
                    </a:p>
                    <a:p>
                      <a:r>
                        <a:rPr lang="hr-HR" sz="1600" kern="1200" dirty="0" smtClean="0">
                          <a:solidFill>
                            <a:schemeClr val="dk1"/>
                          </a:solidFill>
                          <a:effectLst/>
                          <a:latin typeface="Arial Narrow" panose="020B0606020202030204" pitchFamily="34" charset="0"/>
                          <a:ea typeface="+mn-ea"/>
                          <a:cs typeface="+mn-cs"/>
                        </a:rPr>
                        <a:t>– ako su mu za zadnje tri godine izdana revizorska mišljenja bez rezerve</a:t>
                      </a:r>
                    </a:p>
                    <a:p>
                      <a:r>
                        <a:rPr lang="hr-HR" sz="1600" kern="1200" dirty="0" smtClean="0">
                          <a:solidFill>
                            <a:schemeClr val="dk1"/>
                          </a:solidFill>
                          <a:effectLst/>
                          <a:latin typeface="Arial Narrow" panose="020B0606020202030204" pitchFamily="34" charset="0"/>
                          <a:ea typeface="+mn-ea"/>
                          <a:cs typeface="+mn-cs"/>
                        </a:rPr>
                        <a:t>– ako ima uspostavljen sustav unutarnje kontrole</a:t>
                      </a:r>
                    </a:p>
                    <a:p>
                      <a:r>
                        <a:rPr lang="hr-HR" sz="1600" kern="1200" dirty="0" smtClean="0">
                          <a:solidFill>
                            <a:schemeClr val="dk1"/>
                          </a:solidFill>
                          <a:effectLst/>
                          <a:latin typeface="Arial Narrow" panose="020B0606020202030204" pitchFamily="34" charset="0"/>
                          <a:ea typeface="+mn-ea"/>
                          <a:cs typeface="+mn-cs"/>
                        </a:rPr>
                        <a:t>– ako će se obvezati da će obavještavati Poreznu upravu o svim poslovnim odlukama iz kojih bi mogli proizlaziti porezni rizici</a:t>
                      </a:r>
                    </a:p>
                    <a:p>
                      <a:r>
                        <a:rPr lang="hr-HR" sz="1600" kern="1200" dirty="0" smtClean="0">
                          <a:solidFill>
                            <a:schemeClr val="dk1"/>
                          </a:solidFill>
                          <a:effectLst/>
                          <a:latin typeface="Arial Narrow" panose="020B0606020202030204" pitchFamily="34" charset="0"/>
                          <a:ea typeface="+mn-ea"/>
                          <a:cs typeface="+mn-cs"/>
                        </a:rPr>
                        <a:t>– ako se protiv članova uprave ne vodi kazneni postupak za kaznena djela za koja se progon vrši po službenoj dužnosti</a:t>
                      </a:r>
                    </a:p>
                    <a:p>
                      <a:r>
                        <a:rPr lang="hr-HR" sz="1600" kern="1200" dirty="0" smtClean="0">
                          <a:solidFill>
                            <a:schemeClr val="dk1"/>
                          </a:solidFill>
                          <a:effectLst/>
                          <a:latin typeface="Arial Narrow" panose="020B0606020202030204" pitchFamily="34" charset="0"/>
                          <a:ea typeface="+mn-ea"/>
                          <a:cs typeface="+mn-cs"/>
                        </a:rPr>
                        <a:t>– ako se iz podataka kojima raspolaže Porezna uprava može očekivati da će porezni obveznik ispunjavati porezne obveze iz posebnog statusa.</a:t>
                      </a:r>
                    </a:p>
                    <a:p>
                      <a:r>
                        <a:rPr lang="hr-HR" sz="1600" kern="1200" dirty="0" smtClean="0">
                          <a:solidFill>
                            <a:schemeClr val="dk1"/>
                          </a:solidFill>
                          <a:effectLst/>
                          <a:latin typeface="Arial Narrow" panose="020B0606020202030204" pitchFamily="34" charset="0"/>
                          <a:ea typeface="+mn-ea"/>
                          <a:cs typeface="+mn-cs"/>
                        </a:rPr>
                        <a:t>(3) Ministar financija pravilnikom propisuje način odobravanja i ukidanja posebnog statusa poreznom obvezniku.</a:t>
                      </a:r>
                      <a:endParaRPr lang="hr-HR" sz="1600" kern="1200" dirty="0">
                        <a:solidFill>
                          <a:schemeClr val="dk1"/>
                        </a:solidFill>
                        <a:effectLst/>
                        <a:latin typeface="Arial Narrow" panose="020B0606020202030204" pitchFamily="34" charset="0"/>
                        <a:ea typeface="+mn-ea"/>
                        <a:cs typeface="+mn-cs"/>
                      </a:endParaRPr>
                    </a:p>
                  </a:txBody>
                  <a:tcPr marL="68580" marR="68580" marT="0" marB="0"/>
                </a:tc>
              </a:tr>
            </a:tbl>
          </a:graphicData>
        </a:graphic>
      </p:graphicFrame>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836920"/>
            <a:ext cx="1242060" cy="1021080"/>
          </a:xfrm>
          <a:prstGeom prst="rect">
            <a:avLst/>
          </a:prstGeom>
        </p:spPr>
      </p:pic>
    </p:spTree>
    <p:extLst>
      <p:ext uri="{BB962C8B-B14F-4D97-AF65-F5344CB8AC3E}">
        <p14:creationId xmlns:p14="http://schemas.microsoft.com/office/powerpoint/2010/main" val="2979938530"/>
      </p:ext>
    </p:extLst>
  </p:cSld>
  <p:clrMapOvr>
    <a:masterClrMapping/>
  </p:clrMapOvr>
  <mc:AlternateContent xmlns:mc="http://schemas.openxmlformats.org/markup-compatibility/2006" xmlns:p14="http://schemas.microsoft.com/office/powerpoint/2010/main">
    <mc:Choice Requires="p14">
      <p:transition spd="slow" p14:dur="2000" advTm="73068"/>
    </mc:Choice>
    <mc:Fallback xmlns="">
      <p:transition spd="slow" advTm="73068"/>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smtClean="0"/>
              <a:t>UZDRŽAVANI ČLANOVI</a:t>
            </a:r>
            <a:endParaRPr lang="en-GB" dirty="0"/>
          </a:p>
        </p:txBody>
      </p:sp>
      <p:sp>
        <p:nvSpPr>
          <p:cNvPr id="3" name="Content Placeholder 2"/>
          <p:cNvSpPr>
            <a:spLocks noGrp="1"/>
          </p:cNvSpPr>
          <p:nvPr>
            <p:ph idx="1"/>
          </p:nvPr>
        </p:nvSpPr>
        <p:spPr>
          <a:xfrm>
            <a:off x="264582" y="1124744"/>
            <a:ext cx="8879418" cy="4968552"/>
          </a:xfrm>
        </p:spPr>
        <p:txBody>
          <a:bodyPr>
            <a:normAutofit/>
          </a:bodyPr>
          <a:lstStyle/>
          <a:p>
            <a:pPr marL="0" indent="0">
              <a:buNone/>
            </a:pPr>
            <a:r>
              <a:rPr lang="hr-HR" sz="1800" dirty="0">
                <a:solidFill>
                  <a:schemeClr val="tx1"/>
                </a:solidFill>
              </a:rPr>
              <a:t>Primici koji se NE uračunavaju u godišnji limit od 15.000,00 :</a:t>
            </a:r>
          </a:p>
          <a:p>
            <a:pPr marL="0" indent="0">
              <a:buNone/>
            </a:pPr>
            <a:endParaRPr lang="hr-HR" sz="1800" dirty="0"/>
          </a:p>
          <a:p>
            <a:endParaRPr lang="hr-HR" sz="1800" dirty="0"/>
          </a:p>
          <a:p>
            <a:pPr>
              <a:buFont typeface="Wingdings" panose="05000000000000000000" pitchFamily="2" charset="2"/>
              <a:buChar char="ü"/>
            </a:pPr>
            <a:r>
              <a:rPr lang="hr-HR" sz="1600" dirty="0">
                <a:solidFill>
                  <a:schemeClr val="tx1"/>
                </a:solidFill>
              </a:rPr>
              <a:t>primici prema posebnim propisima po osnovi socijalnih potpora </a:t>
            </a:r>
          </a:p>
          <a:p>
            <a:pPr>
              <a:buFont typeface="Wingdings" panose="05000000000000000000" pitchFamily="2" charset="2"/>
              <a:buChar char="ü"/>
            </a:pPr>
            <a:r>
              <a:rPr lang="hr-HR" sz="1600" dirty="0" smtClean="0">
                <a:solidFill>
                  <a:schemeClr val="tx1"/>
                </a:solidFill>
              </a:rPr>
              <a:t>doplatak </a:t>
            </a:r>
            <a:r>
              <a:rPr lang="hr-HR" sz="1600" dirty="0">
                <a:solidFill>
                  <a:schemeClr val="tx1"/>
                </a:solidFill>
              </a:rPr>
              <a:t>za djecu </a:t>
            </a:r>
          </a:p>
          <a:p>
            <a:pPr>
              <a:buFont typeface="Wingdings" panose="05000000000000000000" pitchFamily="2" charset="2"/>
              <a:buChar char="ü"/>
            </a:pPr>
            <a:r>
              <a:rPr lang="hr-HR" sz="1600" b="1" dirty="0" smtClean="0">
                <a:solidFill>
                  <a:schemeClr val="tx1"/>
                </a:solidFill>
              </a:rPr>
              <a:t>novčana </a:t>
            </a:r>
            <a:r>
              <a:rPr lang="hr-HR" sz="1600" b="1" dirty="0">
                <a:solidFill>
                  <a:schemeClr val="tx1"/>
                </a:solidFill>
              </a:rPr>
              <a:t>naknada osobi koja ostvaruje pravo na naknadu do visine 50% proračunske osnovice prema zakonu kojim se uređuju rodiljne i roditeljske potpore </a:t>
            </a:r>
            <a:r>
              <a:rPr lang="hr-HR" sz="1600" b="1" dirty="0" smtClean="0">
                <a:solidFill>
                  <a:schemeClr val="tx1"/>
                </a:solidFill>
              </a:rPr>
              <a:t>( 1.663,00 HRK )</a:t>
            </a:r>
            <a:endParaRPr lang="hr-HR" sz="1600" dirty="0">
              <a:solidFill>
                <a:schemeClr val="tx1"/>
              </a:solidFill>
            </a:endParaRPr>
          </a:p>
          <a:p>
            <a:pPr>
              <a:buFont typeface="Wingdings" panose="05000000000000000000" pitchFamily="2" charset="2"/>
              <a:buChar char="ü"/>
            </a:pPr>
            <a:r>
              <a:rPr lang="hr-HR" sz="1600" dirty="0" smtClean="0">
                <a:solidFill>
                  <a:schemeClr val="tx1"/>
                </a:solidFill>
              </a:rPr>
              <a:t>potpore </a:t>
            </a:r>
            <a:r>
              <a:rPr lang="hr-HR" sz="1600" dirty="0">
                <a:solidFill>
                  <a:schemeClr val="tx1"/>
                </a:solidFill>
              </a:rPr>
              <a:t>za novorođenče, odnosno primitak za opremu novorođenog djeteta </a:t>
            </a:r>
          </a:p>
          <a:p>
            <a:pPr>
              <a:buFont typeface="Wingdings" panose="05000000000000000000" pitchFamily="2" charset="2"/>
              <a:buChar char="ü"/>
            </a:pPr>
            <a:r>
              <a:rPr lang="hr-HR" sz="1600" dirty="0" smtClean="0">
                <a:solidFill>
                  <a:schemeClr val="tx1"/>
                </a:solidFill>
              </a:rPr>
              <a:t>obiteljske </a:t>
            </a:r>
            <a:r>
              <a:rPr lang="hr-HR" sz="1600" dirty="0">
                <a:solidFill>
                  <a:schemeClr val="tx1"/>
                </a:solidFill>
              </a:rPr>
              <a:t>mirovine djece nakon smrti roditelja </a:t>
            </a:r>
          </a:p>
          <a:p>
            <a:pPr>
              <a:buFont typeface="Wingdings" panose="05000000000000000000" pitchFamily="2" charset="2"/>
              <a:buChar char="ü"/>
            </a:pPr>
            <a:r>
              <a:rPr lang="hr-HR" sz="1600" dirty="0" smtClean="0">
                <a:solidFill>
                  <a:schemeClr val="tx1"/>
                </a:solidFill>
              </a:rPr>
              <a:t>primici </a:t>
            </a:r>
            <a:r>
              <a:rPr lang="hr-HR" sz="1600" dirty="0">
                <a:solidFill>
                  <a:schemeClr val="tx1"/>
                </a:solidFill>
              </a:rPr>
              <a:t>koji po svojoj prirodi predstavljaju samo uzdržavanje od roditelja ili članova uže obitelji i/ili </a:t>
            </a:r>
          </a:p>
          <a:p>
            <a:pPr>
              <a:buFont typeface="Wingdings" panose="05000000000000000000" pitchFamily="2" charset="2"/>
              <a:buChar char="ü"/>
            </a:pPr>
            <a:r>
              <a:rPr lang="hr-HR" sz="1600" dirty="0" smtClean="0">
                <a:solidFill>
                  <a:schemeClr val="tx1"/>
                </a:solidFill>
              </a:rPr>
              <a:t>naknada </a:t>
            </a:r>
            <a:r>
              <a:rPr lang="hr-HR" sz="1600" dirty="0">
                <a:solidFill>
                  <a:schemeClr val="tx1"/>
                </a:solidFill>
              </a:rPr>
              <a:t>troškova prijevoza na posao i s posla mjesnim i međumjesnim javnim prijevozom i naknada troškova službenog putovanja do propisanih iznosa na koje se sukladno odredbama ovoga Zakona ne plaća porez na dohodak </a:t>
            </a:r>
          </a:p>
          <a:p>
            <a:pPr>
              <a:buFont typeface="Wingdings" panose="05000000000000000000" pitchFamily="2" charset="2"/>
              <a:buChar char="ü"/>
            </a:pPr>
            <a:r>
              <a:rPr lang="hr-HR" sz="1600" b="1" dirty="0" smtClean="0">
                <a:solidFill>
                  <a:schemeClr val="tx1"/>
                </a:solidFill>
              </a:rPr>
              <a:t>donacije </a:t>
            </a:r>
            <a:r>
              <a:rPr lang="hr-HR" sz="1600" b="1" dirty="0">
                <a:solidFill>
                  <a:schemeClr val="tx1"/>
                </a:solidFill>
              </a:rPr>
              <a:t>za liječenje, kupnju lijekova i ortopedskih pomagala </a:t>
            </a:r>
            <a:endParaRPr lang="hr-HR" sz="1600" dirty="0">
              <a:solidFill>
                <a:schemeClr val="tx1"/>
              </a:solidFill>
            </a:endParaRPr>
          </a:p>
          <a:p>
            <a:pPr marL="0" indent="0">
              <a:buNone/>
            </a:pPr>
            <a:endParaRPr lang="hr-HR" sz="1800" dirty="0" smtClean="0">
              <a:solidFill>
                <a:schemeClr val="tx1"/>
              </a:solidFill>
            </a:endParaRP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5836920"/>
            <a:ext cx="1242060" cy="1021080"/>
          </a:xfrm>
          <a:prstGeom prst="rect">
            <a:avLst/>
          </a:prstGeom>
        </p:spPr>
      </p:pic>
    </p:spTree>
    <p:extLst>
      <p:ext uri="{BB962C8B-B14F-4D97-AF65-F5344CB8AC3E}">
        <p14:creationId xmlns:p14="http://schemas.microsoft.com/office/powerpoint/2010/main" val="3309318573"/>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smtClean="0"/>
              <a:t>Ispravak prijave</a:t>
            </a:r>
            <a:endParaRPr lang="en-GB" dirty="0"/>
          </a:p>
        </p:txBody>
      </p:sp>
      <p:graphicFrame>
        <p:nvGraphicFramePr>
          <p:cNvPr id="6" name="Rezervirano mjesto sadržaja 5"/>
          <p:cNvGraphicFramePr>
            <a:graphicFrameLocks noGrp="1"/>
          </p:cNvGraphicFramePr>
          <p:nvPr>
            <p:ph idx="1"/>
            <p:extLst>
              <p:ext uri="{D42A27DB-BD31-4B8C-83A1-F6EECF244321}">
                <p14:modId xmlns:p14="http://schemas.microsoft.com/office/powerpoint/2010/main" val="2061210721"/>
              </p:ext>
            </p:extLst>
          </p:nvPr>
        </p:nvGraphicFramePr>
        <p:xfrm>
          <a:off x="323528" y="836712"/>
          <a:ext cx="8568952" cy="4875172"/>
        </p:xfrm>
        <a:graphic>
          <a:graphicData uri="http://schemas.openxmlformats.org/drawingml/2006/table">
            <a:tbl>
              <a:tblPr firstRow="1" firstCol="1" bandRow="1">
                <a:tableStyleId>{7DF18680-E054-41AD-8BC1-D1AEF772440D}</a:tableStyleId>
              </a:tblPr>
              <a:tblGrid>
                <a:gridCol w="4392488"/>
                <a:gridCol w="4176464"/>
              </a:tblGrid>
              <a:tr h="242212">
                <a:tc>
                  <a:txBody>
                    <a:bodyPr/>
                    <a:lstStyle/>
                    <a:p>
                      <a:pPr algn="ctr">
                        <a:lnSpc>
                          <a:spcPts val="1800"/>
                        </a:lnSpc>
                        <a:spcAft>
                          <a:spcPts val="1000"/>
                        </a:spcAft>
                      </a:pPr>
                      <a:r>
                        <a:rPr lang="hr-HR" sz="1800" dirty="0" smtClean="0">
                          <a:effectLst/>
                          <a:latin typeface="Tahoma" panose="020B0604030504040204" pitchFamily="34" charset="0"/>
                          <a:ea typeface="Tahoma" panose="020B0604030504040204" pitchFamily="34" charset="0"/>
                          <a:cs typeface="Tahoma" panose="020B0604030504040204" pitchFamily="34" charset="0"/>
                        </a:rPr>
                        <a:t>Članak 66</a:t>
                      </a:r>
                      <a:endParaRPr lang="hr-HR" sz="18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gn="ctr">
                        <a:lnSpc>
                          <a:spcPts val="1800"/>
                        </a:lnSpc>
                        <a:spcAft>
                          <a:spcPts val="1000"/>
                        </a:spcAft>
                      </a:pPr>
                      <a:r>
                        <a:rPr lang="hr-HR" sz="1800" dirty="0" smtClean="0">
                          <a:effectLst/>
                          <a:latin typeface="Tahoma" panose="020B0604030504040204" pitchFamily="34" charset="0"/>
                          <a:ea typeface="Tahoma" panose="020B0604030504040204" pitchFamily="34" charset="0"/>
                          <a:cs typeface="Tahoma" panose="020B0604030504040204" pitchFamily="34" charset="0"/>
                        </a:rPr>
                        <a:t>Članak 76</a:t>
                      </a:r>
                      <a:endParaRPr lang="hr-HR" sz="18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r>
              <a:tr h="4510316">
                <a:tc>
                  <a:txBody>
                    <a:bodyPr/>
                    <a:lstStyle/>
                    <a:p>
                      <a:pPr>
                        <a:lnSpc>
                          <a:spcPts val="1800"/>
                        </a:lnSpc>
                        <a:spcAft>
                          <a:spcPts val="1000"/>
                        </a:spcAft>
                      </a:pPr>
                      <a:r>
                        <a:rPr lang="hr-HR" sz="1600" b="1" kern="1200" dirty="0" smtClean="0">
                          <a:solidFill>
                            <a:schemeClr val="lt1"/>
                          </a:solidFill>
                          <a:effectLst/>
                          <a:latin typeface="Arial Narrow" panose="020B0606020202030204" pitchFamily="34" charset="0"/>
                          <a:ea typeface="+mn-ea"/>
                          <a:cs typeface="+mn-cs"/>
                        </a:rPr>
                        <a:t>(1) Porezni obveznik može izvršiti ispravak prijave ako uoči da je porezna prijava koju je podnio ili koja je podnesena za njega netočna ili nepotpuna i da zbog toga može doći do manje ili više plaćenog poreza. </a:t>
                      </a:r>
                      <a:br>
                        <a:rPr lang="hr-HR" sz="1600" b="1" kern="1200" dirty="0" smtClean="0">
                          <a:solidFill>
                            <a:schemeClr val="lt1"/>
                          </a:solidFill>
                          <a:effectLst/>
                          <a:latin typeface="Arial Narrow" panose="020B0606020202030204" pitchFamily="34" charset="0"/>
                          <a:ea typeface="+mn-ea"/>
                          <a:cs typeface="+mn-cs"/>
                        </a:rPr>
                      </a:br>
                      <a:r>
                        <a:rPr lang="hr-HR" sz="1600" b="1" kern="1200" dirty="0" smtClean="0">
                          <a:solidFill>
                            <a:schemeClr val="lt1"/>
                          </a:solidFill>
                          <a:effectLst/>
                          <a:latin typeface="Arial Narrow" panose="020B0606020202030204" pitchFamily="34" charset="0"/>
                          <a:ea typeface="+mn-ea"/>
                          <a:cs typeface="+mn-cs"/>
                        </a:rPr>
                        <a:t>(3) … najkasnije u roku </a:t>
                      </a:r>
                      <a:r>
                        <a:rPr lang="hr-HR" sz="1600" b="1" u="sng" kern="1200" dirty="0" smtClean="0">
                          <a:solidFill>
                            <a:schemeClr val="lt1"/>
                          </a:solidFill>
                          <a:effectLst/>
                          <a:latin typeface="Arial Narrow" panose="020B0606020202030204" pitchFamily="34" charset="0"/>
                          <a:ea typeface="+mn-ea"/>
                          <a:cs typeface="+mn-cs"/>
                        </a:rPr>
                        <a:t>od 12 mjeseci </a:t>
                      </a:r>
                      <a:r>
                        <a:rPr lang="hr-HR" sz="1600" b="1" kern="1200" dirty="0" smtClean="0">
                          <a:solidFill>
                            <a:schemeClr val="lt1"/>
                          </a:solidFill>
                          <a:effectLst/>
                          <a:latin typeface="Arial Narrow" panose="020B0606020202030204" pitchFamily="34" charset="0"/>
                          <a:ea typeface="+mn-ea"/>
                          <a:cs typeface="+mn-cs"/>
                        </a:rPr>
                        <a:t>od isteka roka za podnošenje prijave. </a:t>
                      </a:r>
                      <a:br>
                        <a:rPr lang="hr-HR" sz="1600" b="1" kern="1200" dirty="0" smtClean="0">
                          <a:solidFill>
                            <a:schemeClr val="lt1"/>
                          </a:solidFill>
                          <a:effectLst/>
                          <a:latin typeface="Arial Narrow" panose="020B0606020202030204" pitchFamily="34" charset="0"/>
                          <a:ea typeface="+mn-ea"/>
                          <a:cs typeface="+mn-cs"/>
                        </a:rPr>
                      </a:br>
                      <a:r>
                        <a:rPr lang="hr-HR" sz="1800" b="1" kern="1200" dirty="0" smtClean="0">
                          <a:solidFill>
                            <a:schemeClr val="lt1"/>
                          </a:solidFill>
                          <a:effectLst/>
                          <a:latin typeface="+mn-lt"/>
                          <a:ea typeface="+mn-ea"/>
                          <a:cs typeface="+mn-cs"/>
                        </a:rPr>
                        <a:t>(4) Iznimno od stavka 3. ovoga članka, ispravak prijave može se izvršiti na poziv poreznog tijela u roku koji odredi porezno tijelo. </a:t>
                      </a:r>
                      <a:endParaRPr lang="hr-HR" sz="1800" dirty="0" smtClean="0">
                        <a:effectLst/>
                        <a:latin typeface="Arial Narrow" panose="020B0606020202030204" pitchFamily="34" charset="0"/>
                      </a:endParaRPr>
                    </a:p>
                    <a:p>
                      <a:pPr>
                        <a:lnSpc>
                          <a:spcPts val="1800"/>
                        </a:lnSpc>
                        <a:spcAft>
                          <a:spcPts val="1000"/>
                        </a:spcAft>
                      </a:pPr>
                      <a:endParaRPr lang="hr-HR" sz="1800" dirty="0" smtClean="0">
                        <a:effectLst/>
                        <a:latin typeface="Arial Narrow" panose="020B0606020202030204" pitchFamily="34" charset="0"/>
                      </a:endParaRPr>
                    </a:p>
                  </a:txBody>
                  <a:tcPr marL="68580" marR="68580" marT="0" marB="0"/>
                </a:tc>
                <a:tc>
                  <a:txBody>
                    <a:bodyPr/>
                    <a:lstStyle/>
                    <a:p>
                      <a:r>
                        <a:rPr lang="hr-HR" sz="1600" kern="1200" dirty="0" smtClean="0">
                          <a:solidFill>
                            <a:schemeClr val="dk1"/>
                          </a:solidFill>
                          <a:effectLst/>
                          <a:latin typeface="Arial Narrow" panose="020B0606020202030204" pitchFamily="34" charset="0"/>
                          <a:ea typeface="+mn-ea"/>
                          <a:cs typeface="+mn-cs"/>
                        </a:rPr>
                        <a:t>(1) Porezni obveznik može izvršiti ispravak prijave ako uoči da je porezna prijava koju je podnio ili koja je podnesena za njega netočna ili nepotpuna i da zbog toga može doći do manje ili više plaćenog poreza.</a:t>
                      </a:r>
                    </a:p>
                    <a:p>
                      <a:r>
                        <a:rPr lang="hr-HR" sz="1600" kern="1200" dirty="0" smtClean="0">
                          <a:solidFill>
                            <a:schemeClr val="dk1"/>
                          </a:solidFill>
                          <a:effectLst/>
                          <a:latin typeface="Arial Narrow" panose="020B0606020202030204" pitchFamily="34" charset="0"/>
                          <a:ea typeface="+mn-ea"/>
                          <a:cs typeface="+mn-cs"/>
                        </a:rPr>
                        <a:t>(3) … </a:t>
                      </a:r>
                      <a:r>
                        <a:rPr lang="hr-HR" sz="1600" b="1" kern="1200" dirty="0" smtClean="0">
                          <a:solidFill>
                            <a:schemeClr val="dk1"/>
                          </a:solidFill>
                          <a:effectLst/>
                          <a:latin typeface="Arial Narrow" panose="020B0606020202030204" pitchFamily="34" charset="0"/>
                          <a:ea typeface="+mn-ea"/>
                          <a:cs typeface="+mn-cs"/>
                        </a:rPr>
                        <a:t>najkasnije u roku od tri godine od </a:t>
                      </a:r>
                      <a:r>
                        <a:rPr lang="hr-HR" sz="1600" kern="1200" dirty="0" smtClean="0">
                          <a:solidFill>
                            <a:schemeClr val="dk1"/>
                          </a:solidFill>
                          <a:effectLst/>
                          <a:latin typeface="Arial Narrow" panose="020B0606020202030204" pitchFamily="34" charset="0"/>
                          <a:ea typeface="+mn-ea"/>
                          <a:cs typeface="+mn-cs"/>
                        </a:rPr>
                        <a:t>isteka roka za podnošenje prijave.</a:t>
                      </a:r>
                    </a:p>
                    <a:p>
                      <a:endParaRPr lang="hr-HR" sz="1600" kern="1200" dirty="0" smtClean="0">
                        <a:solidFill>
                          <a:schemeClr val="dk1"/>
                        </a:solidFill>
                        <a:effectLst/>
                        <a:latin typeface="Arial Narrow" panose="020B0606020202030204" pitchFamily="34" charset="0"/>
                        <a:ea typeface="+mn-ea"/>
                        <a:cs typeface="+mn-cs"/>
                      </a:endParaRPr>
                    </a:p>
                    <a:p>
                      <a:endParaRPr lang="hr-HR" sz="1600" kern="1200" dirty="0" smtClean="0">
                        <a:solidFill>
                          <a:schemeClr val="dk1"/>
                        </a:solidFill>
                        <a:effectLst/>
                        <a:latin typeface="Arial Narrow" panose="020B0606020202030204" pitchFamily="34" charset="0"/>
                        <a:ea typeface="+mn-ea"/>
                        <a:cs typeface="+mn-cs"/>
                      </a:endParaRPr>
                    </a:p>
                    <a:p>
                      <a:r>
                        <a:rPr lang="hr-HR" sz="1600" kern="1200" dirty="0" smtClean="0">
                          <a:solidFill>
                            <a:schemeClr val="dk1"/>
                          </a:solidFill>
                          <a:effectLst/>
                          <a:latin typeface="Arial Narrow" panose="020B0606020202030204" pitchFamily="34" charset="0"/>
                          <a:ea typeface="+mn-ea"/>
                          <a:cs typeface="+mn-cs"/>
                        </a:rPr>
                        <a:t>U SLUČAJU NADZORA:</a:t>
                      </a:r>
                    </a:p>
                    <a:p>
                      <a:r>
                        <a:rPr lang="hr-HR" sz="1600" kern="1200" dirty="0" smtClean="0">
                          <a:solidFill>
                            <a:schemeClr val="dk1"/>
                          </a:solidFill>
                          <a:effectLst/>
                          <a:latin typeface="Arial Narrow" panose="020B0606020202030204" pitchFamily="34" charset="0"/>
                          <a:ea typeface="+mn-ea"/>
                          <a:cs typeface="+mn-cs"/>
                        </a:rPr>
                        <a:t>(4) Ako se prije isteka roka iz stavka 3. ovoga članka pokrene postupak poreznog nadzora, ispravak prijave iz stavka 1. ovog članka porezni obveznik može izvršiti najkasnije do dostave obavijesti o početku poreznog nadzora.</a:t>
                      </a:r>
                    </a:p>
                    <a:p>
                      <a:endParaRPr lang="hr-HR" sz="1600" kern="1200" dirty="0" smtClean="0">
                        <a:solidFill>
                          <a:schemeClr val="dk1"/>
                        </a:solidFill>
                        <a:effectLst/>
                        <a:latin typeface="Arial Narrow" panose="020B0606020202030204" pitchFamily="34" charset="0"/>
                        <a:ea typeface="+mn-ea"/>
                        <a:cs typeface="+mn-cs"/>
                      </a:endParaRPr>
                    </a:p>
                    <a:p>
                      <a:r>
                        <a:rPr lang="hr-HR" sz="1600" kern="1200" dirty="0" smtClean="0">
                          <a:solidFill>
                            <a:schemeClr val="dk1"/>
                          </a:solidFill>
                          <a:effectLst/>
                          <a:latin typeface="Arial Narrow" panose="020B0606020202030204" pitchFamily="34" charset="0"/>
                          <a:ea typeface="+mn-ea"/>
                          <a:cs typeface="+mn-cs"/>
                        </a:rPr>
                        <a:t>(5) Ako se u tijeku provedbe poreznog nadzora utvrde činjenice koje mogu dovesti do manje ili više plaćenih drugih poreza, porezni obveznik na poziv poreznog tijela može podnijeti ispravak.</a:t>
                      </a:r>
                      <a:endParaRPr lang="hr-HR" sz="1600" kern="1200" dirty="0">
                        <a:solidFill>
                          <a:schemeClr val="dk1"/>
                        </a:solidFill>
                        <a:effectLst/>
                        <a:latin typeface="Arial Narrow" panose="020B0606020202030204" pitchFamily="34" charset="0"/>
                        <a:ea typeface="+mn-ea"/>
                        <a:cs typeface="+mn-cs"/>
                      </a:endParaRPr>
                    </a:p>
                  </a:txBody>
                  <a:tcPr marL="68580" marR="68580" marT="0" marB="0"/>
                </a:tc>
              </a:tr>
            </a:tbl>
          </a:graphicData>
        </a:graphic>
      </p:graphicFrame>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836920"/>
            <a:ext cx="1242060" cy="1021080"/>
          </a:xfrm>
          <a:prstGeom prst="rect">
            <a:avLst/>
          </a:prstGeom>
        </p:spPr>
      </p:pic>
    </p:spTree>
    <p:extLst>
      <p:ext uri="{BB962C8B-B14F-4D97-AF65-F5344CB8AC3E}">
        <p14:creationId xmlns:p14="http://schemas.microsoft.com/office/powerpoint/2010/main" val="3520625055"/>
      </p:ext>
    </p:extLst>
  </p:cSld>
  <p:clrMapOvr>
    <a:masterClrMapping/>
  </p:clrMapOvr>
  <mc:AlternateContent xmlns:mc="http://schemas.openxmlformats.org/markup-compatibility/2006" xmlns:p14="http://schemas.microsoft.com/office/powerpoint/2010/main">
    <mc:Choice Requires="p14">
      <p:transition spd="slow" p14:dur="2000" advTm="57130"/>
    </mc:Choice>
    <mc:Fallback xmlns="">
      <p:transition spd="slow" advTm="57130"/>
    </mc:Fallback>
  </mc:AlternateContent>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smtClean="0"/>
              <a:t>Izvješća o dospjelim a nenaplaćenim potraživanjima</a:t>
            </a:r>
            <a:endParaRPr lang="en-GB" dirty="0"/>
          </a:p>
        </p:txBody>
      </p:sp>
      <p:graphicFrame>
        <p:nvGraphicFramePr>
          <p:cNvPr id="6" name="Rezervirano mjesto sadržaja 5"/>
          <p:cNvGraphicFramePr>
            <a:graphicFrameLocks noGrp="1"/>
          </p:cNvGraphicFramePr>
          <p:nvPr>
            <p:ph idx="1"/>
            <p:extLst>
              <p:ext uri="{D42A27DB-BD31-4B8C-83A1-F6EECF244321}">
                <p14:modId xmlns:p14="http://schemas.microsoft.com/office/powerpoint/2010/main" val="1327024175"/>
              </p:ext>
            </p:extLst>
          </p:nvPr>
        </p:nvGraphicFramePr>
        <p:xfrm>
          <a:off x="323528" y="836712"/>
          <a:ext cx="8568952" cy="4941212"/>
        </p:xfrm>
        <a:graphic>
          <a:graphicData uri="http://schemas.openxmlformats.org/drawingml/2006/table">
            <a:tbl>
              <a:tblPr firstRow="1" firstCol="1" bandRow="1">
                <a:tableStyleId>{7DF18680-E054-41AD-8BC1-D1AEF772440D}</a:tableStyleId>
              </a:tblPr>
              <a:tblGrid>
                <a:gridCol w="4392488"/>
                <a:gridCol w="4176464"/>
              </a:tblGrid>
              <a:tr h="242212">
                <a:tc>
                  <a:txBody>
                    <a:bodyPr/>
                    <a:lstStyle/>
                    <a:p>
                      <a:pPr algn="ctr">
                        <a:lnSpc>
                          <a:spcPts val="1800"/>
                        </a:lnSpc>
                        <a:spcAft>
                          <a:spcPts val="1000"/>
                        </a:spcAft>
                      </a:pPr>
                      <a:endParaRPr lang="hr-HR" sz="12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gn="ctr">
                        <a:lnSpc>
                          <a:spcPts val="1800"/>
                        </a:lnSpc>
                        <a:spcAft>
                          <a:spcPts val="1000"/>
                        </a:spcAft>
                      </a:pPr>
                      <a:r>
                        <a:rPr lang="hr-HR" sz="1600" dirty="0" smtClean="0">
                          <a:effectLst/>
                          <a:latin typeface="Arial Narrow" panose="020B0606020202030204" pitchFamily="34" charset="0"/>
                          <a:ea typeface="Tahoma" panose="020B0604030504040204" pitchFamily="34" charset="0"/>
                          <a:cs typeface="Tahoma" panose="020B0604030504040204" pitchFamily="34" charset="0"/>
                        </a:rPr>
                        <a:t>Članak 79.</a:t>
                      </a:r>
                      <a:endParaRPr lang="hr-HR" sz="1600" dirty="0">
                        <a:effectLst/>
                        <a:latin typeface="Arial Narrow" panose="020B0606020202030204" pitchFamily="34" charset="0"/>
                        <a:ea typeface="Tahoma" panose="020B0604030504040204" pitchFamily="34" charset="0"/>
                        <a:cs typeface="Tahoma" panose="020B0604030504040204" pitchFamily="34" charset="0"/>
                      </a:endParaRPr>
                    </a:p>
                  </a:txBody>
                  <a:tcPr marL="68580" marR="68580" marT="0" marB="0"/>
                </a:tc>
              </a:tr>
              <a:tr h="4510316">
                <a:tc>
                  <a:txBody>
                    <a:bodyPr/>
                    <a:lstStyle/>
                    <a:p>
                      <a:pPr>
                        <a:lnSpc>
                          <a:spcPts val="1800"/>
                        </a:lnSpc>
                        <a:spcBef>
                          <a:spcPts val="500"/>
                        </a:spcBef>
                        <a:spcAft>
                          <a:spcPts val="500"/>
                        </a:spcAft>
                      </a:pPr>
                      <a:endParaRPr lang="hr-HR" sz="1400" dirty="0" smtClean="0">
                        <a:effectLst/>
                      </a:endParaRPr>
                    </a:p>
                    <a:p>
                      <a:pPr>
                        <a:lnSpc>
                          <a:spcPts val="1800"/>
                        </a:lnSpc>
                        <a:spcAft>
                          <a:spcPts val="1000"/>
                        </a:spcAft>
                      </a:pPr>
                      <a:r>
                        <a:rPr lang="hr-HR" sz="1400" dirty="0">
                          <a:effectLst/>
                        </a:rPr>
                        <a:t> </a:t>
                      </a:r>
                      <a:endParaRPr lang="hr-HR" sz="1100" dirty="0">
                        <a:effectLst/>
                        <a:latin typeface="Calibri"/>
                        <a:ea typeface="Calibri"/>
                        <a:cs typeface="Times New Roman"/>
                      </a:endParaRPr>
                    </a:p>
                  </a:txBody>
                  <a:tcPr marL="68580" marR="68580" marT="0" marB="0"/>
                </a:tc>
                <a:tc>
                  <a:txBody>
                    <a:bodyPr/>
                    <a:lstStyle/>
                    <a:p>
                      <a:r>
                        <a:rPr lang="hr-HR" sz="1800" kern="1200" dirty="0" smtClean="0">
                          <a:solidFill>
                            <a:schemeClr val="dk1"/>
                          </a:solidFill>
                          <a:effectLst/>
                          <a:latin typeface="Arial Narrow" panose="020B0606020202030204" pitchFamily="34" charset="0"/>
                          <a:ea typeface="+mn-ea"/>
                          <a:cs typeface="+mn-cs"/>
                        </a:rPr>
                        <a:t>(9) Porezni obveznici upisani u registar PDV, koji imaju evidentirana dospjela, a nenaplaćena potraživanja,, dužni su sastaviti statističko izvješće o dospjelim, a nenaplaćenim potraživanjima u sljedećim rokovima:</a:t>
                      </a:r>
                    </a:p>
                    <a:p>
                      <a:r>
                        <a:rPr lang="hr-HR" sz="1800" kern="1200" dirty="0" smtClean="0">
                          <a:solidFill>
                            <a:schemeClr val="dk1"/>
                          </a:solidFill>
                          <a:effectLst/>
                          <a:latin typeface="Arial Narrow" panose="020B0606020202030204" pitchFamily="34" charset="0"/>
                          <a:ea typeface="+mn-ea"/>
                          <a:cs typeface="+mn-cs"/>
                        </a:rPr>
                        <a:t>1. do 20. 5. tekuće godine za sve dospjele, a  </a:t>
                      </a:r>
                    </a:p>
                    <a:p>
                      <a:r>
                        <a:rPr lang="hr-HR" sz="1800" kern="1200" dirty="0" smtClean="0">
                          <a:solidFill>
                            <a:schemeClr val="dk1"/>
                          </a:solidFill>
                          <a:effectLst/>
                          <a:latin typeface="Arial Narrow" panose="020B0606020202030204" pitchFamily="34" charset="0"/>
                          <a:ea typeface="+mn-ea"/>
                          <a:cs typeface="+mn-cs"/>
                        </a:rPr>
                        <a:t>neplaćene račune sa stanjem na dan 31.3.  a koji nisu naplaćeni do 30. 4. tekuće godine</a:t>
                      </a:r>
                    </a:p>
                    <a:p>
                      <a:r>
                        <a:rPr lang="hr-HR" sz="1800" kern="1200" dirty="0" smtClean="0">
                          <a:solidFill>
                            <a:schemeClr val="dk1"/>
                          </a:solidFill>
                          <a:effectLst/>
                          <a:latin typeface="Arial Narrow" panose="020B0606020202030204" pitchFamily="34" charset="0"/>
                          <a:ea typeface="+mn-ea"/>
                          <a:cs typeface="+mn-cs"/>
                        </a:rPr>
                        <a:t>2. do 20. 8. - sa stanjem na dan 30.6., a koji nisu naplaćeni do 31.7. tekuće godine</a:t>
                      </a:r>
                    </a:p>
                    <a:p>
                      <a:r>
                        <a:rPr lang="hr-HR" sz="1800" kern="1200" dirty="0" smtClean="0">
                          <a:solidFill>
                            <a:schemeClr val="dk1"/>
                          </a:solidFill>
                          <a:effectLst/>
                          <a:latin typeface="Arial Narrow" panose="020B0606020202030204" pitchFamily="34" charset="0"/>
                          <a:ea typeface="+mn-ea"/>
                          <a:cs typeface="+mn-cs"/>
                        </a:rPr>
                        <a:t>3. do 20.11. sa stanjem na dan 30.9., a koji nisu naplaćeni do 31.10. tekuće godine</a:t>
                      </a:r>
                    </a:p>
                    <a:p>
                      <a:r>
                        <a:rPr lang="hr-HR" sz="1800" kern="1200" dirty="0" smtClean="0">
                          <a:solidFill>
                            <a:schemeClr val="dk1"/>
                          </a:solidFill>
                          <a:effectLst/>
                          <a:latin typeface="Arial Narrow" panose="020B0606020202030204" pitchFamily="34" charset="0"/>
                          <a:ea typeface="+mn-ea"/>
                          <a:cs typeface="+mn-cs"/>
                        </a:rPr>
                        <a:t>4. do 20.2. za sve dospjele, sa stanjem na dan 31.12. prošle godine, a koji nisu naplaćeni do 31.1. tekuće godine.</a:t>
                      </a:r>
                    </a:p>
                    <a:p>
                      <a:pPr>
                        <a:lnSpc>
                          <a:spcPts val="1800"/>
                        </a:lnSpc>
                        <a:spcBef>
                          <a:spcPts val="500"/>
                        </a:spcBef>
                        <a:spcAft>
                          <a:spcPts val="500"/>
                        </a:spcAft>
                      </a:pPr>
                      <a:endParaRPr lang="hr-HR" sz="1400" dirty="0" smtClean="0">
                        <a:effectLst/>
                        <a:latin typeface="Arial Narrow" panose="020B0606020202030204" pitchFamily="34" charset="0"/>
                      </a:endParaRPr>
                    </a:p>
                    <a:p>
                      <a:pPr>
                        <a:lnSpc>
                          <a:spcPts val="1800"/>
                        </a:lnSpc>
                        <a:spcAft>
                          <a:spcPts val="1000"/>
                        </a:spcAft>
                      </a:pPr>
                      <a:r>
                        <a:rPr lang="hr-HR" sz="1800" dirty="0">
                          <a:effectLst/>
                          <a:latin typeface="Arial Narrow" panose="020B0606020202030204" pitchFamily="34" charset="0"/>
                        </a:rPr>
                        <a:t> </a:t>
                      </a:r>
                      <a:endParaRPr lang="hr-HR" sz="1400" dirty="0">
                        <a:effectLst/>
                        <a:latin typeface="Arial Narrow" panose="020B0606020202030204" pitchFamily="34" charset="0"/>
                        <a:ea typeface="Calibri"/>
                        <a:cs typeface="Times New Roman"/>
                      </a:endParaRPr>
                    </a:p>
                  </a:txBody>
                  <a:tcPr marL="68580" marR="68580" marT="0" marB="0"/>
                </a:tc>
              </a:tr>
            </a:tbl>
          </a:graphicData>
        </a:graphic>
      </p:graphicFrame>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836920"/>
            <a:ext cx="1242060" cy="1021080"/>
          </a:xfrm>
          <a:prstGeom prst="rect">
            <a:avLst/>
          </a:prstGeom>
        </p:spPr>
      </p:pic>
    </p:spTree>
    <p:extLst>
      <p:ext uri="{BB962C8B-B14F-4D97-AF65-F5344CB8AC3E}">
        <p14:creationId xmlns:p14="http://schemas.microsoft.com/office/powerpoint/2010/main" val="2678591859"/>
      </p:ext>
    </p:extLst>
  </p:cSld>
  <p:clrMapOvr>
    <a:masterClrMapping/>
  </p:clrMapOvr>
  <mc:AlternateContent xmlns:mc="http://schemas.openxmlformats.org/markup-compatibility/2006" xmlns:p14="http://schemas.microsoft.com/office/powerpoint/2010/main">
    <mc:Choice Requires="p14">
      <p:transition spd="slow" p14:dur="2000" advTm="6354"/>
    </mc:Choice>
    <mc:Fallback xmlns="">
      <p:transition spd="slow" advTm="6354"/>
    </mc:Fallback>
  </mc:AlternateContent>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smtClean="0"/>
              <a:t>Porezna nagodba</a:t>
            </a:r>
            <a:endParaRPr lang="en-GB" dirty="0"/>
          </a:p>
        </p:txBody>
      </p:sp>
      <p:graphicFrame>
        <p:nvGraphicFramePr>
          <p:cNvPr id="6" name="Rezervirano mjesto sadržaja 5"/>
          <p:cNvGraphicFramePr>
            <a:graphicFrameLocks noGrp="1"/>
          </p:cNvGraphicFramePr>
          <p:nvPr>
            <p:ph idx="1"/>
            <p:extLst>
              <p:ext uri="{D42A27DB-BD31-4B8C-83A1-F6EECF244321}">
                <p14:modId xmlns:p14="http://schemas.microsoft.com/office/powerpoint/2010/main" val="1185544392"/>
              </p:ext>
            </p:extLst>
          </p:nvPr>
        </p:nvGraphicFramePr>
        <p:xfrm>
          <a:off x="395536" y="836712"/>
          <a:ext cx="8496944" cy="5184576"/>
        </p:xfrm>
        <a:graphic>
          <a:graphicData uri="http://schemas.openxmlformats.org/drawingml/2006/table">
            <a:tbl>
              <a:tblPr firstRow="1" firstCol="1" bandRow="1">
                <a:tableStyleId>{7DF18680-E054-41AD-8BC1-D1AEF772440D}</a:tableStyleId>
              </a:tblPr>
              <a:tblGrid>
                <a:gridCol w="4355576"/>
                <a:gridCol w="4141368"/>
              </a:tblGrid>
              <a:tr h="264231">
                <a:tc>
                  <a:txBody>
                    <a:bodyPr/>
                    <a:lstStyle/>
                    <a:p>
                      <a:pPr algn="ctr">
                        <a:lnSpc>
                          <a:spcPts val="1800"/>
                        </a:lnSpc>
                        <a:spcAft>
                          <a:spcPts val="1000"/>
                        </a:spcAft>
                      </a:pPr>
                      <a:endParaRPr lang="hr-HR" sz="12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gn="ctr">
                        <a:lnSpc>
                          <a:spcPts val="1800"/>
                        </a:lnSpc>
                        <a:spcAft>
                          <a:spcPts val="1000"/>
                        </a:spcAft>
                      </a:pPr>
                      <a:r>
                        <a:rPr lang="hr-HR" sz="1600" dirty="0" smtClean="0">
                          <a:effectLst/>
                          <a:latin typeface="Arial Narrow" panose="020B0606020202030204" pitchFamily="34" charset="0"/>
                          <a:ea typeface="Tahoma" panose="020B0604030504040204" pitchFamily="34" charset="0"/>
                          <a:cs typeface="Tahoma" panose="020B0604030504040204" pitchFamily="34" charset="0"/>
                        </a:rPr>
                        <a:t>Članak 104.</a:t>
                      </a:r>
                      <a:endParaRPr lang="hr-HR" sz="1600" dirty="0">
                        <a:effectLst/>
                        <a:latin typeface="Arial Narrow" panose="020B0606020202030204" pitchFamily="34" charset="0"/>
                        <a:ea typeface="Tahoma" panose="020B0604030504040204" pitchFamily="34" charset="0"/>
                        <a:cs typeface="Tahoma" panose="020B0604030504040204" pitchFamily="34" charset="0"/>
                      </a:endParaRPr>
                    </a:p>
                  </a:txBody>
                  <a:tcPr marL="68580" marR="68580" marT="0" marB="0"/>
                </a:tc>
              </a:tr>
              <a:tr h="4920345">
                <a:tc>
                  <a:txBody>
                    <a:bodyPr/>
                    <a:lstStyle/>
                    <a:p>
                      <a:pPr>
                        <a:lnSpc>
                          <a:spcPts val="1800"/>
                        </a:lnSpc>
                        <a:spcBef>
                          <a:spcPts val="500"/>
                        </a:spcBef>
                        <a:spcAft>
                          <a:spcPts val="500"/>
                        </a:spcAft>
                      </a:pPr>
                      <a:endParaRPr lang="hr-HR" sz="1400" dirty="0" smtClean="0">
                        <a:effectLst/>
                      </a:endParaRPr>
                    </a:p>
                    <a:p>
                      <a:pPr>
                        <a:lnSpc>
                          <a:spcPts val="1800"/>
                        </a:lnSpc>
                        <a:spcAft>
                          <a:spcPts val="1000"/>
                        </a:spcAft>
                      </a:pPr>
                      <a:r>
                        <a:rPr lang="hr-HR" sz="1400" dirty="0">
                          <a:effectLst/>
                        </a:rPr>
                        <a:t> </a:t>
                      </a:r>
                      <a:endParaRPr lang="hr-HR" sz="1100" dirty="0">
                        <a:effectLst/>
                        <a:latin typeface="Calibri"/>
                        <a:ea typeface="Calibri"/>
                        <a:cs typeface="Times New Roman"/>
                      </a:endParaRPr>
                    </a:p>
                  </a:txBody>
                  <a:tcPr marL="68580" marR="68580" marT="0" marB="0"/>
                </a:tc>
                <a:tc>
                  <a:txBody>
                    <a:bodyPr/>
                    <a:lstStyle/>
                    <a:p>
                      <a:pPr>
                        <a:lnSpc>
                          <a:spcPts val="1800"/>
                        </a:lnSpc>
                        <a:spcBef>
                          <a:spcPts val="500"/>
                        </a:spcBef>
                        <a:spcAft>
                          <a:spcPts val="500"/>
                        </a:spcAft>
                      </a:pPr>
                      <a:endParaRPr lang="hr-HR" sz="1600" dirty="0" smtClean="0">
                        <a:effectLst/>
                        <a:latin typeface="Arial Narrow" panose="020B0606020202030204" pitchFamily="34" charset="0"/>
                      </a:endParaRPr>
                    </a:p>
                    <a:p>
                      <a:pPr>
                        <a:lnSpc>
                          <a:spcPts val="1800"/>
                        </a:lnSpc>
                        <a:spcBef>
                          <a:spcPts val="500"/>
                        </a:spcBef>
                        <a:spcAft>
                          <a:spcPts val="500"/>
                        </a:spcAft>
                      </a:pPr>
                      <a:r>
                        <a:rPr lang="hr-HR" sz="1600" dirty="0" smtClean="0">
                          <a:effectLst/>
                          <a:latin typeface="Arial Narrow" panose="020B0606020202030204" pitchFamily="34" charset="0"/>
                        </a:rPr>
                        <a:t>Kada se nagodbom utvrdi nova obveza</a:t>
                      </a:r>
                      <a:r>
                        <a:rPr lang="hr-HR" sz="1600" baseline="0" dirty="0" smtClean="0">
                          <a:effectLst/>
                          <a:latin typeface="Arial Narrow" panose="020B0606020202030204" pitchFamily="34" charset="0"/>
                        </a:rPr>
                        <a:t> utvrđena procjenom ta nova obveza može se smanjiti za ukupno 5%, dok se kamate mogu smanjiti:</a:t>
                      </a:r>
                    </a:p>
                    <a:p>
                      <a:pPr>
                        <a:lnSpc>
                          <a:spcPts val="1800"/>
                        </a:lnSpc>
                        <a:spcBef>
                          <a:spcPts val="500"/>
                        </a:spcBef>
                        <a:spcAft>
                          <a:spcPts val="500"/>
                        </a:spcAft>
                      </a:pPr>
                      <a:r>
                        <a:rPr lang="hr-HR" sz="1600" kern="1200" dirty="0" smtClean="0">
                          <a:solidFill>
                            <a:schemeClr val="dk1"/>
                          </a:solidFill>
                          <a:effectLst/>
                          <a:latin typeface="Arial Narrow" panose="020B0606020202030204" pitchFamily="34" charset="0"/>
                          <a:ea typeface="+mn-ea"/>
                          <a:cs typeface="+mn-cs"/>
                        </a:rPr>
                        <a:t>1. za iznos koji se plaća na dan zaključenja nagodbe kamate se smanjuju razmjerno iznosu uplaćenih novoutvrđenih poreznih obveza od 10 % do 100 %</a:t>
                      </a:r>
                    </a:p>
                    <a:p>
                      <a:r>
                        <a:rPr lang="hr-HR" sz="1600" kern="1200" dirty="0" smtClean="0">
                          <a:solidFill>
                            <a:schemeClr val="dk1"/>
                          </a:solidFill>
                          <a:effectLst/>
                          <a:latin typeface="Arial Narrow" panose="020B0606020202030204" pitchFamily="34" charset="0"/>
                          <a:ea typeface="+mn-ea"/>
                          <a:cs typeface="+mn-cs"/>
                        </a:rPr>
                        <a:t>2. za plaćanje cijeloga iznosa novoutvrđenih poreznih obveza ili ostatka iznosa novoutvrđenih obveza u roku od 90 dana od dana sklapanja porezne nagodbe kamate se smanjuju za 50 %.</a:t>
                      </a:r>
                    </a:p>
                    <a:p>
                      <a:endParaRPr lang="hr-HR" sz="1600" kern="1200" dirty="0" smtClean="0">
                        <a:solidFill>
                          <a:schemeClr val="dk1"/>
                        </a:solidFill>
                        <a:effectLst/>
                        <a:latin typeface="Arial Narrow" panose="020B0606020202030204" pitchFamily="34" charset="0"/>
                        <a:ea typeface="+mn-ea"/>
                        <a:cs typeface="+mn-cs"/>
                      </a:endParaRPr>
                    </a:p>
                    <a:p>
                      <a:r>
                        <a:rPr lang="hr-HR" sz="1600" kern="1200" dirty="0" smtClean="0">
                          <a:solidFill>
                            <a:schemeClr val="dk1"/>
                          </a:solidFill>
                          <a:effectLst/>
                          <a:latin typeface="Arial Narrow" panose="020B0606020202030204" pitchFamily="34" charset="0"/>
                          <a:ea typeface="+mn-ea"/>
                          <a:cs typeface="+mn-cs"/>
                        </a:rPr>
                        <a:t> Obveze po osnovu utvrđenih zateznih kamata u postupku poreznog nadzora koje proizlaze iz obveze uplate doprinosa za mirovinsko osiguranje na temelju individualizirane kapitalizirane štednje ne mogu se smanjivati.</a:t>
                      </a:r>
                    </a:p>
                    <a:p>
                      <a:pPr>
                        <a:lnSpc>
                          <a:spcPts val="1800"/>
                        </a:lnSpc>
                        <a:spcAft>
                          <a:spcPts val="1000"/>
                        </a:spcAft>
                      </a:pPr>
                      <a:endParaRPr lang="hr-HR" sz="1600" dirty="0">
                        <a:effectLst/>
                        <a:latin typeface="Arial Narrow" panose="020B0606020202030204" pitchFamily="34" charset="0"/>
                        <a:ea typeface="Calibri"/>
                        <a:cs typeface="Times New Roman"/>
                      </a:endParaRPr>
                    </a:p>
                  </a:txBody>
                  <a:tcPr marL="68580" marR="68580" marT="0" marB="0"/>
                </a:tc>
              </a:tr>
            </a:tbl>
          </a:graphicData>
        </a:graphic>
      </p:graphicFrame>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836920"/>
            <a:ext cx="1242060" cy="1021080"/>
          </a:xfrm>
          <a:prstGeom prst="rect">
            <a:avLst/>
          </a:prstGeom>
        </p:spPr>
      </p:pic>
    </p:spTree>
    <p:extLst>
      <p:ext uri="{BB962C8B-B14F-4D97-AF65-F5344CB8AC3E}">
        <p14:creationId xmlns:p14="http://schemas.microsoft.com/office/powerpoint/2010/main" val="2940430440"/>
      </p:ext>
    </p:extLst>
  </p:cSld>
  <p:clrMapOvr>
    <a:masterClrMapping/>
  </p:clrMapOvr>
  <mc:AlternateContent xmlns:mc="http://schemas.openxmlformats.org/markup-compatibility/2006" xmlns:p14="http://schemas.microsoft.com/office/powerpoint/2010/main">
    <mc:Choice Requires="p14">
      <p:transition spd="slow" p14:dur="2000" advTm="2295"/>
    </mc:Choice>
    <mc:Fallback xmlns="">
      <p:transition spd="slow" advTm="2295"/>
    </mc:Fallback>
  </mc:AlternateContent>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smtClean="0"/>
              <a:t>ZASTARA</a:t>
            </a:r>
            <a:endParaRPr lang="en-GB" dirty="0"/>
          </a:p>
        </p:txBody>
      </p:sp>
      <p:graphicFrame>
        <p:nvGraphicFramePr>
          <p:cNvPr id="6" name="Rezervirano mjesto sadržaja 5"/>
          <p:cNvGraphicFramePr>
            <a:graphicFrameLocks noGrp="1"/>
          </p:cNvGraphicFramePr>
          <p:nvPr>
            <p:ph idx="1"/>
            <p:extLst>
              <p:ext uri="{D42A27DB-BD31-4B8C-83A1-F6EECF244321}">
                <p14:modId xmlns:p14="http://schemas.microsoft.com/office/powerpoint/2010/main" val="488104478"/>
              </p:ext>
            </p:extLst>
          </p:nvPr>
        </p:nvGraphicFramePr>
        <p:xfrm>
          <a:off x="395536" y="764704"/>
          <a:ext cx="8640960" cy="5943671"/>
        </p:xfrm>
        <a:graphic>
          <a:graphicData uri="http://schemas.openxmlformats.org/drawingml/2006/table">
            <a:tbl>
              <a:tblPr firstRow="1" firstCol="1" bandRow="1">
                <a:tableStyleId>{7DF18680-E054-41AD-8BC1-D1AEF772440D}</a:tableStyleId>
              </a:tblPr>
              <a:tblGrid>
                <a:gridCol w="4429400"/>
                <a:gridCol w="4211560"/>
              </a:tblGrid>
              <a:tr h="264231">
                <a:tc>
                  <a:txBody>
                    <a:bodyPr/>
                    <a:lstStyle/>
                    <a:p>
                      <a:pPr algn="ctr">
                        <a:lnSpc>
                          <a:spcPts val="1800"/>
                        </a:lnSpc>
                        <a:spcAft>
                          <a:spcPts val="1000"/>
                        </a:spcAft>
                      </a:pPr>
                      <a:r>
                        <a:rPr lang="hr-HR" sz="1400" dirty="0" smtClean="0">
                          <a:effectLst/>
                          <a:latin typeface="Tahoma" panose="020B0604030504040204" pitchFamily="34" charset="0"/>
                          <a:ea typeface="Tahoma" panose="020B0604030504040204" pitchFamily="34" charset="0"/>
                          <a:cs typeface="Tahoma" panose="020B0604030504040204" pitchFamily="34" charset="0"/>
                        </a:rPr>
                        <a:t>Članak 94</a:t>
                      </a:r>
                      <a:endParaRPr lang="hr-HR" sz="14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gn="ctr">
                        <a:lnSpc>
                          <a:spcPts val="1800"/>
                        </a:lnSpc>
                        <a:spcAft>
                          <a:spcPts val="1000"/>
                        </a:spcAft>
                      </a:pPr>
                      <a:r>
                        <a:rPr lang="hr-HR" sz="1400" dirty="0" smtClean="0">
                          <a:effectLst/>
                          <a:latin typeface="Tahoma" panose="020B0604030504040204" pitchFamily="34" charset="0"/>
                          <a:ea typeface="Tahoma" panose="020B0604030504040204" pitchFamily="34" charset="0"/>
                          <a:cs typeface="Tahoma" panose="020B0604030504040204" pitchFamily="34" charset="0"/>
                        </a:rPr>
                        <a:t>Članak</a:t>
                      </a:r>
                      <a:r>
                        <a:rPr lang="hr-HR" sz="1400" baseline="0" dirty="0" smtClean="0">
                          <a:effectLst/>
                          <a:latin typeface="Tahoma" panose="020B0604030504040204" pitchFamily="34" charset="0"/>
                          <a:ea typeface="Tahoma" panose="020B0604030504040204" pitchFamily="34" charset="0"/>
                          <a:cs typeface="Tahoma" panose="020B0604030504040204" pitchFamily="34" charset="0"/>
                        </a:rPr>
                        <a:t> 108</a:t>
                      </a:r>
                      <a:endParaRPr lang="hr-HR" sz="14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r>
              <a:tr h="4920345">
                <a:tc>
                  <a:txBody>
                    <a:bodyPr/>
                    <a:lstStyle/>
                    <a:p>
                      <a:pPr>
                        <a:lnSpc>
                          <a:spcPts val="1800"/>
                        </a:lnSpc>
                        <a:spcBef>
                          <a:spcPts val="500"/>
                        </a:spcBef>
                        <a:spcAft>
                          <a:spcPts val="500"/>
                        </a:spcAft>
                      </a:pPr>
                      <a:r>
                        <a:rPr lang="hr-HR" sz="1600" b="1" kern="1200" dirty="0" smtClean="0">
                          <a:solidFill>
                            <a:schemeClr val="lt1"/>
                          </a:solidFill>
                          <a:effectLst/>
                          <a:latin typeface="Arial Narrow" panose="020B0606020202030204" pitchFamily="34" charset="0"/>
                          <a:ea typeface="+mn-ea"/>
                          <a:cs typeface="+mn-cs"/>
                        </a:rPr>
                        <a:t>(1) Pravo poreznog tijela na utvrđivanje porezne obveze i kamata, na pokretanje postupka naplate poreza, kamata i troškova ovrhe te pravo poreznog obveznika na povrat poreza, kamata i troškova ovrhe zastarijeva za 3 g od dana kada je zastara počela teći. </a:t>
                      </a:r>
                    </a:p>
                    <a:p>
                      <a:endParaRPr lang="hr-HR" sz="1600" b="1" kern="1200" dirty="0" smtClean="0">
                        <a:solidFill>
                          <a:schemeClr val="tx1"/>
                        </a:solidFill>
                        <a:effectLst/>
                        <a:latin typeface="Arial Narrow" panose="020B0606020202030204" pitchFamily="34" charset="0"/>
                        <a:ea typeface="+mn-ea"/>
                        <a:cs typeface="+mn-cs"/>
                      </a:endParaRPr>
                    </a:p>
                    <a:p>
                      <a:pPr algn="ctr"/>
                      <a:r>
                        <a:rPr lang="hr-HR" sz="1600" b="1" kern="1200" dirty="0" smtClean="0">
                          <a:solidFill>
                            <a:schemeClr val="tx1"/>
                          </a:solidFill>
                          <a:effectLst/>
                          <a:latin typeface="Arial Narrow" panose="020B0606020202030204" pitchFamily="34" charset="0"/>
                          <a:ea typeface="+mn-ea"/>
                          <a:cs typeface="+mn-cs"/>
                        </a:rPr>
                        <a:t>USKLADBA S EU</a:t>
                      </a:r>
                    </a:p>
                    <a:p>
                      <a:endParaRPr lang="hr-HR" sz="1600" b="1" strike="sngStrike" kern="1200" dirty="0" smtClean="0">
                        <a:solidFill>
                          <a:schemeClr val="tx1"/>
                        </a:solidFill>
                        <a:effectLst/>
                        <a:latin typeface="Arial Narrow" panose="020B0606020202030204" pitchFamily="34" charset="0"/>
                        <a:ea typeface="+mn-ea"/>
                        <a:cs typeface="+mn-cs"/>
                      </a:endParaRPr>
                    </a:p>
                    <a:p>
                      <a:r>
                        <a:rPr lang="hr-HR" sz="1600" b="1" strike="sngStrike" kern="1200" dirty="0" smtClean="0">
                          <a:solidFill>
                            <a:schemeClr val="tx1"/>
                          </a:solidFill>
                          <a:effectLst/>
                          <a:latin typeface="Arial Narrow" panose="020B0606020202030204" pitchFamily="34" charset="0"/>
                          <a:ea typeface="+mn-ea"/>
                          <a:cs typeface="+mn-cs"/>
                        </a:rPr>
                        <a:t>Prekid zastare  - </a:t>
                      </a:r>
                      <a:r>
                        <a:rPr lang="hr-HR" sz="1600" b="1" strike="sngStrike" kern="1200" dirty="0" smtClean="0">
                          <a:solidFill>
                            <a:schemeClr val="lt1"/>
                          </a:solidFill>
                          <a:effectLst/>
                          <a:latin typeface="Arial Narrow" panose="020B0606020202030204" pitchFamily="34" charset="0"/>
                          <a:ea typeface="+mn-ea"/>
                          <a:cs typeface="+mn-cs"/>
                        </a:rPr>
                        <a:t>Članak 95.</a:t>
                      </a:r>
                    </a:p>
                    <a:p>
                      <a:r>
                        <a:rPr lang="hr-HR" sz="1600" b="1" strike="sngStrike" kern="1200" dirty="0" smtClean="0">
                          <a:solidFill>
                            <a:schemeClr val="lt1"/>
                          </a:solidFill>
                          <a:effectLst/>
                          <a:latin typeface="Arial Narrow" panose="020B0606020202030204" pitchFamily="34" charset="0"/>
                          <a:ea typeface="+mn-ea"/>
                          <a:cs typeface="+mn-cs"/>
                        </a:rPr>
                        <a:t>(1) Tijek zastare - prekida se svakom službenom radnjom poreznog tijela</a:t>
                      </a:r>
                      <a:br>
                        <a:rPr lang="hr-HR" sz="1600" b="1" strike="sngStrike" kern="1200" dirty="0" smtClean="0">
                          <a:solidFill>
                            <a:schemeClr val="lt1"/>
                          </a:solidFill>
                          <a:effectLst/>
                          <a:latin typeface="Arial Narrow" panose="020B0606020202030204" pitchFamily="34" charset="0"/>
                          <a:ea typeface="+mn-ea"/>
                          <a:cs typeface="+mn-cs"/>
                        </a:rPr>
                      </a:br>
                      <a:r>
                        <a:rPr lang="hr-HR" sz="1600" b="1" strike="sngStrike" kern="1200" dirty="0" smtClean="0">
                          <a:solidFill>
                            <a:schemeClr val="lt1"/>
                          </a:solidFill>
                          <a:effectLst/>
                          <a:latin typeface="Arial Narrow" panose="020B0606020202030204" pitchFamily="34" charset="0"/>
                          <a:ea typeface="+mn-ea"/>
                          <a:cs typeface="+mn-cs"/>
                        </a:rPr>
                        <a:t>(3) Nakon poduzetih radnji iz stavka 1. ili 2. ovoga članka </a:t>
                      </a:r>
                      <a:r>
                        <a:rPr lang="hr-HR" sz="1600" b="1" strike="sngStrike" kern="1200" dirty="0" err="1" smtClean="0">
                          <a:solidFill>
                            <a:schemeClr val="lt1"/>
                          </a:solidFill>
                          <a:effectLst/>
                          <a:latin typeface="Arial Narrow" panose="020B0606020202030204" pitchFamily="34" charset="0"/>
                          <a:ea typeface="+mn-ea"/>
                          <a:cs typeface="+mn-cs"/>
                        </a:rPr>
                        <a:t>zastarni</a:t>
                      </a:r>
                      <a:r>
                        <a:rPr lang="hr-HR" sz="1600" b="1" strike="sngStrike" kern="1200" dirty="0" smtClean="0">
                          <a:solidFill>
                            <a:schemeClr val="lt1"/>
                          </a:solidFill>
                          <a:effectLst/>
                          <a:latin typeface="Arial Narrow" panose="020B0606020202030204" pitchFamily="34" charset="0"/>
                          <a:ea typeface="+mn-ea"/>
                          <a:cs typeface="+mn-cs"/>
                        </a:rPr>
                        <a:t> rok počinje ponovno teći. </a:t>
                      </a:r>
                      <a:br>
                        <a:rPr lang="hr-HR" sz="1600" b="1" strike="sngStrike" kern="1200" dirty="0" smtClean="0">
                          <a:solidFill>
                            <a:schemeClr val="lt1"/>
                          </a:solidFill>
                          <a:effectLst/>
                          <a:latin typeface="Arial Narrow" panose="020B0606020202030204" pitchFamily="34" charset="0"/>
                          <a:ea typeface="+mn-ea"/>
                          <a:cs typeface="+mn-cs"/>
                        </a:rPr>
                      </a:br>
                      <a:r>
                        <a:rPr lang="hr-HR" sz="1600" b="1" strike="sngStrike" kern="1200" dirty="0" smtClean="0">
                          <a:solidFill>
                            <a:schemeClr val="lt1"/>
                          </a:solidFill>
                          <a:effectLst/>
                          <a:latin typeface="Arial Narrow" panose="020B0606020202030204" pitchFamily="34" charset="0"/>
                          <a:ea typeface="+mn-ea"/>
                          <a:cs typeface="+mn-cs"/>
                        </a:rPr>
                        <a:t> </a:t>
                      </a:r>
                    </a:p>
                    <a:p>
                      <a:r>
                        <a:rPr lang="hr-HR" sz="1600" b="1" strike="sngStrike" kern="1200" dirty="0" smtClean="0">
                          <a:solidFill>
                            <a:schemeClr val="tx1"/>
                          </a:solidFill>
                          <a:effectLst/>
                          <a:latin typeface="Arial Narrow" panose="020B0606020202030204" pitchFamily="34" charset="0"/>
                          <a:ea typeface="+mn-ea"/>
                          <a:cs typeface="+mn-cs"/>
                        </a:rPr>
                        <a:t>Apsolutna zastara </a:t>
                      </a:r>
                      <a:r>
                        <a:rPr lang="hr-HR" sz="1600" b="1" strike="sngStrike" kern="1200" dirty="0" smtClean="0">
                          <a:solidFill>
                            <a:schemeClr val="lt1"/>
                          </a:solidFill>
                          <a:effectLst/>
                          <a:latin typeface="Arial Narrow" panose="020B0606020202030204" pitchFamily="34" charset="0"/>
                          <a:ea typeface="+mn-ea"/>
                          <a:cs typeface="+mn-cs"/>
                        </a:rPr>
                        <a:t>- Članak 96.</a:t>
                      </a:r>
                    </a:p>
                    <a:p>
                      <a:r>
                        <a:rPr lang="hr-HR" sz="1600" b="1" strike="sngStrike" kern="1200" dirty="0" smtClean="0">
                          <a:solidFill>
                            <a:schemeClr val="lt1"/>
                          </a:solidFill>
                          <a:effectLst/>
                          <a:latin typeface="Arial Narrow" panose="020B0606020202030204" pitchFamily="34" charset="0"/>
                          <a:ea typeface="+mn-ea"/>
                          <a:cs typeface="+mn-cs"/>
                        </a:rPr>
                        <a:t>(1) Apsolutni rok zastare</a:t>
                      </a:r>
                      <a:r>
                        <a:rPr lang="hr-HR" sz="1600" b="1" strike="sngStrike" kern="1200" baseline="0" dirty="0" smtClean="0">
                          <a:solidFill>
                            <a:schemeClr val="lt1"/>
                          </a:solidFill>
                          <a:effectLst/>
                          <a:latin typeface="Arial Narrow" panose="020B0606020202030204" pitchFamily="34" charset="0"/>
                          <a:ea typeface="+mn-ea"/>
                          <a:cs typeface="+mn-cs"/>
                        </a:rPr>
                        <a:t> – 6 godina</a:t>
                      </a:r>
                    </a:p>
                    <a:p>
                      <a:endParaRPr lang="hr-HR" sz="1600" b="1" strike="sngStrike" kern="1200" dirty="0" smtClean="0">
                        <a:solidFill>
                          <a:schemeClr val="lt1"/>
                        </a:solidFill>
                        <a:effectLst/>
                        <a:latin typeface="Arial Narrow" panose="020B0606020202030204" pitchFamily="34" charset="0"/>
                        <a:ea typeface="+mn-ea"/>
                        <a:cs typeface="+mn-cs"/>
                      </a:endParaRPr>
                    </a:p>
                    <a:p>
                      <a:r>
                        <a:rPr lang="hr-HR" sz="1600" b="1" strike="noStrike" kern="1200" dirty="0" smtClean="0">
                          <a:solidFill>
                            <a:schemeClr val="lt1"/>
                          </a:solidFill>
                          <a:effectLst/>
                          <a:latin typeface="Arial Narrow" panose="020B0606020202030204" pitchFamily="34" charset="0"/>
                          <a:ea typeface="+mn-ea"/>
                          <a:cs typeface="+mn-cs"/>
                        </a:rPr>
                        <a:t>Porezni nadzor može se pokrenuti u roku od 3 godine od početka tijeka zastare</a:t>
                      </a:r>
                    </a:p>
                    <a:p>
                      <a:pPr>
                        <a:lnSpc>
                          <a:spcPts val="1800"/>
                        </a:lnSpc>
                        <a:spcBef>
                          <a:spcPts val="500"/>
                        </a:spcBef>
                        <a:spcAft>
                          <a:spcPts val="500"/>
                        </a:spcAft>
                      </a:pPr>
                      <a:endParaRPr lang="hr-HR" sz="1400" dirty="0" smtClean="0">
                        <a:effectLst/>
                      </a:endParaRPr>
                    </a:p>
                    <a:p>
                      <a:pPr>
                        <a:lnSpc>
                          <a:spcPts val="1800"/>
                        </a:lnSpc>
                        <a:spcAft>
                          <a:spcPts val="1000"/>
                        </a:spcAft>
                      </a:pPr>
                      <a:r>
                        <a:rPr lang="hr-HR" sz="1400" dirty="0">
                          <a:effectLst/>
                        </a:rPr>
                        <a:t> </a:t>
                      </a:r>
                      <a:endParaRPr lang="hr-HR" sz="1100" dirty="0">
                        <a:effectLst/>
                        <a:latin typeface="Calibri"/>
                        <a:ea typeface="Calibri"/>
                        <a:cs typeface="Times New Roman"/>
                      </a:endParaRPr>
                    </a:p>
                  </a:txBody>
                  <a:tcPr marL="68580" marR="68580" marT="0" marB="0"/>
                </a:tc>
                <a:tc>
                  <a:txBody>
                    <a:bodyPr/>
                    <a:lstStyle/>
                    <a:p>
                      <a:pPr marL="0" marR="0" indent="0" algn="l" defTabSz="914400" rtl="0" eaLnBrk="1" fontAlgn="auto" latinLnBrk="0" hangingPunct="1">
                        <a:lnSpc>
                          <a:spcPts val="1800"/>
                        </a:lnSpc>
                        <a:spcBef>
                          <a:spcPts val="0"/>
                        </a:spcBef>
                        <a:spcAft>
                          <a:spcPts val="1000"/>
                        </a:spcAft>
                        <a:buClrTx/>
                        <a:buSzTx/>
                        <a:buFontTx/>
                        <a:buNone/>
                        <a:tabLst/>
                        <a:defRPr/>
                      </a:pPr>
                      <a:r>
                        <a:rPr lang="hr-HR" sz="1600" dirty="0">
                          <a:effectLst/>
                          <a:latin typeface="Arial Narrow" panose="020B0606020202030204" pitchFamily="34" charset="0"/>
                        </a:rPr>
                        <a:t> </a:t>
                      </a:r>
                      <a:r>
                        <a:rPr lang="hr-HR" sz="1600" kern="1200" dirty="0" smtClean="0">
                          <a:solidFill>
                            <a:schemeClr val="dk1"/>
                          </a:solidFill>
                          <a:effectLst/>
                          <a:latin typeface="Arial Narrow" panose="020B0606020202030204" pitchFamily="34" charset="0"/>
                          <a:ea typeface="+mn-ea"/>
                          <a:cs typeface="+mn-cs"/>
                        </a:rPr>
                        <a:t>(1) Pravo i obveze poreznog tijela na utvrđivanje porezne obveze i kamata, pravo i obveza poreznog tijela na naplatu poreza, kamata i troškova ovrhe te pravo poreznog obveznika na povrat poreza, kamata i troškova ovrhe zastarijeva </a:t>
                      </a:r>
                      <a:r>
                        <a:rPr lang="hr-HR" sz="1600" b="1" u="sng" kern="1200" dirty="0" smtClean="0">
                          <a:solidFill>
                            <a:schemeClr val="dk1"/>
                          </a:solidFill>
                          <a:effectLst/>
                          <a:latin typeface="Arial Narrow" panose="020B0606020202030204" pitchFamily="34" charset="0"/>
                          <a:ea typeface="+mn-ea"/>
                          <a:cs typeface="+mn-cs"/>
                        </a:rPr>
                        <a:t>za 6 g </a:t>
                      </a:r>
                      <a:r>
                        <a:rPr lang="hr-HR" sz="1600" kern="1200" dirty="0" smtClean="0">
                          <a:solidFill>
                            <a:schemeClr val="dk1"/>
                          </a:solidFill>
                          <a:effectLst/>
                          <a:latin typeface="Arial Narrow" panose="020B0606020202030204" pitchFamily="34" charset="0"/>
                          <a:ea typeface="+mn-ea"/>
                          <a:cs typeface="+mn-cs"/>
                        </a:rPr>
                        <a:t>od dana kada je zastara počela teći.</a:t>
                      </a:r>
                    </a:p>
                    <a:p>
                      <a:pPr marL="0" marR="0" indent="0" algn="l" defTabSz="914400" rtl="0" eaLnBrk="1" fontAlgn="auto" latinLnBrk="0" hangingPunct="1">
                        <a:lnSpc>
                          <a:spcPts val="1800"/>
                        </a:lnSpc>
                        <a:spcBef>
                          <a:spcPts val="0"/>
                        </a:spcBef>
                        <a:spcAft>
                          <a:spcPts val="1000"/>
                        </a:spcAft>
                        <a:buClrTx/>
                        <a:buSzTx/>
                        <a:buFontTx/>
                        <a:buNone/>
                        <a:tabLst/>
                        <a:defRPr/>
                      </a:pPr>
                      <a:r>
                        <a:rPr lang="hr-HR" sz="1600" b="0" kern="1200" dirty="0" smtClean="0">
                          <a:solidFill>
                            <a:schemeClr val="dk1"/>
                          </a:solidFill>
                          <a:effectLst/>
                          <a:latin typeface="Arial Narrow" panose="020B0606020202030204" pitchFamily="34" charset="0"/>
                          <a:ea typeface="+mn-ea"/>
                          <a:cs typeface="+mn-cs"/>
                        </a:rPr>
                        <a:t>(6) Ako se vodi postupak pred sudom, za vrijeme trajanja tog postupka zastara ne teče.                      </a:t>
                      </a:r>
                      <a:r>
                        <a:rPr lang="hr-HR" sz="1400" b="0" kern="1200" dirty="0" smtClean="0">
                          <a:solidFill>
                            <a:schemeClr val="dk1"/>
                          </a:solidFill>
                          <a:effectLst/>
                          <a:latin typeface="Arial Narrow" panose="020B0606020202030204" pitchFamily="34" charset="0"/>
                          <a:ea typeface="+mn-ea"/>
                          <a:cs typeface="+mn-cs"/>
                        </a:rPr>
                        <a:t>(Ova</a:t>
                      </a:r>
                      <a:r>
                        <a:rPr lang="hr-HR" sz="1400" b="0" kern="1200" baseline="0" dirty="0" smtClean="0">
                          <a:solidFill>
                            <a:schemeClr val="dk1"/>
                          </a:solidFill>
                          <a:effectLst/>
                          <a:latin typeface="Arial Narrow" panose="020B0606020202030204" pitchFamily="34" charset="0"/>
                          <a:ea typeface="+mn-ea"/>
                          <a:cs typeface="+mn-cs"/>
                        </a:rPr>
                        <a:t> odredba vrijedi samo do 31.12.2018. kako bi se u prelaznom razdoblju osigurala prilagodba s obzirom na postupke u toku.</a:t>
                      </a:r>
                    </a:p>
                    <a:p>
                      <a:r>
                        <a:rPr lang="hr-HR" sz="1600" b="1" kern="1200" dirty="0" smtClean="0">
                          <a:solidFill>
                            <a:schemeClr val="dk1"/>
                          </a:solidFill>
                          <a:effectLst/>
                          <a:latin typeface="Arial Narrow" panose="020B0606020202030204" pitchFamily="34" charset="0"/>
                          <a:ea typeface="+mn-ea"/>
                          <a:cs typeface="+mn-cs"/>
                        </a:rPr>
                        <a:t>Članak 117.</a:t>
                      </a:r>
                      <a:endParaRPr lang="hr-HR" sz="1600" kern="1200" dirty="0" smtClean="0">
                        <a:solidFill>
                          <a:schemeClr val="dk1"/>
                        </a:solidFill>
                        <a:effectLst/>
                        <a:latin typeface="Arial Narrow" panose="020B0606020202030204" pitchFamily="34" charset="0"/>
                        <a:ea typeface="+mn-ea"/>
                        <a:cs typeface="+mn-cs"/>
                      </a:endParaRPr>
                    </a:p>
                    <a:p>
                      <a:r>
                        <a:rPr lang="hr-HR" sz="1600" kern="1200" dirty="0" smtClean="0">
                          <a:solidFill>
                            <a:schemeClr val="dk1"/>
                          </a:solidFill>
                          <a:effectLst/>
                          <a:latin typeface="Arial Narrow" panose="020B0606020202030204" pitchFamily="34" charset="0"/>
                          <a:ea typeface="+mn-ea"/>
                          <a:cs typeface="+mn-cs"/>
                        </a:rPr>
                        <a:t>(2) </a:t>
                      </a:r>
                      <a:r>
                        <a:rPr lang="hr-HR" sz="1600" b="1" kern="1200" dirty="0" smtClean="0">
                          <a:solidFill>
                            <a:schemeClr val="dk1"/>
                          </a:solidFill>
                          <a:effectLst/>
                          <a:latin typeface="Arial Narrow" panose="020B0606020202030204" pitchFamily="34" charset="0"/>
                          <a:ea typeface="+mn-ea"/>
                          <a:cs typeface="+mn-cs"/>
                        </a:rPr>
                        <a:t>Porezni nadzor se može obavljati u roku od 3</a:t>
                      </a:r>
                      <a:r>
                        <a:rPr lang="hr-HR" sz="1600" b="1" kern="1200" baseline="0" dirty="0" smtClean="0">
                          <a:solidFill>
                            <a:schemeClr val="dk1"/>
                          </a:solidFill>
                          <a:effectLst/>
                          <a:latin typeface="Arial Narrow" panose="020B0606020202030204" pitchFamily="34" charset="0"/>
                          <a:ea typeface="+mn-ea"/>
                          <a:cs typeface="+mn-cs"/>
                        </a:rPr>
                        <a:t> </a:t>
                      </a:r>
                      <a:r>
                        <a:rPr lang="hr-HR" sz="1600" b="1" kern="1200" dirty="0" smtClean="0">
                          <a:solidFill>
                            <a:schemeClr val="dk1"/>
                          </a:solidFill>
                          <a:effectLst/>
                          <a:latin typeface="Arial Narrow" panose="020B0606020202030204" pitchFamily="34" charset="0"/>
                          <a:ea typeface="+mn-ea"/>
                          <a:cs typeface="+mn-cs"/>
                        </a:rPr>
                        <a:t>g </a:t>
                      </a:r>
                      <a:r>
                        <a:rPr lang="hr-HR" sz="1600" kern="1200" dirty="0" smtClean="0">
                          <a:solidFill>
                            <a:schemeClr val="dk1"/>
                          </a:solidFill>
                          <a:effectLst/>
                          <a:latin typeface="Arial Narrow" panose="020B0606020202030204" pitchFamily="34" charset="0"/>
                          <a:ea typeface="+mn-ea"/>
                          <a:cs typeface="+mn-cs"/>
                        </a:rPr>
                        <a:t>od početka tijeka zastare prava na utvrđivanje porezne obveze.</a:t>
                      </a:r>
                    </a:p>
                    <a:p>
                      <a:r>
                        <a:rPr lang="hr-HR" sz="1600" kern="1200" dirty="0" smtClean="0">
                          <a:solidFill>
                            <a:schemeClr val="dk1"/>
                          </a:solidFill>
                          <a:effectLst/>
                          <a:latin typeface="Arial Narrow" panose="020B0606020202030204" pitchFamily="34" charset="0"/>
                          <a:ea typeface="+mn-ea"/>
                          <a:cs typeface="+mn-cs"/>
                        </a:rPr>
                        <a:t>(3) Izuzeci:</a:t>
                      </a:r>
                    </a:p>
                    <a:p>
                      <a:r>
                        <a:rPr lang="hr-HR" sz="1600" kern="1200" dirty="0" smtClean="0">
                          <a:solidFill>
                            <a:schemeClr val="dk1"/>
                          </a:solidFill>
                          <a:effectLst/>
                          <a:latin typeface="Arial Narrow" panose="020B0606020202030204" pitchFamily="34" charset="0"/>
                          <a:ea typeface="+mn-ea"/>
                          <a:cs typeface="+mn-cs"/>
                        </a:rPr>
                        <a:t>1. u slučaju zlouporabe prava iz porezno-duž. odnosa</a:t>
                      </a:r>
                    </a:p>
                    <a:p>
                      <a:r>
                        <a:rPr lang="hr-HR" sz="1600" kern="1200" dirty="0" smtClean="0">
                          <a:solidFill>
                            <a:schemeClr val="dk1"/>
                          </a:solidFill>
                          <a:effectLst/>
                          <a:latin typeface="Arial Narrow" panose="020B0606020202030204" pitchFamily="34" charset="0"/>
                          <a:ea typeface="+mn-ea"/>
                          <a:cs typeface="+mn-cs"/>
                        </a:rPr>
                        <a:t>2. u postupcima utvrđivanja razlike između stečene imovine i dokazanih sredstava za stjecanje te imovine prema propisima o porezu na dohodak</a:t>
                      </a:r>
                    </a:p>
                    <a:p>
                      <a:r>
                        <a:rPr lang="hr-HR" sz="1600" kern="1200" dirty="0" smtClean="0">
                          <a:solidFill>
                            <a:schemeClr val="dk1"/>
                          </a:solidFill>
                          <a:effectLst/>
                          <a:latin typeface="Arial Narrow" panose="020B0606020202030204" pitchFamily="34" charset="0"/>
                          <a:ea typeface="+mn-ea"/>
                          <a:cs typeface="+mn-cs"/>
                        </a:rPr>
                        <a:t>3. u postupcima suzbijanja poreznih prijevara</a:t>
                      </a:r>
                    </a:p>
                    <a:p>
                      <a:r>
                        <a:rPr lang="hr-HR" sz="1600" kern="1200" dirty="0" smtClean="0">
                          <a:solidFill>
                            <a:schemeClr val="dk1"/>
                          </a:solidFill>
                          <a:effectLst/>
                          <a:latin typeface="Arial Narrow" panose="020B0606020202030204" pitchFamily="34" charset="0"/>
                          <a:ea typeface="+mn-ea"/>
                          <a:cs typeface="+mn-cs"/>
                        </a:rPr>
                        <a:t>4. u postupcima pokrenutim po nalogu drugih tijela.</a:t>
                      </a:r>
                      <a:endParaRPr lang="hr-HR" sz="1800" kern="1200" dirty="0" smtClean="0">
                        <a:solidFill>
                          <a:schemeClr val="dk1"/>
                        </a:solidFill>
                        <a:effectLst/>
                        <a:latin typeface="Arial Narrow" panose="020B0606020202030204" pitchFamily="34" charset="0"/>
                        <a:ea typeface="+mn-ea"/>
                        <a:cs typeface="+mn-cs"/>
                      </a:endParaRPr>
                    </a:p>
                    <a:p>
                      <a:pPr>
                        <a:lnSpc>
                          <a:spcPts val="1800"/>
                        </a:lnSpc>
                        <a:spcAft>
                          <a:spcPts val="1000"/>
                        </a:spcAft>
                      </a:pPr>
                      <a:endParaRPr lang="hr-HR" sz="1400" dirty="0">
                        <a:effectLst/>
                        <a:latin typeface="Arial Narrow" panose="020B0606020202030204" pitchFamily="34" charset="0"/>
                        <a:ea typeface="Calibri"/>
                        <a:cs typeface="Times New Roman"/>
                      </a:endParaRPr>
                    </a:p>
                  </a:txBody>
                  <a:tcPr marL="68580" marR="68580" marT="0" marB="0"/>
                </a:tc>
              </a:tr>
            </a:tbl>
          </a:graphicData>
        </a:graphic>
      </p:graphicFrame>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836920"/>
            <a:ext cx="1242060" cy="1021080"/>
          </a:xfrm>
          <a:prstGeom prst="rect">
            <a:avLst/>
          </a:prstGeom>
        </p:spPr>
      </p:pic>
    </p:spTree>
    <p:extLst>
      <p:ext uri="{BB962C8B-B14F-4D97-AF65-F5344CB8AC3E}">
        <p14:creationId xmlns:p14="http://schemas.microsoft.com/office/powerpoint/2010/main" val="3555628286"/>
      </p:ext>
    </p:extLst>
  </p:cSld>
  <p:clrMapOvr>
    <a:masterClrMapping/>
  </p:clrMapOvr>
  <mc:AlternateContent xmlns:mc="http://schemas.openxmlformats.org/markup-compatibility/2006" xmlns:p14="http://schemas.microsoft.com/office/powerpoint/2010/main">
    <mc:Choice Requires="p14">
      <p:transition spd="slow" p14:dur="2000" advTm="938"/>
    </mc:Choice>
    <mc:Fallback xmlns="">
      <p:transition spd="slow" advTm="938"/>
    </mc:Fallback>
  </mc:AlternateContent>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smtClean="0"/>
              <a:t>ZASTARA II – Pazi se po službenoj dužnosti</a:t>
            </a:r>
            <a:endParaRPr lang="en-GB" dirty="0"/>
          </a:p>
        </p:txBody>
      </p:sp>
      <p:graphicFrame>
        <p:nvGraphicFramePr>
          <p:cNvPr id="6" name="Rezervirano mjesto sadržaja 5"/>
          <p:cNvGraphicFramePr>
            <a:graphicFrameLocks noGrp="1"/>
          </p:cNvGraphicFramePr>
          <p:nvPr>
            <p:ph idx="1"/>
            <p:extLst>
              <p:ext uri="{D42A27DB-BD31-4B8C-83A1-F6EECF244321}">
                <p14:modId xmlns:p14="http://schemas.microsoft.com/office/powerpoint/2010/main" val="1525888225"/>
              </p:ext>
            </p:extLst>
          </p:nvPr>
        </p:nvGraphicFramePr>
        <p:xfrm>
          <a:off x="395536" y="764704"/>
          <a:ext cx="8640960" cy="5415351"/>
        </p:xfrm>
        <a:graphic>
          <a:graphicData uri="http://schemas.openxmlformats.org/drawingml/2006/table">
            <a:tbl>
              <a:tblPr firstRow="1" firstCol="1" bandRow="1">
                <a:tableStyleId>{7DF18680-E054-41AD-8BC1-D1AEF772440D}</a:tableStyleId>
              </a:tblPr>
              <a:tblGrid>
                <a:gridCol w="4429400"/>
                <a:gridCol w="4211560"/>
              </a:tblGrid>
              <a:tr h="264231">
                <a:tc>
                  <a:txBody>
                    <a:bodyPr/>
                    <a:lstStyle/>
                    <a:p>
                      <a:pPr algn="ctr">
                        <a:lnSpc>
                          <a:spcPts val="1800"/>
                        </a:lnSpc>
                        <a:spcAft>
                          <a:spcPts val="1000"/>
                        </a:spcAft>
                      </a:pPr>
                      <a:endParaRPr lang="hr-HR" sz="12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gn="ctr">
                        <a:lnSpc>
                          <a:spcPts val="1800"/>
                        </a:lnSpc>
                        <a:spcAft>
                          <a:spcPts val="1000"/>
                        </a:spcAft>
                      </a:pPr>
                      <a:r>
                        <a:rPr lang="hr-HR" sz="1400" dirty="0" smtClean="0">
                          <a:effectLst/>
                          <a:latin typeface="Tahoma" panose="020B0604030504040204" pitchFamily="34" charset="0"/>
                          <a:ea typeface="Tahoma" panose="020B0604030504040204" pitchFamily="34" charset="0"/>
                          <a:cs typeface="Tahoma" panose="020B0604030504040204" pitchFamily="34" charset="0"/>
                        </a:rPr>
                        <a:t>Članak</a:t>
                      </a:r>
                      <a:r>
                        <a:rPr lang="hr-HR" sz="1400" baseline="0" dirty="0" smtClean="0">
                          <a:effectLst/>
                          <a:latin typeface="Tahoma" panose="020B0604030504040204" pitchFamily="34" charset="0"/>
                          <a:ea typeface="Tahoma" panose="020B0604030504040204" pitchFamily="34" charset="0"/>
                          <a:cs typeface="Tahoma" panose="020B0604030504040204" pitchFamily="34" charset="0"/>
                        </a:rPr>
                        <a:t> 109</a:t>
                      </a:r>
                      <a:endParaRPr lang="hr-HR" sz="14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r>
              <a:tr h="4920345">
                <a:tc>
                  <a:txBody>
                    <a:bodyPr/>
                    <a:lstStyle/>
                    <a:p>
                      <a:pPr>
                        <a:lnSpc>
                          <a:spcPts val="1800"/>
                        </a:lnSpc>
                        <a:spcAft>
                          <a:spcPts val="1000"/>
                        </a:spcAft>
                      </a:pPr>
                      <a:r>
                        <a:rPr lang="hr-HR" sz="1400" dirty="0">
                          <a:effectLst/>
                        </a:rPr>
                        <a:t> </a:t>
                      </a:r>
                      <a:endParaRPr lang="hr-HR" sz="1400" dirty="0" smtClean="0">
                        <a:effectLst/>
                      </a:endParaRPr>
                    </a:p>
                    <a:p>
                      <a:pPr>
                        <a:lnSpc>
                          <a:spcPts val="1800"/>
                        </a:lnSpc>
                        <a:spcAft>
                          <a:spcPts val="1000"/>
                        </a:spcAft>
                      </a:pPr>
                      <a:endParaRPr lang="hr-HR" sz="1400" dirty="0" smtClean="0">
                        <a:effectLst/>
                        <a:latin typeface="Calibri"/>
                        <a:ea typeface="Calibri"/>
                        <a:cs typeface="Times New Roman"/>
                      </a:endParaRPr>
                    </a:p>
                    <a:p>
                      <a:pPr>
                        <a:lnSpc>
                          <a:spcPts val="1800"/>
                        </a:lnSpc>
                        <a:spcAft>
                          <a:spcPts val="1000"/>
                        </a:spcAft>
                      </a:pPr>
                      <a:r>
                        <a:rPr lang="hr-HR" sz="1800" dirty="0" smtClean="0">
                          <a:effectLst/>
                          <a:latin typeface="Arial Narrow" panose="020B0606020202030204" pitchFamily="34" charset="0"/>
                          <a:ea typeface="Calibri"/>
                          <a:cs typeface="Times New Roman"/>
                        </a:rPr>
                        <a:t>Odredba o relativnom roku zastare zamijenjena je odredbom o apsolutnom roku</a:t>
                      </a:r>
                      <a:r>
                        <a:rPr lang="hr-HR" sz="1800" baseline="0" dirty="0" smtClean="0">
                          <a:effectLst/>
                          <a:latin typeface="Arial Narrow" panose="020B0606020202030204" pitchFamily="34" charset="0"/>
                          <a:ea typeface="Calibri"/>
                          <a:cs typeface="Times New Roman"/>
                        </a:rPr>
                        <a:t> zastare, tako da više ne postoji relativna zastara niti odredba o prekidu zastare.</a:t>
                      </a:r>
                    </a:p>
                    <a:p>
                      <a:pPr>
                        <a:lnSpc>
                          <a:spcPts val="1800"/>
                        </a:lnSpc>
                        <a:spcAft>
                          <a:spcPts val="1000"/>
                        </a:spcAft>
                      </a:pPr>
                      <a:endParaRPr lang="hr-HR" sz="1800" baseline="0" dirty="0" smtClean="0">
                        <a:effectLst/>
                        <a:latin typeface="Arial Narrow" panose="020B0606020202030204" pitchFamily="34" charset="0"/>
                        <a:ea typeface="Calibri"/>
                        <a:cs typeface="Times New Roman"/>
                      </a:endParaRPr>
                    </a:p>
                    <a:p>
                      <a:pPr>
                        <a:lnSpc>
                          <a:spcPts val="1800"/>
                        </a:lnSpc>
                        <a:spcAft>
                          <a:spcPts val="1000"/>
                        </a:spcAft>
                      </a:pPr>
                      <a:r>
                        <a:rPr lang="hr-HR" sz="1800" baseline="0" dirty="0" smtClean="0">
                          <a:effectLst/>
                          <a:latin typeface="Arial Narrow" panose="020B0606020202030204" pitchFamily="34" charset="0"/>
                          <a:ea typeface="Calibri"/>
                          <a:cs typeface="Times New Roman"/>
                        </a:rPr>
                        <a:t>Na zastaru pazi se po službenoj dužnosti i u prvom i drugom stupnju. (i na sam postupak i na naplatu). </a:t>
                      </a:r>
                    </a:p>
                    <a:p>
                      <a:pPr>
                        <a:lnSpc>
                          <a:spcPts val="1800"/>
                        </a:lnSpc>
                        <a:spcAft>
                          <a:spcPts val="1000"/>
                        </a:spcAft>
                      </a:pPr>
                      <a:r>
                        <a:rPr lang="hr-HR" sz="1800" baseline="0" dirty="0" smtClean="0">
                          <a:effectLst/>
                          <a:latin typeface="Arial Narrow" panose="020B0606020202030204" pitchFamily="34" charset="0"/>
                          <a:ea typeface="Calibri"/>
                          <a:cs typeface="Times New Roman"/>
                        </a:rPr>
                        <a:t>Zastara – temelj za otpis duga</a:t>
                      </a:r>
                      <a:endParaRPr lang="hr-HR" sz="1400" dirty="0">
                        <a:effectLst/>
                        <a:latin typeface="Arial Narrow" panose="020B0606020202030204" pitchFamily="34" charset="0"/>
                        <a:ea typeface="Calibri"/>
                        <a:cs typeface="Times New Roman"/>
                      </a:endParaRPr>
                    </a:p>
                  </a:txBody>
                  <a:tcPr marL="68580" marR="68580" marT="0" marB="0"/>
                </a:tc>
                <a:tc>
                  <a:txBody>
                    <a:bodyPr/>
                    <a:lstStyle/>
                    <a:p>
                      <a:r>
                        <a:rPr lang="hr-HR" sz="1800" b="0" dirty="0">
                          <a:effectLst/>
                          <a:latin typeface="Arial Narrow" panose="020B0606020202030204" pitchFamily="34" charset="0"/>
                        </a:rPr>
                        <a:t> </a:t>
                      </a:r>
                      <a:r>
                        <a:rPr lang="hr-HR" sz="1600" b="0" kern="1200" dirty="0" smtClean="0">
                          <a:solidFill>
                            <a:schemeClr val="dk1"/>
                          </a:solidFill>
                          <a:effectLst/>
                          <a:latin typeface="Arial Narrow" panose="020B0606020202030204" pitchFamily="34" charset="0"/>
                          <a:ea typeface="+mn-ea"/>
                          <a:cs typeface="+mn-cs"/>
                        </a:rPr>
                        <a:t>(1) U vrijeme zastare uračunava se i vrijeme koje je proteklo u korist prednika poreznog obveznika.</a:t>
                      </a:r>
                    </a:p>
                    <a:p>
                      <a:r>
                        <a:rPr lang="hr-HR" sz="1600" b="0" kern="1200" dirty="0" smtClean="0">
                          <a:solidFill>
                            <a:schemeClr val="dk1"/>
                          </a:solidFill>
                          <a:effectLst/>
                          <a:latin typeface="Arial Narrow" panose="020B0606020202030204" pitchFamily="34" charset="0"/>
                          <a:ea typeface="+mn-ea"/>
                          <a:cs typeface="+mn-cs"/>
                        </a:rPr>
                        <a:t> </a:t>
                      </a:r>
                      <a:r>
                        <a:rPr lang="hr-HR" sz="1600" b="1" kern="1200" dirty="0" smtClean="0">
                          <a:solidFill>
                            <a:schemeClr val="dk1"/>
                          </a:solidFill>
                          <a:effectLst/>
                          <a:latin typeface="Arial Narrow" panose="020B0606020202030204" pitchFamily="34" charset="0"/>
                          <a:ea typeface="+mn-ea"/>
                          <a:cs typeface="+mn-cs"/>
                        </a:rPr>
                        <a:t>Na nastup zastare prava na utvrđivanje po službenoj dužnosti dužna su paziti </a:t>
                      </a:r>
                    </a:p>
                    <a:p>
                      <a:r>
                        <a:rPr lang="hr-HR" sz="1600" b="0" kern="1200" dirty="0" smtClean="0">
                          <a:solidFill>
                            <a:schemeClr val="dk1"/>
                          </a:solidFill>
                          <a:effectLst/>
                          <a:latin typeface="Arial Narrow" panose="020B0606020202030204" pitchFamily="34" charset="0"/>
                          <a:ea typeface="+mn-ea"/>
                          <a:cs typeface="+mn-cs"/>
                        </a:rPr>
                        <a:t>(2)</a:t>
                      </a:r>
                      <a:r>
                        <a:rPr lang="hr-HR" sz="1600" b="0" kern="1200" baseline="0" dirty="0" smtClean="0">
                          <a:solidFill>
                            <a:schemeClr val="dk1"/>
                          </a:solidFill>
                          <a:effectLst/>
                          <a:latin typeface="Arial Narrow" panose="020B0606020202030204" pitchFamily="34" charset="0"/>
                          <a:ea typeface="+mn-ea"/>
                          <a:cs typeface="+mn-cs"/>
                        </a:rPr>
                        <a:t> 1.stupanjska </a:t>
                      </a:r>
                      <a:r>
                        <a:rPr lang="hr-HR" sz="1600" b="0" kern="1200" dirty="0" smtClean="0">
                          <a:solidFill>
                            <a:schemeClr val="dk1"/>
                          </a:solidFill>
                          <a:effectLst/>
                          <a:latin typeface="Arial Narrow" panose="020B0606020202030204" pitchFamily="34" charset="0"/>
                          <a:ea typeface="+mn-ea"/>
                          <a:cs typeface="+mn-cs"/>
                        </a:rPr>
                        <a:t>tijela do donošenja i dostave rješenja.</a:t>
                      </a:r>
                    </a:p>
                    <a:p>
                      <a:r>
                        <a:rPr lang="hr-HR" sz="1600" b="0" kern="1200" dirty="0" smtClean="0">
                          <a:solidFill>
                            <a:schemeClr val="dk1"/>
                          </a:solidFill>
                          <a:effectLst/>
                          <a:latin typeface="Arial Narrow" panose="020B0606020202030204" pitchFamily="34" charset="0"/>
                          <a:ea typeface="+mn-ea"/>
                          <a:cs typeface="+mn-cs"/>
                        </a:rPr>
                        <a:t>(3) 2.stupanjska tijela do donošenja i dostave rješenja </a:t>
                      </a:r>
                    </a:p>
                    <a:p>
                      <a:r>
                        <a:rPr lang="hr-HR" sz="1600" b="0" kern="1200" dirty="0" smtClean="0">
                          <a:solidFill>
                            <a:schemeClr val="dk1"/>
                          </a:solidFill>
                          <a:effectLst/>
                          <a:latin typeface="Arial Narrow" panose="020B0606020202030204" pitchFamily="34" charset="0"/>
                          <a:ea typeface="+mn-ea"/>
                          <a:cs typeface="+mn-cs"/>
                        </a:rPr>
                        <a:t>       o žalbi.</a:t>
                      </a:r>
                    </a:p>
                    <a:p>
                      <a:r>
                        <a:rPr lang="hr-HR" sz="1600" b="0" kern="1200" dirty="0" smtClean="0">
                          <a:solidFill>
                            <a:schemeClr val="dk1"/>
                          </a:solidFill>
                          <a:effectLst/>
                          <a:latin typeface="Arial Narrow" panose="020B0606020202030204" pitchFamily="34" charset="0"/>
                          <a:ea typeface="+mn-ea"/>
                          <a:cs typeface="+mn-cs"/>
                        </a:rPr>
                        <a:t>(4) … trebaju rješenjem utvrditi nastup zastare i obustaviti postupak.</a:t>
                      </a:r>
                    </a:p>
                    <a:p>
                      <a:r>
                        <a:rPr lang="hr-HR" sz="1600" b="0" kern="1200" dirty="0" smtClean="0">
                          <a:solidFill>
                            <a:schemeClr val="dk1"/>
                          </a:solidFill>
                          <a:effectLst/>
                          <a:latin typeface="Arial Narrow" panose="020B0606020202030204" pitchFamily="34" charset="0"/>
                          <a:ea typeface="+mn-ea"/>
                          <a:cs typeface="+mn-cs"/>
                        </a:rPr>
                        <a:t>(5) Ako u upravnom sporu sud poništi porezno rješenje i vrati na ponovno odlučivanje, a u međuvremenu je nastupila zastara, nadležna porezna tijela će rješenjem utvrditi nastup zastare i obustaviti postupak.</a:t>
                      </a:r>
                    </a:p>
                    <a:p>
                      <a:r>
                        <a:rPr lang="hr-HR" sz="1600" b="0" kern="1200" dirty="0" smtClean="0">
                          <a:solidFill>
                            <a:schemeClr val="dk1"/>
                          </a:solidFill>
                          <a:effectLst/>
                          <a:latin typeface="Arial Narrow" panose="020B0606020202030204" pitchFamily="34" charset="0"/>
                          <a:ea typeface="+mn-ea"/>
                          <a:cs typeface="+mn-cs"/>
                        </a:rPr>
                        <a:t>(9) Porezni dug za koji je utvrđena zastara otpisuje se iz poreznih evidencija.</a:t>
                      </a:r>
                    </a:p>
                    <a:p>
                      <a:r>
                        <a:rPr lang="hr-HR" sz="1600" b="0" kern="1200" dirty="0" smtClean="0">
                          <a:solidFill>
                            <a:schemeClr val="dk1"/>
                          </a:solidFill>
                          <a:effectLst/>
                          <a:latin typeface="Arial Narrow" panose="020B0606020202030204" pitchFamily="34" charset="0"/>
                          <a:ea typeface="+mn-ea"/>
                          <a:cs typeface="+mn-cs"/>
                        </a:rPr>
                        <a:t>(10) Iznimno kad protekne vrijeme zastare, porezno tijelo čija je tražbina osigurana zalogom ili hipotekom može se namiriti samo iz opterećene stvari ako je drži u neposrednom posjedu ili ako je njegovo pravo upisano u javnoj knjizi. Zastarjela tražbina po osnovi kamata ne može se namiriti ni iz opterećene stvari.</a:t>
                      </a:r>
                      <a:endParaRPr lang="hr-HR" sz="1400" dirty="0">
                        <a:effectLst/>
                        <a:latin typeface="Arial Narrow" panose="020B0606020202030204" pitchFamily="34" charset="0"/>
                        <a:ea typeface="Calibri"/>
                        <a:cs typeface="Times New Roman"/>
                      </a:endParaRPr>
                    </a:p>
                  </a:txBody>
                  <a:tcPr marL="68580" marR="68580" marT="0" marB="0"/>
                </a:tc>
              </a:tr>
            </a:tbl>
          </a:graphicData>
        </a:graphic>
      </p:graphicFrame>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836920"/>
            <a:ext cx="1242060" cy="1021080"/>
          </a:xfrm>
          <a:prstGeom prst="rect">
            <a:avLst/>
          </a:prstGeom>
        </p:spPr>
      </p:pic>
    </p:spTree>
    <p:extLst>
      <p:ext uri="{BB962C8B-B14F-4D97-AF65-F5344CB8AC3E}">
        <p14:creationId xmlns:p14="http://schemas.microsoft.com/office/powerpoint/2010/main" val="3519590630"/>
      </p:ext>
    </p:extLst>
  </p:cSld>
  <p:clrMapOvr>
    <a:masterClrMapping/>
  </p:clrMapOvr>
  <mc:AlternateContent xmlns:mc="http://schemas.openxmlformats.org/markup-compatibility/2006" xmlns:p14="http://schemas.microsoft.com/office/powerpoint/2010/main">
    <mc:Choice Requires="p14">
      <p:transition spd="slow" p14:dur="2000" advTm="6842"/>
    </mc:Choice>
    <mc:Fallback xmlns="">
      <p:transition spd="slow" advTm="6842"/>
    </mc:Fallback>
  </mc:AlternateContent>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smtClean="0"/>
              <a:t>Ovrha</a:t>
            </a:r>
            <a:endParaRPr lang="en-GB" dirty="0"/>
          </a:p>
        </p:txBody>
      </p:sp>
      <p:graphicFrame>
        <p:nvGraphicFramePr>
          <p:cNvPr id="6" name="Rezervirano mjesto sadržaja 5"/>
          <p:cNvGraphicFramePr>
            <a:graphicFrameLocks noGrp="1"/>
          </p:cNvGraphicFramePr>
          <p:nvPr>
            <p:ph idx="1"/>
            <p:extLst>
              <p:ext uri="{D42A27DB-BD31-4B8C-83A1-F6EECF244321}">
                <p14:modId xmlns:p14="http://schemas.microsoft.com/office/powerpoint/2010/main" val="862670917"/>
              </p:ext>
            </p:extLst>
          </p:nvPr>
        </p:nvGraphicFramePr>
        <p:xfrm>
          <a:off x="323528" y="764704"/>
          <a:ext cx="8568952" cy="5378092"/>
        </p:xfrm>
        <a:graphic>
          <a:graphicData uri="http://schemas.openxmlformats.org/drawingml/2006/table">
            <a:tbl>
              <a:tblPr firstRow="1" firstCol="1" bandRow="1">
                <a:tableStyleId>{7DF18680-E054-41AD-8BC1-D1AEF772440D}</a:tableStyleId>
              </a:tblPr>
              <a:tblGrid>
                <a:gridCol w="4392488"/>
                <a:gridCol w="4176464"/>
              </a:tblGrid>
              <a:tr h="242212">
                <a:tc>
                  <a:txBody>
                    <a:bodyPr/>
                    <a:lstStyle/>
                    <a:p>
                      <a:pPr algn="ctr">
                        <a:lnSpc>
                          <a:spcPts val="1800"/>
                        </a:lnSpc>
                        <a:spcAft>
                          <a:spcPts val="1000"/>
                        </a:spcAft>
                      </a:pPr>
                      <a:endParaRPr lang="hr-HR" sz="12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gn="ctr">
                        <a:lnSpc>
                          <a:spcPts val="1800"/>
                        </a:lnSpc>
                        <a:spcAft>
                          <a:spcPts val="1000"/>
                        </a:spcAft>
                      </a:pPr>
                      <a:r>
                        <a:rPr lang="hr-HR" sz="1400" dirty="0" smtClean="0">
                          <a:effectLst/>
                          <a:latin typeface="Tahoma" panose="020B0604030504040204" pitchFamily="34" charset="0"/>
                          <a:ea typeface="Tahoma" panose="020B0604030504040204" pitchFamily="34" charset="0"/>
                          <a:cs typeface="Tahoma" panose="020B0604030504040204" pitchFamily="34" charset="0"/>
                        </a:rPr>
                        <a:t>Članak 146</a:t>
                      </a:r>
                      <a:endParaRPr lang="hr-HR" sz="14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r>
              <a:tr h="4510316">
                <a:tc>
                  <a:txBody>
                    <a:bodyPr/>
                    <a:lstStyle/>
                    <a:p>
                      <a:pPr>
                        <a:lnSpc>
                          <a:spcPts val="1800"/>
                        </a:lnSpc>
                        <a:spcBef>
                          <a:spcPts val="500"/>
                        </a:spcBef>
                        <a:spcAft>
                          <a:spcPts val="500"/>
                        </a:spcAft>
                      </a:pPr>
                      <a:endParaRPr lang="hr-HR" sz="1400" dirty="0" smtClean="0">
                        <a:effectLst/>
                      </a:endParaRPr>
                    </a:p>
                    <a:p>
                      <a:pPr>
                        <a:lnSpc>
                          <a:spcPts val="1800"/>
                        </a:lnSpc>
                        <a:spcAft>
                          <a:spcPts val="1000"/>
                        </a:spcAft>
                      </a:pPr>
                      <a:r>
                        <a:rPr lang="hr-HR" sz="1400" dirty="0">
                          <a:effectLst/>
                        </a:rPr>
                        <a:t> </a:t>
                      </a:r>
                      <a:endParaRPr lang="hr-HR" sz="1100" dirty="0">
                        <a:effectLst/>
                        <a:latin typeface="Calibri"/>
                        <a:ea typeface="Calibri"/>
                        <a:cs typeface="Times New Roman"/>
                      </a:endParaRPr>
                    </a:p>
                  </a:txBody>
                  <a:tcPr marL="68580" marR="68580" marT="0" marB="0"/>
                </a:tc>
                <a:tc>
                  <a:txBody>
                    <a:bodyPr/>
                    <a:lstStyle/>
                    <a:p>
                      <a:r>
                        <a:rPr lang="hr-HR" sz="1600" kern="1200" dirty="0" smtClean="0">
                          <a:solidFill>
                            <a:schemeClr val="dk1"/>
                          </a:solidFill>
                          <a:effectLst/>
                          <a:latin typeface="Arial Narrow" panose="020B0606020202030204" pitchFamily="34" charset="0"/>
                          <a:ea typeface="+mn-ea"/>
                          <a:cs typeface="+mn-cs"/>
                        </a:rPr>
                        <a:t>(2) Iznimno neće provoditi </a:t>
                      </a:r>
                      <a:r>
                        <a:rPr lang="hr-HR" sz="1600" b="1" kern="1200" dirty="0" smtClean="0">
                          <a:solidFill>
                            <a:schemeClr val="dk1"/>
                          </a:solidFill>
                          <a:effectLst/>
                          <a:latin typeface="Arial Narrow" panose="020B0606020202030204" pitchFamily="34" charset="0"/>
                          <a:ea typeface="+mn-ea"/>
                          <a:cs typeface="+mn-cs"/>
                        </a:rPr>
                        <a:t>ovrhe na računima </a:t>
                      </a:r>
                      <a:r>
                        <a:rPr lang="hr-HR" sz="1600" kern="1200" dirty="0" err="1" smtClean="0">
                          <a:solidFill>
                            <a:schemeClr val="dk1"/>
                          </a:solidFill>
                          <a:effectLst/>
                          <a:latin typeface="Arial Narrow" panose="020B0606020202030204" pitchFamily="34" charset="0"/>
                          <a:ea typeface="+mn-ea"/>
                          <a:cs typeface="+mn-cs"/>
                        </a:rPr>
                        <a:t>ovršenika</a:t>
                      </a:r>
                      <a:r>
                        <a:rPr lang="hr-HR" sz="1600" kern="1200" dirty="0" smtClean="0">
                          <a:solidFill>
                            <a:schemeClr val="dk1"/>
                          </a:solidFill>
                          <a:effectLst/>
                          <a:latin typeface="Arial Narrow" panose="020B0606020202030204" pitchFamily="34" charset="0"/>
                          <a:ea typeface="+mn-ea"/>
                          <a:cs typeface="+mn-cs"/>
                        </a:rPr>
                        <a:t> ako je iznos poreznog duga manji od iznosa </a:t>
                      </a:r>
                      <a:r>
                        <a:rPr lang="hr-HR" sz="1600" b="1" kern="1200" dirty="0" smtClean="0">
                          <a:solidFill>
                            <a:schemeClr val="dk1"/>
                          </a:solidFill>
                          <a:effectLst/>
                          <a:latin typeface="Arial Narrow" panose="020B0606020202030204" pitchFamily="34" charset="0"/>
                          <a:ea typeface="+mn-ea"/>
                          <a:cs typeface="+mn-cs"/>
                        </a:rPr>
                        <a:t>200,00 </a:t>
                      </a:r>
                      <a:r>
                        <a:rPr lang="hr-HR" sz="1600" kern="1200" dirty="0" smtClean="0">
                          <a:solidFill>
                            <a:schemeClr val="dk1"/>
                          </a:solidFill>
                          <a:effectLst/>
                          <a:latin typeface="Arial Narrow" panose="020B0606020202030204" pitchFamily="34" charset="0"/>
                          <a:ea typeface="+mn-ea"/>
                          <a:cs typeface="+mn-cs"/>
                        </a:rPr>
                        <a:t>kuna, </a:t>
                      </a:r>
                    </a:p>
                    <a:p>
                      <a:r>
                        <a:rPr lang="hr-HR" sz="1600" kern="1200" dirty="0" smtClean="0">
                          <a:solidFill>
                            <a:schemeClr val="dk1"/>
                          </a:solidFill>
                          <a:effectLst/>
                          <a:latin typeface="Arial Narrow" panose="020B0606020202030204" pitchFamily="34" charset="0"/>
                          <a:ea typeface="+mn-ea"/>
                          <a:cs typeface="+mn-cs"/>
                        </a:rPr>
                        <a:t>(3) Neće provoditi </a:t>
                      </a:r>
                      <a:r>
                        <a:rPr lang="hr-HR" sz="1600" b="1" kern="1200" dirty="0" smtClean="0">
                          <a:solidFill>
                            <a:schemeClr val="dk1"/>
                          </a:solidFill>
                          <a:effectLst/>
                          <a:latin typeface="Arial Narrow" panose="020B0606020202030204" pitchFamily="34" charset="0"/>
                          <a:ea typeface="+mn-ea"/>
                          <a:cs typeface="+mn-cs"/>
                        </a:rPr>
                        <a:t>ovrhu pljenidbom na pokretninama</a:t>
                      </a:r>
                      <a:r>
                        <a:rPr lang="hr-HR" sz="1600" kern="1200" dirty="0" smtClean="0">
                          <a:solidFill>
                            <a:schemeClr val="dk1"/>
                          </a:solidFill>
                          <a:effectLst/>
                          <a:latin typeface="Arial Narrow" panose="020B0606020202030204" pitchFamily="34" charset="0"/>
                          <a:ea typeface="+mn-ea"/>
                          <a:cs typeface="+mn-cs"/>
                        </a:rPr>
                        <a:t>, odnosno podnositi prijedlog za ovrhu na nekretninama ako je iznos poreznog duga manji od </a:t>
                      </a:r>
                      <a:r>
                        <a:rPr lang="hr-HR" sz="1600" b="1" kern="1200" dirty="0" smtClean="0">
                          <a:solidFill>
                            <a:schemeClr val="dk1"/>
                          </a:solidFill>
                          <a:effectLst/>
                          <a:latin typeface="Arial Narrow" panose="020B0606020202030204" pitchFamily="34" charset="0"/>
                          <a:ea typeface="+mn-ea"/>
                          <a:cs typeface="+mn-cs"/>
                        </a:rPr>
                        <a:t>iznosa 1000,00 kuna.</a:t>
                      </a:r>
                    </a:p>
                    <a:p>
                      <a:pPr>
                        <a:lnSpc>
                          <a:spcPts val="1800"/>
                        </a:lnSpc>
                        <a:spcAft>
                          <a:spcPts val="1000"/>
                        </a:spcAft>
                      </a:pPr>
                      <a:endParaRPr lang="hr-HR" sz="1800" dirty="0" smtClean="0">
                        <a:effectLst/>
                        <a:latin typeface="Arial Narrow" panose="020B0606020202030204" pitchFamily="34" charset="0"/>
                        <a:ea typeface="Calibri"/>
                        <a:cs typeface="Times New Roman"/>
                      </a:endParaRPr>
                    </a:p>
                    <a:p>
                      <a:pPr>
                        <a:lnSpc>
                          <a:spcPts val="1800"/>
                        </a:lnSpc>
                        <a:spcAft>
                          <a:spcPts val="1000"/>
                        </a:spcAft>
                      </a:pPr>
                      <a:endParaRPr lang="hr-HR" sz="1800" dirty="0" smtClean="0">
                        <a:effectLst/>
                        <a:latin typeface="Arial Narrow" panose="020B0606020202030204" pitchFamily="34" charset="0"/>
                        <a:ea typeface="Calibri"/>
                        <a:cs typeface="Times New Roman"/>
                      </a:endParaRPr>
                    </a:p>
                    <a:p>
                      <a:pPr>
                        <a:lnSpc>
                          <a:spcPts val="1800"/>
                        </a:lnSpc>
                        <a:spcAft>
                          <a:spcPts val="1000"/>
                        </a:spcAft>
                      </a:pPr>
                      <a:endParaRPr lang="hr-HR" sz="1800" dirty="0" smtClean="0">
                        <a:effectLst/>
                        <a:latin typeface="Arial Narrow" panose="020B0606020202030204" pitchFamily="34" charset="0"/>
                        <a:ea typeface="Calibri"/>
                        <a:cs typeface="Times New Roman"/>
                      </a:endParaRPr>
                    </a:p>
                    <a:p>
                      <a:pPr>
                        <a:lnSpc>
                          <a:spcPts val="1800"/>
                        </a:lnSpc>
                        <a:spcAft>
                          <a:spcPts val="1000"/>
                        </a:spcAft>
                      </a:pPr>
                      <a:endParaRPr lang="hr-HR" sz="1800" dirty="0" smtClean="0">
                        <a:effectLst/>
                        <a:latin typeface="Arial Narrow" panose="020B0606020202030204" pitchFamily="34" charset="0"/>
                        <a:ea typeface="Calibri"/>
                        <a:cs typeface="Times New Roman"/>
                      </a:endParaRPr>
                    </a:p>
                    <a:p>
                      <a:pPr>
                        <a:lnSpc>
                          <a:spcPts val="1800"/>
                        </a:lnSpc>
                        <a:spcAft>
                          <a:spcPts val="1000"/>
                        </a:spcAft>
                      </a:pPr>
                      <a:endParaRPr lang="hr-HR" sz="1800" dirty="0" smtClean="0">
                        <a:effectLst/>
                        <a:latin typeface="Arial Narrow" panose="020B0606020202030204" pitchFamily="34" charset="0"/>
                        <a:ea typeface="Calibri"/>
                        <a:cs typeface="Times New Roman"/>
                      </a:endParaRPr>
                    </a:p>
                    <a:p>
                      <a:pPr>
                        <a:lnSpc>
                          <a:spcPts val="1800"/>
                        </a:lnSpc>
                        <a:spcAft>
                          <a:spcPts val="1000"/>
                        </a:spcAft>
                      </a:pPr>
                      <a:endParaRPr lang="hr-HR" sz="1800" dirty="0" smtClean="0">
                        <a:effectLst/>
                        <a:latin typeface="Arial Narrow" panose="020B0606020202030204" pitchFamily="34" charset="0"/>
                        <a:ea typeface="Calibri"/>
                        <a:cs typeface="Times New Roman"/>
                      </a:endParaRPr>
                    </a:p>
                    <a:p>
                      <a:pPr>
                        <a:lnSpc>
                          <a:spcPts val="1800"/>
                        </a:lnSpc>
                        <a:spcAft>
                          <a:spcPts val="1000"/>
                        </a:spcAft>
                      </a:pPr>
                      <a:endParaRPr lang="hr-HR" sz="1800" dirty="0" smtClean="0">
                        <a:effectLst/>
                        <a:latin typeface="Arial Narrow" panose="020B0606020202030204" pitchFamily="34" charset="0"/>
                        <a:ea typeface="Calibri"/>
                        <a:cs typeface="Times New Roman"/>
                      </a:endParaRPr>
                    </a:p>
                    <a:p>
                      <a:pPr>
                        <a:lnSpc>
                          <a:spcPts val="1800"/>
                        </a:lnSpc>
                        <a:spcAft>
                          <a:spcPts val="1000"/>
                        </a:spcAft>
                      </a:pPr>
                      <a:endParaRPr lang="hr-HR" sz="1800" dirty="0" smtClean="0">
                        <a:effectLst/>
                        <a:latin typeface="Arial Narrow" panose="020B0606020202030204" pitchFamily="34" charset="0"/>
                        <a:ea typeface="Calibri"/>
                        <a:cs typeface="Times New Roman"/>
                      </a:endParaRPr>
                    </a:p>
                    <a:p>
                      <a:pPr>
                        <a:lnSpc>
                          <a:spcPts val="1800"/>
                        </a:lnSpc>
                        <a:spcAft>
                          <a:spcPts val="1000"/>
                        </a:spcAft>
                      </a:pPr>
                      <a:endParaRPr lang="hr-HR" sz="1800" dirty="0" smtClean="0">
                        <a:effectLst/>
                        <a:latin typeface="Arial Narrow" panose="020B0606020202030204" pitchFamily="34" charset="0"/>
                        <a:ea typeface="Calibri"/>
                        <a:cs typeface="Times New Roman"/>
                      </a:endParaRPr>
                    </a:p>
                    <a:p>
                      <a:pPr>
                        <a:lnSpc>
                          <a:spcPts val="1800"/>
                        </a:lnSpc>
                        <a:spcAft>
                          <a:spcPts val="1000"/>
                        </a:spcAft>
                      </a:pPr>
                      <a:endParaRPr lang="hr-HR" sz="1800" dirty="0" smtClean="0">
                        <a:effectLst/>
                        <a:latin typeface="Arial Narrow" panose="020B0606020202030204" pitchFamily="34" charset="0"/>
                        <a:ea typeface="Calibri"/>
                        <a:cs typeface="Times New Roman"/>
                      </a:endParaRPr>
                    </a:p>
                  </a:txBody>
                  <a:tcPr marL="68580" marR="68580" marT="0" marB="0"/>
                </a:tc>
              </a:tr>
            </a:tbl>
          </a:graphicData>
        </a:graphic>
      </p:graphicFrame>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836920"/>
            <a:ext cx="1242060" cy="1021080"/>
          </a:xfrm>
          <a:prstGeom prst="rect">
            <a:avLst/>
          </a:prstGeom>
        </p:spPr>
      </p:pic>
    </p:spTree>
    <p:extLst>
      <p:ext uri="{BB962C8B-B14F-4D97-AF65-F5344CB8AC3E}">
        <p14:creationId xmlns:p14="http://schemas.microsoft.com/office/powerpoint/2010/main" val="1994618161"/>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smtClean="0"/>
              <a:t>Prijelazne odredbe</a:t>
            </a:r>
            <a:endParaRPr lang="en-GB" dirty="0"/>
          </a:p>
        </p:txBody>
      </p:sp>
      <p:graphicFrame>
        <p:nvGraphicFramePr>
          <p:cNvPr id="6" name="Rezervirano mjesto sadržaja 5"/>
          <p:cNvGraphicFramePr>
            <a:graphicFrameLocks noGrp="1"/>
          </p:cNvGraphicFramePr>
          <p:nvPr>
            <p:ph idx="1"/>
            <p:extLst>
              <p:ext uri="{D42A27DB-BD31-4B8C-83A1-F6EECF244321}">
                <p14:modId xmlns:p14="http://schemas.microsoft.com/office/powerpoint/2010/main" val="3669743787"/>
              </p:ext>
            </p:extLst>
          </p:nvPr>
        </p:nvGraphicFramePr>
        <p:xfrm>
          <a:off x="323528" y="764704"/>
          <a:ext cx="8568952" cy="4752528"/>
        </p:xfrm>
        <a:graphic>
          <a:graphicData uri="http://schemas.openxmlformats.org/drawingml/2006/table">
            <a:tbl>
              <a:tblPr firstRow="1" firstCol="1" bandRow="1">
                <a:tableStyleId>{7DF18680-E054-41AD-8BC1-D1AEF772440D}</a:tableStyleId>
              </a:tblPr>
              <a:tblGrid>
                <a:gridCol w="4392488"/>
                <a:gridCol w="4176464"/>
              </a:tblGrid>
              <a:tr h="242212">
                <a:tc>
                  <a:txBody>
                    <a:bodyPr/>
                    <a:lstStyle/>
                    <a:p>
                      <a:pPr algn="ctr">
                        <a:lnSpc>
                          <a:spcPts val="1800"/>
                        </a:lnSpc>
                        <a:spcAft>
                          <a:spcPts val="1000"/>
                        </a:spcAft>
                      </a:pPr>
                      <a:endParaRPr lang="hr-HR" sz="12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c>
                  <a:txBody>
                    <a:bodyPr/>
                    <a:lstStyle/>
                    <a:p>
                      <a:pPr algn="ctr">
                        <a:lnSpc>
                          <a:spcPts val="1800"/>
                        </a:lnSpc>
                        <a:spcAft>
                          <a:spcPts val="1000"/>
                        </a:spcAft>
                      </a:pPr>
                      <a:endParaRPr lang="hr-HR" sz="12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tc>
              </a:tr>
              <a:tr h="4510316">
                <a:tc>
                  <a:txBody>
                    <a:bodyPr/>
                    <a:lstStyle/>
                    <a:p>
                      <a:pPr>
                        <a:lnSpc>
                          <a:spcPts val="1800"/>
                        </a:lnSpc>
                        <a:spcBef>
                          <a:spcPts val="500"/>
                        </a:spcBef>
                        <a:spcAft>
                          <a:spcPts val="500"/>
                        </a:spcAft>
                      </a:pPr>
                      <a:endParaRPr lang="hr-HR" sz="1400" dirty="0" smtClean="0">
                        <a:effectLst/>
                      </a:endParaRPr>
                    </a:p>
                    <a:p>
                      <a:pPr>
                        <a:lnSpc>
                          <a:spcPts val="1800"/>
                        </a:lnSpc>
                        <a:spcAft>
                          <a:spcPts val="1000"/>
                        </a:spcAft>
                      </a:pPr>
                      <a:r>
                        <a:rPr lang="hr-HR" sz="1400" dirty="0">
                          <a:effectLst/>
                        </a:rPr>
                        <a:t> </a:t>
                      </a:r>
                      <a:endParaRPr lang="hr-HR" sz="1100" dirty="0">
                        <a:effectLst/>
                        <a:latin typeface="Calibri"/>
                        <a:ea typeface="Calibri"/>
                        <a:cs typeface="Times New Roman"/>
                      </a:endParaRPr>
                    </a:p>
                  </a:txBody>
                  <a:tcPr marL="68580" marR="68580" marT="0" marB="0"/>
                </a:tc>
                <a:tc>
                  <a:txBody>
                    <a:bodyPr/>
                    <a:lstStyle/>
                    <a:p>
                      <a:pPr>
                        <a:lnSpc>
                          <a:spcPts val="1800"/>
                        </a:lnSpc>
                        <a:spcAft>
                          <a:spcPts val="1000"/>
                        </a:spcAft>
                      </a:pPr>
                      <a:endParaRPr lang="hr-HR" sz="1800" dirty="0" smtClean="0">
                        <a:effectLst/>
                        <a:latin typeface="Arial Narrow" panose="020B0606020202030204" pitchFamily="34" charset="0"/>
                        <a:ea typeface="Calibri"/>
                        <a:cs typeface="Times New Roman"/>
                      </a:endParaRPr>
                    </a:p>
                    <a:p>
                      <a:pPr>
                        <a:lnSpc>
                          <a:spcPts val="1800"/>
                        </a:lnSpc>
                        <a:spcAft>
                          <a:spcPts val="1000"/>
                        </a:spcAft>
                      </a:pPr>
                      <a:r>
                        <a:rPr lang="hr-HR" sz="1800" dirty="0" smtClean="0">
                          <a:effectLst/>
                          <a:latin typeface="Arial Narrow" panose="020B0606020202030204" pitchFamily="34" charset="0"/>
                          <a:ea typeface="Calibri"/>
                          <a:cs typeface="Times New Roman"/>
                        </a:rPr>
                        <a:t>U ROKU OD</a:t>
                      </a:r>
                    </a:p>
                    <a:p>
                      <a:pPr>
                        <a:lnSpc>
                          <a:spcPts val="1800"/>
                        </a:lnSpc>
                        <a:spcAft>
                          <a:spcPts val="1000"/>
                        </a:spcAft>
                      </a:pPr>
                      <a:r>
                        <a:rPr lang="hr-HR" sz="1800" dirty="0" smtClean="0">
                          <a:effectLst/>
                          <a:latin typeface="Arial Narrow" panose="020B0606020202030204" pitchFamily="34" charset="0"/>
                          <a:ea typeface="Calibri"/>
                          <a:cs typeface="Times New Roman"/>
                        </a:rPr>
                        <a:t>60 DANA MINISTAR ĆE DONIJETI </a:t>
                      </a:r>
                    </a:p>
                    <a:p>
                      <a:pPr>
                        <a:lnSpc>
                          <a:spcPts val="1800"/>
                        </a:lnSpc>
                        <a:spcAft>
                          <a:spcPts val="1000"/>
                        </a:spcAft>
                      </a:pPr>
                      <a:r>
                        <a:rPr lang="hr-HR" sz="1800" smtClean="0">
                          <a:effectLst/>
                          <a:latin typeface="Arial Narrow" panose="020B0606020202030204" pitchFamily="34" charset="0"/>
                          <a:ea typeface="Calibri"/>
                          <a:cs typeface="Times New Roman"/>
                        </a:rPr>
                        <a:t>PRAVILNIKE PROPISANE ZAKONOM</a:t>
                      </a:r>
                      <a:endParaRPr lang="hr-HR" sz="1800" dirty="0" smtClean="0">
                        <a:effectLst/>
                        <a:latin typeface="Arial Narrow" panose="020B0606020202030204" pitchFamily="34" charset="0"/>
                        <a:ea typeface="Calibri"/>
                        <a:cs typeface="Times New Roman"/>
                      </a:endParaRPr>
                    </a:p>
                    <a:p>
                      <a:pPr>
                        <a:lnSpc>
                          <a:spcPts val="1800"/>
                        </a:lnSpc>
                        <a:spcAft>
                          <a:spcPts val="1000"/>
                        </a:spcAft>
                      </a:pPr>
                      <a:endParaRPr lang="hr-HR" sz="1800" dirty="0" smtClean="0">
                        <a:effectLst/>
                        <a:latin typeface="Arial Narrow" panose="020B0606020202030204" pitchFamily="34" charset="0"/>
                        <a:ea typeface="Calibri"/>
                        <a:cs typeface="Times New Roman"/>
                      </a:endParaRPr>
                    </a:p>
                    <a:p>
                      <a:pPr>
                        <a:lnSpc>
                          <a:spcPts val="1800"/>
                        </a:lnSpc>
                        <a:spcAft>
                          <a:spcPts val="1000"/>
                        </a:spcAft>
                      </a:pPr>
                      <a:endParaRPr lang="hr-HR" sz="1800" dirty="0" smtClean="0">
                        <a:effectLst/>
                        <a:latin typeface="Arial Narrow" panose="020B0606020202030204" pitchFamily="34" charset="0"/>
                        <a:ea typeface="Calibri"/>
                        <a:cs typeface="Times New Roman"/>
                      </a:endParaRPr>
                    </a:p>
                    <a:p>
                      <a:pPr>
                        <a:lnSpc>
                          <a:spcPts val="1800"/>
                        </a:lnSpc>
                        <a:spcAft>
                          <a:spcPts val="1000"/>
                        </a:spcAft>
                      </a:pPr>
                      <a:endParaRPr lang="hr-HR" sz="1800" dirty="0" smtClean="0">
                        <a:effectLst/>
                        <a:latin typeface="Arial Narrow" panose="020B0606020202030204" pitchFamily="34" charset="0"/>
                        <a:ea typeface="Calibri"/>
                        <a:cs typeface="Times New Roman"/>
                      </a:endParaRPr>
                    </a:p>
                    <a:p>
                      <a:pPr>
                        <a:lnSpc>
                          <a:spcPts val="1800"/>
                        </a:lnSpc>
                        <a:spcAft>
                          <a:spcPts val="1000"/>
                        </a:spcAft>
                      </a:pPr>
                      <a:endParaRPr lang="hr-HR" sz="1800" dirty="0" smtClean="0">
                        <a:effectLst/>
                        <a:latin typeface="Arial Narrow" panose="020B0606020202030204" pitchFamily="34" charset="0"/>
                        <a:ea typeface="Calibri"/>
                        <a:cs typeface="Times New Roman"/>
                      </a:endParaRPr>
                    </a:p>
                    <a:p>
                      <a:pPr>
                        <a:lnSpc>
                          <a:spcPts val="1800"/>
                        </a:lnSpc>
                        <a:spcAft>
                          <a:spcPts val="1000"/>
                        </a:spcAft>
                      </a:pPr>
                      <a:endParaRPr lang="hr-HR" sz="1800" dirty="0" smtClean="0">
                        <a:effectLst/>
                        <a:latin typeface="Arial Narrow" panose="020B0606020202030204" pitchFamily="34" charset="0"/>
                        <a:ea typeface="Calibri"/>
                        <a:cs typeface="Times New Roman"/>
                      </a:endParaRPr>
                    </a:p>
                    <a:p>
                      <a:pPr>
                        <a:lnSpc>
                          <a:spcPts val="1800"/>
                        </a:lnSpc>
                        <a:spcAft>
                          <a:spcPts val="1000"/>
                        </a:spcAft>
                      </a:pPr>
                      <a:endParaRPr lang="hr-HR" sz="1800" dirty="0" smtClean="0">
                        <a:effectLst/>
                        <a:latin typeface="Arial Narrow" panose="020B0606020202030204" pitchFamily="34" charset="0"/>
                        <a:ea typeface="Calibri"/>
                        <a:cs typeface="Times New Roman"/>
                      </a:endParaRPr>
                    </a:p>
                    <a:p>
                      <a:pPr>
                        <a:lnSpc>
                          <a:spcPts val="1800"/>
                        </a:lnSpc>
                        <a:spcAft>
                          <a:spcPts val="1000"/>
                        </a:spcAft>
                      </a:pPr>
                      <a:endParaRPr lang="hr-HR" sz="1800" dirty="0" smtClean="0">
                        <a:effectLst/>
                        <a:latin typeface="Arial Narrow" panose="020B0606020202030204" pitchFamily="34" charset="0"/>
                        <a:ea typeface="Calibri"/>
                        <a:cs typeface="Times New Roman"/>
                      </a:endParaRPr>
                    </a:p>
                  </a:txBody>
                  <a:tcPr marL="68580" marR="68580" marT="0" marB="0"/>
                </a:tc>
              </a:tr>
            </a:tbl>
          </a:graphicData>
        </a:graphic>
      </p:graphicFrame>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836920"/>
            <a:ext cx="1242060" cy="1021080"/>
          </a:xfrm>
          <a:prstGeom prst="rect">
            <a:avLst/>
          </a:prstGeom>
        </p:spPr>
      </p:pic>
    </p:spTree>
    <p:extLst>
      <p:ext uri="{BB962C8B-B14F-4D97-AF65-F5344CB8AC3E}">
        <p14:creationId xmlns:p14="http://schemas.microsoft.com/office/powerpoint/2010/main" val="2965315031"/>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sz="3400" b="1" dirty="0">
                <a:solidFill>
                  <a:prstClr val="black"/>
                </a:solidFill>
              </a:rPr>
              <a:t>Promjene u lokalnim / općinskim porezima:</a:t>
            </a:r>
            <a:endParaRPr lang="hr-HR" dirty="0"/>
          </a:p>
        </p:txBody>
      </p:sp>
      <mc:AlternateContent xmlns:mc="http://schemas.openxmlformats.org/markup-compatibility/2006" xmlns:a14="http://schemas.microsoft.com/office/drawing/2010/main">
        <mc:Choice Requires="a14">
          <p:sp>
            <p:nvSpPr>
              <p:cNvPr id="3" name="Rezervirano mjesto sadržaja 2"/>
              <p:cNvSpPr>
                <a:spLocks noGrp="1"/>
              </p:cNvSpPr>
              <p:nvPr>
                <p:ph idx="1"/>
              </p:nvPr>
            </p:nvSpPr>
            <p:spPr/>
            <p:txBody>
              <a:bodyPr>
                <a:normAutofit fontScale="85000" lnSpcReduction="10000"/>
              </a:bodyPr>
              <a:lstStyle/>
              <a:p>
                <a:pPr lvl="0" algn="just"/>
                <a:r>
                  <a:rPr lang="hr-HR" sz="3000" b="1" dirty="0">
                    <a:solidFill>
                      <a:prstClr val="black"/>
                    </a:solidFill>
                  </a:rPr>
                  <a:t>Porez na nasljedstva i darove </a:t>
                </a:r>
                <a:r>
                  <a:rPr lang="hr-HR" sz="3000" dirty="0">
                    <a:solidFill>
                      <a:prstClr val="black"/>
                    </a:solidFill>
                  </a:rPr>
                  <a:t>– smanjenje sa 5%  na 4%</a:t>
                </a:r>
              </a:p>
              <a:p>
                <a:pPr lvl="0" algn="just"/>
                <a:r>
                  <a:rPr lang="hr-HR" sz="3000" b="1" dirty="0">
                    <a:solidFill>
                      <a:prstClr val="black"/>
                    </a:solidFill>
                  </a:rPr>
                  <a:t>Porez na cestovna motorna vozila </a:t>
                </a:r>
                <a:r>
                  <a:rPr lang="hr-HR" sz="3000" dirty="0">
                    <a:solidFill>
                      <a:prstClr val="black"/>
                    </a:solidFill>
                  </a:rPr>
                  <a:t>– plaćanje poreza prilikom registracije (tj. plaća ga vlasnik u trenutku registracije;</a:t>
                </a:r>
              </a:p>
              <a:p>
                <a:pPr lvl="0" algn="just"/>
                <a:r>
                  <a:rPr lang="hr-HR" sz="3000" b="1" dirty="0">
                    <a:solidFill>
                      <a:prstClr val="black"/>
                    </a:solidFill>
                  </a:rPr>
                  <a:t>Porez na tvrtku ili naziv </a:t>
                </a:r>
                <a:r>
                  <a:rPr lang="hr-HR" sz="3000" dirty="0">
                    <a:solidFill>
                      <a:prstClr val="black"/>
                    </a:solidFill>
                  </a:rPr>
                  <a:t>– ukida se per 31.12.2016</a:t>
                </a:r>
              </a:p>
              <a:p>
                <a:pPr lvl="0" algn="just"/>
                <a:r>
                  <a:rPr lang="hr-HR" sz="3000" dirty="0">
                    <a:solidFill>
                      <a:prstClr val="black"/>
                    </a:solidFill>
                  </a:rPr>
                  <a:t>Porez na nekretnine – zamjena za komunalnu naknadu, spomeničku rentu &amp; porez na kuće za odmor</a:t>
                </a:r>
              </a:p>
              <a:p>
                <a:pPr lvl="1" algn="just"/>
                <a:r>
                  <a:rPr lang="hr-HR" sz="2600" dirty="0">
                    <a:solidFill>
                      <a:prstClr val="black"/>
                    </a:solidFill>
                  </a:rPr>
                  <a:t>Uvodi se od 01.01.2018 (pripremna 2017. godina),</a:t>
                </a:r>
              </a:p>
              <a:p>
                <a:pPr lvl="1"/>
                <a14:m>
                  <m:oMath xmlns:m="http://schemas.openxmlformats.org/officeDocument/2006/math">
                    <m:r>
                      <a:rPr lang="hr-HR" sz="2600" i="1">
                        <a:solidFill>
                          <a:prstClr val="black"/>
                        </a:solidFill>
                        <a:latin typeface="Cambria Math"/>
                      </a:rPr>
                      <m:t>𝑃𝑜𝑟𝑒𝑧</m:t>
                    </m:r>
                    <m:r>
                      <a:rPr lang="hr-HR" sz="2600" i="1">
                        <a:solidFill>
                          <a:prstClr val="black"/>
                        </a:solidFill>
                        <a:latin typeface="Cambria Math"/>
                      </a:rPr>
                      <m:t> </m:t>
                    </m:r>
                    <m:r>
                      <a:rPr lang="hr-HR" sz="2600" i="1">
                        <a:solidFill>
                          <a:prstClr val="black"/>
                        </a:solidFill>
                        <a:latin typeface="Cambria Math"/>
                      </a:rPr>
                      <m:t>𝑛𝑎</m:t>
                    </m:r>
                    <m:r>
                      <a:rPr lang="hr-HR" sz="2600" i="1">
                        <a:solidFill>
                          <a:prstClr val="black"/>
                        </a:solidFill>
                        <a:latin typeface="Cambria Math"/>
                      </a:rPr>
                      <m:t> </m:t>
                    </m:r>
                    <m:r>
                      <a:rPr lang="hr-HR" sz="2600" i="1">
                        <a:solidFill>
                          <a:prstClr val="black"/>
                        </a:solidFill>
                        <a:latin typeface="Cambria Math"/>
                      </a:rPr>
                      <m:t>𝑛𝑒𝑘𝑟𝑒𝑡𝑛𝑖𝑛𝑒</m:t>
                    </m:r>
                    <m:r>
                      <a:rPr lang="hr-HR" sz="2600" i="1">
                        <a:solidFill>
                          <a:prstClr val="black"/>
                        </a:solidFill>
                        <a:latin typeface="Cambria Math"/>
                      </a:rPr>
                      <m:t>=</m:t>
                    </m:r>
                    <m:r>
                      <a:rPr lang="hr-HR" sz="2600" i="1">
                        <a:solidFill>
                          <a:prstClr val="black"/>
                        </a:solidFill>
                        <a:latin typeface="Cambria Math"/>
                      </a:rPr>
                      <m:t>𝐾𝑜𝑚𝑢𝑛𝑎𝑙𝑛𝑎</m:t>
                    </m:r>
                    <m:r>
                      <a:rPr lang="hr-HR" sz="2600" i="1">
                        <a:solidFill>
                          <a:prstClr val="black"/>
                        </a:solidFill>
                        <a:latin typeface="Cambria Math"/>
                      </a:rPr>
                      <m:t> </m:t>
                    </m:r>
                    <m:r>
                      <a:rPr lang="hr-HR" sz="2600" i="1">
                        <a:solidFill>
                          <a:prstClr val="black"/>
                        </a:solidFill>
                        <a:latin typeface="Cambria Math"/>
                      </a:rPr>
                      <m:t>𝑛𝑎𝑘𝑛𝑎𝑑𝑎</m:t>
                    </m:r>
                    <m:r>
                      <a:rPr lang="hr-HR" sz="2600" i="1">
                        <a:solidFill>
                          <a:prstClr val="black"/>
                        </a:solidFill>
                        <a:latin typeface="Cambria Math"/>
                      </a:rPr>
                      <m:t> ×</m:t>
                    </m:r>
                    <m:r>
                      <a:rPr lang="hr-HR" sz="2600" i="1">
                        <a:solidFill>
                          <a:prstClr val="black"/>
                        </a:solidFill>
                        <a:latin typeface="Cambria Math"/>
                        <a:ea typeface="Cambria Math"/>
                      </a:rPr>
                      <m:t>𝑘𝑜𝑒𝑓𝑖𝑐𝑖𝑗𝑒𝑛𝑡</m:t>
                    </m:r>
                    <m:r>
                      <a:rPr lang="hr-HR" sz="2600" i="1">
                        <a:solidFill>
                          <a:prstClr val="black"/>
                        </a:solidFill>
                        <a:latin typeface="Cambria Math"/>
                        <a:ea typeface="Cambria Math"/>
                      </a:rPr>
                      <m:t> </m:t>
                    </m:r>
                    <m:r>
                      <a:rPr lang="hr-HR" sz="2600" i="1">
                        <a:solidFill>
                          <a:prstClr val="black"/>
                        </a:solidFill>
                        <a:latin typeface="Cambria Math"/>
                        <a:ea typeface="Cambria Math"/>
                      </a:rPr>
                      <m:t>𝑑𝑜𝑏𝑖</m:t>
                    </m:r>
                    <m:r>
                      <a:rPr lang="hr-HR" sz="2600" i="1">
                        <a:solidFill>
                          <a:prstClr val="black"/>
                        </a:solidFill>
                        <a:latin typeface="Cambria Math"/>
                        <a:ea typeface="Cambria Math"/>
                      </a:rPr>
                      <m:t> ×</m:t>
                    </m:r>
                    <m:r>
                      <a:rPr lang="hr-HR" sz="2600" i="1">
                        <a:solidFill>
                          <a:prstClr val="black"/>
                        </a:solidFill>
                        <a:latin typeface="Cambria Math"/>
                        <a:ea typeface="Cambria Math"/>
                      </a:rPr>
                      <m:t>𝑘𝑜𝑒𝑖𝑐𝑖𝑗𝑒𝑛𝑡</m:t>
                    </m:r>
                    <m:r>
                      <a:rPr lang="hr-HR" sz="2600" i="1">
                        <a:solidFill>
                          <a:prstClr val="black"/>
                        </a:solidFill>
                        <a:latin typeface="Cambria Math"/>
                        <a:ea typeface="Cambria Math"/>
                      </a:rPr>
                      <m:t> </m:t>
                    </m:r>
                    <m:r>
                      <a:rPr lang="hr-HR" sz="2600" i="1">
                        <a:solidFill>
                          <a:prstClr val="black"/>
                        </a:solidFill>
                        <a:latin typeface="Cambria Math"/>
                        <a:ea typeface="Cambria Math"/>
                      </a:rPr>
                      <m:t>𝑠𝑡𝑎𝑛𝑗𝑎</m:t>
                    </m:r>
                  </m:oMath>
                </a14:m>
                <a:endParaRPr lang="hr-HR" sz="2600" dirty="0">
                  <a:solidFill>
                    <a:prstClr val="black"/>
                  </a:solidFill>
                  <a:latin typeface="Arial" panose="020B0604020202020204" pitchFamily="34" charset="0"/>
                  <a:cs typeface="Arial" panose="020B0604020202020204" pitchFamily="34" charset="0"/>
                </a:endParaRPr>
              </a:p>
              <a:p>
                <a:endParaRPr lang="hr-HR" dirty="0"/>
              </a:p>
            </p:txBody>
          </p:sp>
        </mc:Choice>
        <mc:Fallback xmlns="">
          <p:sp>
            <p:nvSpPr>
              <p:cNvPr id="3" name="Rezervirano mjesto sadržaja 2"/>
              <p:cNvSpPr>
                <a:spLocks noGrp="1" noRot="1" noChangeAspect="1" noMove="1" noResize="1" noEditPoints="1" noAdjustHandles="1" noChangeArrowheads="1" noChangeShapeType="1" noTextEdit="1"/>
              </p:cNvSpPr>
              <p:nvPr>
                <p:ph idx="1"/>
              </p:nvPr>
            </p:nvSpPr>
            <p:spPr>
              <a:blipFill rotWithShape="1">
                <a:blip r:embed="rId2"/>
                <a:stretch>
                  <a:fillRect l="-1111" t="-2022" r="-1333"/>
                </a:stretch>
              </a:blipFill>
            </p:spPr>
            <p:txBody>
              <a:bodyPr/>
              <a:lstStyle/>
              <a:p>
                <a:r>
                  <a:rPr lang="hr-HR">
                    <a:noFill/>
                  </a:rPr>
                  <a:t> </a:t>
                </a:r>
              </a:p>
            </p:txBody>
          </p:sp>
        </mc:Fallback>
      </mc:AlternateContent>
    </p:spTree>
    <p:extLst>
      <p:ext uri="{BB962C8B-B14F-4D97-AF65-F5344CB8AC3E}">
        <p14:creationId xmlns:p14="http://schemas.microsoft.com/office/powerpoint/2010/main" val="29370655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smtClean="0"/>
              <a:t>FAKTOR OSOBNOG ODBITKA- invalidne osobe</a:t>
            </a:r>
            <a:endParaRPr lang="en-GB" dirty="0"/>
          </a:p>
        </p:txBody>
      </p:sp>
      <p:sp>
        <p:nvSpPr>
          <p:cNvPr id="3" name="Content Placeholder 2"/>
          <p:cNvSpPr>
            <a:spLocks noGrp="1"/>
          </p:cNvSpPr>
          <p:nvPr>
            <p:ph idx="1"/>
          </p:nvPr>
        </p:nvSpPr>
        <p:spPr>
          <a:xfrm>
            <a:off x="264582" y="1124744"/>
            <a:ext cx="8879418" cy="4968552"/>
          </a:xfrm>
        </p:spPr>
        <p:txBody>
          <a:bodyPr>
            <a:normAutofit/>
          </a:bodyPr>
          <a:lstStyle/>
          <a:p>
            <a:pPr>
              <a:buFont typeface="Courier New" panose="02070309020205020404" pitchFamily="49" charset="0"/>
              <a:buChar char="o"/>
            </a:pPr>
            <a:r>
              <a:rPr lang="hr-HR" sz="1800" dirty="0" smtClean="0">
                <a:solidFill>
                  <a:schemeClr val="tx1"/>
                </a:solidFill>
              </a:rPr>
              <a:t>uvećava se i osobni odbitak za invalidnost poreznog obveznika </a:t>
            </a:r>
          </a:p>
          <a:p>
            <a:endParaRPr lang="hr-HR" sz="1800" dirty="0"/>
          </a:p>
          <a:p>
            <a:pPr>
              <a:buFont typeface="Wingdings" panose="05000000000000000000" pitchFamily="2" charset="2"/>
              <a:buChar char="ü"/>
            </a:pPr>
            <a:r>
              <a:rPr lang="pl-PL" sz="1400" dirty="0">
                <a:solidFill>
                  <a:schemeClr val="tx1"/>
                </a:solidFill>
              </a:rPr>
              <a:t>Invalidnost 	</a:t>
            </a:r>
            <a:r>
              <a:rPr lang="pl-PL" sz="1400" dirty="0" smtClean="0">
                <a:solidFill>
                  <a:schemeClr val="tx1"/>
                </a:solidFill>
              </a:rPr>
              <a:t>		</a:t>
            </a:r>
            <a:r>
              <a:rPr lang="pl-PL" sz="1400" b="1" dirty="0" smtClean="0">
                <a:solidFill>
                  <a:schemeClr val="tx1"/>
                </a:solidFill>
              </a:rPr>
              <a:t>SADA </a:t>
            </a:r>
            <a:r>
              <a:rPr lang="pl-PL" sz="1400" dirty="0">
                <a:solidFill>
                  <a:schemeClr val="tx1"/>
                </a:solidFill>
              </a:rPr>
              <a:t>	</a:t>
            </a:r>
            <a:r>
              <a:rPr lang="pl-PL" sz="1400" dirty="0" smtClean="0">
                <a:solidFill>
                  <a:schemeClr val="tx1"/>
                </a:solidFill>
              </a:rPr>
              <a:t>	</a:t>
            </a:r>
            <a:r>
              <a:rPr lang="pl-PL" sz="1400" b="1" dirty="0" smtClean="0">
                <a:solidFill>
                  <a:schemeClr val="tx1"/>
                </a:solidFill>
              </a:rPr>
              <a:t>OD </a:t>
            </a:r>
            <a:r>
              <a:rPr lang="pl-PL" sz="1400" b="1" dirty="0">
                <a:solidFill>
                  <a:schemeClr val="tx1"/>
                </a:solidFill>
              </a:rPr>
              <a:t>1.1.2017. </a:t>
            </a:r>
            <a:r>
              <a:rPr lang="pl-PL" sz="1400" dirty="0">
                <a:solidFill>
                  <a:schemeClr val="tx1"/>
                </a:solidFill>
              </a:rPr>
              <a:t>	</a:t>
            </a:r>
            <a:endParaRPr lang="pl-PL" sz="1400" dirty="0" smtClean="0">
              <a:solidFill>
                <a:schemeClr val="tx1"/>
              </a:solidFill>
            </a:endParaRPr>
          </a:p>
          <a:p>
            <a:pPr marL="0" indent="0">
              <a:buNone/>
            </a:pPr>
            <a:endParaRPr lang="pl-PL" sz="1400" dirty="0">
              <a:solidFill>
                <a:schemeClr val="tx1"/>
              </a:solidFill>
            </a:endParaRPr>
          </a:p>
          <a:p>
            <a:pPr>
              <a:buFont typeface="Wingdings" panose="05000000000000000000" pitchFamily="2" charset="2"/>
              <a:buChar char="ü"/>
            </a:pPr>
            <a:r>
              <a:rPr lang="hr-HR" sz="1400" dirty="0" smtClean="0">
                <a:solidFill>
                  <a:schemeClr val="tx1"/>
                </a:solidFill>
              </a:rPr>
              <a:t>OSNOVICA </a:t>
            </a:r>
            <a:r>
              <a:rPr lang="hr-HR" sz="1400" dirty="0">
                <a:solidFill>
                  <a:schemeClr val="tx1"/>
                </a:solidFill>
              </a:rPr>
              <a:t>	</a:t>
            </a:r>
            <a:r>
              <a:rPr lang="hr-HR" sz="1400" dirty="0" smtClean="0">
                <a:solidFill>
                  <a:schemeClr val="tx1"/>
                </a:solidFill>
              </a:rPr>
              <a:t>		2.600,00 </a:t>
            </a:r>
            <a:r>
              <a:rPr lang="hr-HR" sz="1400" dirty="0">
                <a:solidFill>
                  <a:schemeClr val="tx1"/>
                </a:solidFill>
              </a:rPr>
              <a:t>	</a:t>
            </a:r>
            <a:r>
              <a:rPr lang="hr-HR" sz="1400" dirty="0" smtClean="0">
                <a:solidFill>
                  <a:schemeClr val="tx1"/>
                </a:solidFill>
              </a:rPr>
              <a:t>	</a:t>
            </a:r>
            <a:r>
              <a:rPr lang="hr-HR" sz="1400" b="1" dirty="0" smtClean="0">
                <a:solidFill>
                  <a:schemeClr val="tx1"/>
                </a:solidFill>
              </a:rPr>
              <a:t>2.500,00 </a:t>
            </a:r>
            <a:r>
              <a:rPr lang="hr-HR" sz="1400" dirty="0">
                <a:solidFill>
                  <a:schemeClr val="tx1"/>
                </a:solidFill>
              </a:rPr>
              <a:t>	</a:t>
            </a:r>
          </a:p>
          <a:p>
            <a:pPr>
              <a:buFont typeface="Wingdings" panose="05000000000000000000" pitchFamily="2" charset="2"/>
              <a:buChar char="ü"/>
            </a:pPr>
            <a:r>
              <a:rPr lang="pl-PL" sz="1400" dirty="0">
                <a:solidFill>
                  <a:schemeClr val="tx1"/>
                </a:solidFill>
              </a:rPr>
              <a:t>OPIS 	</a:t>
            </a:r>
            <a:r>
              <a:rPr lang="pl-PL" sz="1400" dirty="0" smtClean="0">
                <a:solidFill>
                  <a:schemeClr val="tx1"/>
                </a:solidFill>
              </a:rPr>
              <a:t>			Faktor </a:t>
            </a:r>
            <a:r>
              <a:rPr lang="pl-PL" sz="1400" dirty="0">
                <a:solidFill>
                  <a:schemeClr val="tx1"/>
                </a:solidFill>
              </a:rPr>
              <a:t>	</a:t>
            </a:r>
            <a:r>
              <a:rPr lang="pl-PL" sz="1400" dirty="0" smtClean="0">
                <a:solidFill>
                  <a:schemeClr val="tx1"/>
                </a:solidFill>
              </a:rPr>
              <a:t>	Iznos </a:t>
            </a:r>
            <a:r>
              <a:rPr lang="pl-PL" sz="1400" dirty="0">
                <a:solidFill>
                  <a:schemeClr val="tx1"/>
                </a:solidFill>
              </a:rPr>
              <a:t>	Faktor 	Iznos </a:t>
            </a:r>
            <a:endParaRPr lang="pl-PL" sz="1400" dirty="0" smtClean="0">
              <a:solidFill>
                <a:schemeClr val="tx1"/>
              </a:solidFill>
            </a:endParaRPr>
          </a:p>
          <a:p>
            <a:pPr marL="0" indent="0">
              <a:buNone/>
            </a:pPr>
            <a:r>
              <a:rPr lang="pl-PL" sz="1400" dirty="0">
                <a:solidFill>
                  <a:schemeClr val="tx1"/>
                </a:solidFill>
              </a:rPr>
              <a:t>	</a:t>
            </a:r>
          </a:p>
          <a:p>
            <a:pPr>
              <a:buFont typeface="Wingdings" panose="05000000000000000000" pitchFamily="2" charset="2"/>
              <a:buChar char="ü"/>
            </a:pPr>
            <a:r>
              <a:rPr lang="pt-BR" sz="1400" dirty="0">
                <a:solidFill>
                  <a:schemeClr val="tx1"/>
                </a:solidFill>
              </a:rPr>
              <a:t>Osobe s invaliditetom 	</a:t>
            </a:r>
            <a:r>
              <a:rPr lang="hr-HR" sz="1400" dirty="0" smtClean="0">
                <a:solidFill>
                  <a:schemeClr val="tx1"/>
                </a:solidFill>
              </a:rPr>
              <a:t>	</a:t>
            </a:r>
            <a:r>
              <a:rPr lang="pt-BR" sz="1400" dirty="0" smtClean="0">
                <a:solidFill>
                  <a:schemeClr val="tx1"/>
                </a:solidFill>
              </a:rPr>
              <a:t>0,3 </a:t>
            </a:r>
            <a:r>
              <a:rPr lang="pt-BR" sz="1400" dirty="0">
                <a:solidFill>
                  <a:schemeClr val="tx1"/>
                </a:solidFill>
              </a:rPr>
              <a:t>	</a:t>
            </a:r>
            <a:r>
              <a:rPr lang="hr-HR" sz="1400" dirty="0" smtClean="0">
                <a:solidFill>
                  <a:schemeClr val="tx1"/>
                </a:solidFill>
              </a:rPr>
              <a:t>	</a:t>
            </a:r>
            <a:r>
              <a:rPr lang="pt-BR" sz="1400" dirty="0" smtClean="0">
                <a:solidFill>
                  <a:schemeClr val="tx1"/>
                </a:solidFill>
              </a:rPr>
              <a:t>780,00 </a:t>
            </a:r>
            <a:r>
              <a:rPr lang="pt-BR" sz="1400" dirty="0">
                <a:solidFill>
                  <a:schemeClr val="tx1"/>
                </a:solidFill>
              </a:rPr>
              <a:t>	</a:t>
            </a:r>
            <a:r>
              <a:rPr lang="pt-BR" sz="1400" b="1" dirty="0">
                <a:solidFill>
                  <a:schemeClr val="tx1"/>
                </a:solidFill>
              </a:rPr>
              <a:t>0,4 </a:t>
            </a:r>
            <a:r>
              <a:rPr lang="pt-BR" sz="1400" dirty="0">
                <a:solidFill>
                  <a:schemeClr val="tx1"/>
                </a:solidFill>
              </a:rPr>
              <a:t>	</a:t>
            </a:r>
            <a:r>
              <a:rPr lang="pt-BR" sz="1400" b="1" dirty="0">
                <a:solidFill>
                  <a:schemeClr val="tx1"/>
                </a:solidFill>
              </a:rPr>
              <a:t>1.000,00 </a:t>
            </a:r>
            <a:r>
              <a:rPr lang="pt-BR" sz="1400" dirty="0">
                <a:solidFill>
                  <a:schemeClr val="tx1"/>
                </a:solidFill>
              </a:rPr>
              <a:t>	</a:t>
            </a:r>
          </a:p>
          <a:p>
            <a:pPr>
              <a:buFont typeface="Wingdings" panose="05000000000000000000" pitchFamily="2" charset="2"/>
              <a:buChar char="ü"/>
            </a:pPr>
            <a:r>
              <a:rPr lang="hr-HR" sz="1400" dirty="0">
                <a:solidFill>
                  <a:schemeClr val="tx1"/>
                </a:solidFill>
              </a:rPr>
              <a:t>Osobe s invaliditetom po jednoj </a:t>
            </a:r>
            <a:r>
              <a:rPr lang="hr-HR" sz="1400" dirty="0" smtClean="0">
                <a:solidFill>
                  <a:schemeClr val="tx1"/>
                </a:solidFill>
              </a:rPr>
              <a:t>	1,0		2.600,00	</a:t>
            </a:r>
            <a:r>
              <a:rPr lang="hr-HR" sz="1400" b="1" dirty="0" smtClean="0">
                <a:solidFill>
                  <a:schemeClr val="tx1"/>
                </a:solidFill>
              </a:rPr>
              <a:t>1,5	3.750,00</a:t>
            </a:r>
          </a:p>
          <a:p>
            <a:pPr marL="0" indent="0">
              <a:buNone/>
            </a:pPr>
            <a:r>
              <a:rPr lang="hr-HR" sz="1400" dirty="0" smtClean="0">
                <a:solidFill>
                  <a:schemeClr val="tx1"/>
                </a:solidFill>
              </a:rPr>
              <a:t>osnovi </a:t>
            </a:r>
            <a:r>
              <a:rPr lang="hr-HR" sz="1400" dirty="0">
                <a:solidFill>
                  <a:schemeClr val="tx1"/>
                </a:solidFill>
              </a:rPr>
              <a:t>100% i/ili koje radi invalidnosti imaju, </a:t>
            </a:r>
            <a:endParaRPr lang="hr-HR" sz="1400" dirty="0" smtClean="0">
              <a:solidFill>
                <a:schemeClr val="tx1"/>
              </a:solidFill>
            </a:endParaRPr>
          </a:p>
          <a:p>
            <a:pPr marL="0" indent="0">
              <a:buNone/>
            </a:pPr>
            <a:r>
              <a:rPr lang="hr-HR" sz="1400" dirty="0" smtClean="0">
                <a:solidFill>
                  <a:schemeClr val="tx1"/>
                </a:solidFill>
              </a:rPr>
              <a:t>na </a:t>
            </a:r>
            <a:r>
              <a:rPr lang="hr-HR" sz="1400" dirty="0">
                <a:solidFill>
                  <a:schemeClr val="tx1"/>
                </a:solidFill>
              </a:rPr>
              <a:t>temelju posebnih propisa, </a:t>
            </a:r>
            <a:endParaRPr lang="hr-HR" sz="1400" dirty="0" smtClean="0">
              <a:solidFill>
                <a:schemeClr val="tx1"/>
              </a:solidFill>
            </a:endParaRPr>
          </a:p>
          <a:p>
            <a:pPr marL="0" indent="0">
              <a:buNone/>
            </a:pPr>
            <a:r>
              <a:rPr lang="hr-HR" sz="1400" dirty="0" smtClean="0">
                <a:solidFill>
                  <a:schemeClr val="tx1"/>
                </a:solidFill>
              </a:rPr>
              <a:t>pravo </a:t>
            </a:r>
            <a:r>
              <a:rPr lang="hr-HR" sz="1400" dirty="0">
                <a:solidFill>
                  <a:schemeClr val="tx1"/>
                </a:solidFill>
              </a:rPr>
              <a:t>na doplatak za pomoć i njegu 	</a:t>
            </a:r>
            <a:r>
              <a:rPr lang="hr-HR" sz="1400" dirty="0" smtClean="0">
                <a:solidFill>
                  <a:schemeClr val="tx1"/>
                </a:solidFill>
              </a:rPr>
              <a:t>		</a:t>
            </a:r>
            <a:r>
              <a:rPr lang="hr-HR" sz="1400" dirty="0">
                <a:solidFill>
                  <a:schemeClr val="tx1"/>
                </a:solidFill>
              </a:rPr>
              <a:t>	</a:t>
            </a:r>
            <a:r>
              <a:rPr lang="hr-HR" sz="1400" dirty="0" smtClean="0">
                <a:solidFill>
                  <a:schemeClr val="tx1"/>
                </a:solidFill>
              </a:rPr>
              <a:t>	</a:t>
            </a:r>
            <a:r>
              <a:rPr lang="hr-HR" sz="1400" dirty="0">
                <a:solidFill>
                  <a:schemeClr val="tx1"/>
                </a:solidFill>
              </a:rPr>
              <a:t>	</a:t>
            </a:r>
          </a:p>
          <a:p>
            <a:pPr marL="0" indent="0">
              <a:buNone/>
            </a:pPr>
            <a:endParaRPr lang="hr-HR" sz="1800" dirty="0" smtClean="0">
              <a:solidFill>
                <a:schemeClr val="tx1"/>
              </a:solidFill>
            </a:endParaRP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5836920"/>
            <a:ext cx="1242060" cy="1021080"/>
          </a:xfrm>
          <a:prstGeom prst="rect">
            <a:avLst/>
          </a:prstGeom>
        </p:spPr>
      </p:pic>
    </p:spTree>
    <p:extLst>
      <p:ext uri="{BB962C8B-B14F-4D97-AF65-F5344CB8AC3E}">
        <p14:creationId xmlns:p14="http://schemas.microsoft.com/office/powerpoint/2010/main" val="95771942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smtClean="0"/>
              <a:t>POREZNI RAZREDI I STOPE</a:t>
            </a:r>
            <a:endParaRPr lang="en-GB" dirty="0"/>
          </a:p>
        </p:txBody>
      </p:sp>
      <p:sp>
        <p:nvSpPr>
          <p:cNvPr id="3" name="Content Placeholder 2"/>
          <p:cNvSpPr>
            <a:spLocks noGrp="1"/>
          </p:cNvSpPr>
          <p:nvPr>
            <p:ph idx="1"/>
          </p:nvPr>
        </p:nvSpPr>
        <p:spPr>
          <a:xfrm>
            <a:off x="264582" y="1124744"/>
            <a:ext cx="8879418" cy="4968552"/>
          </a:xfrm>
        </p:spPr>
        <p:txBody>
          <a:bodyPr>
            <a:normAutofit/>
          </a:bodyPr>
          <a:lstStyle/>
          <a:p>
            <a:pPr marL="0" indent="0">
              <a:buNone/>
            </a:pPr>
            <a:r>
              <a:rPr lang="hr-HR" sz="1800" dirty="0" smtClean="0">
                <a:solidFill>
                  <a:schemeClr val="tx1"/>
                </a:solidFill>
              </a:rPr>
              <a:t> 			</a:t>
            </a:r>
          </a:p>
          <a:p>
            <a:pPr>
              <a:buFont typeface="Wingdings" panose="05000000000000000000" pitchFamily="2" charset="2"/>
              <a:buChar char="ü"/>
            </a:pPr>
            <a:r>
              <a:rPr lang="hr-HR" sz="1800" dirty="0" smtClean="0">
                <a:solidFill>
                  <a:schemeClr val="tx1"/>
                </a:solidFill>
              </a:rPr>
              <a:t>24 % na poreznu osnovicu </a:t>
            </a:r>
            <a:r>
              <a:rPr lang="hr-HR" sz="1800" b="1" dirty="0" smtClean="0">
                <a:solidFill>
                  <a:schemeClr val="tx1"/>
                </a:solidFill>
              </a:rPr>
              <a:t>do visine 17.500,00</a:t>
            </a:r>
          </a:p>
          <a:p>
            <a:pPr marL="0" indent="0">
              <a:buNone/>
            </a:pPr>
            <a:endParaRPr lang="hr-HR" sz="1800" dirty="0">
              <a:solidFill>
                <a:schemeClr val="tx1"/>
              </a:solidFill>
            </a:endParaRPr>
          </a:p>
          <a:p>
            <a:pPr>
              <a:buFont typeface="Wingdings" panose="05000000000000000000" pitchFamily="2" charset="2"/>
              <a:buChar char="ü"/>
            </a:pPr>
            <a:r>
              <a:rPr lang="hr-HR" sz="1800" dirty="0" smtClean="0">
                <a:solidFill>
                  <a:schemeClr val="tx1"/>
                </a:solidFill>
              </a:rPr>
              <a:t>36 % na dio porezne osnovice koji prelazi</a:t>
            </a:r>
            <a:r>
              <a:rPr lang="hr-HR" sz="1800" b="1" dirty="0" smtClean="0">
                <a:solidFill>
                  <a:schemeClr val="tx1"/>
                </a:solidFill>
              </a:rPr>
              <a:t> 17.500,00</a:t>
            </a:r>
          </a:p>
          <a:p>
            <a:pPr>
              <a:buFont typeface="Wingdings" panose="05000000000000000000" pitchFamily="2" charset="2"/>
              <a:buChar char="ü"/>
            </a:pPr>
            <a:endParaRPr lang="hr-HR" sz="1800" b="1" dirty="0">
              <a:solidFill>
                <a:schemeClr val="tx1"/>
              </a:solidFill>
            </a:endParaRPr>
          </a:p>
          <a:p>
            <a:pPr>
              <a:buFont typeface="Wingdings" panose="05000000000000000000" pitchFamily="2" charset="2"/>
              <a:buChar char="ü"/>
            </a:pPr>
            <a:r>
              <a:rPr lang="hr-HR" sz="1800" dirty="0" smtClean="0">
                <a:solidFill>
                  <a:schemeClr val="tx1"/>
                </a:solidFill>
              </a:rPr>
              <a:t>dohodak od nesamostalnog rada</a:t>
            </a:r>
          </a:p>
          <a:p>
            <a:pPr>
              <a:buFont typeface="Wingdings" panose="05000000000000000000" pitchFamily="2" charset="2"/>
              <a:buChar char="ü"/>
            </a:pPr>
            <a:r>
              <a:rPr lang="hr-HR" sz="1800" dirty="0">
                <a:solidFill>
                  <a:schemeClr val="tx1"/>
                </a:solidFill>
              </a:rPr>
              <a:t>d</a:t>
            </a:r>
            <a:r>
              <a:rPr lang="hr-HR" sz="1800" dirty="0" smtClean="0">
                <a:solidFill>
                  <a:schemeClr val="tx1"/>
                </a:solidFill>
              </a:rPr>
              <a:t>ohodak od nesamostalnog rada za porezne obveznike po osnovi plaće I. skupina područja prema stupnju razvijenosti i grad Vukovar , ALI se nakon obračuna porezna obveza ( poslodavci )umanjuje za 50%</a:t>
            </a:r>
          </a:p>
          <a:p>
            <a:pPr>
              <a:buFont typeface="Wingdings" panose="05000000000000000000" pitchFamily="2" charset="2"/>
              <a:buChar char="ü"/>
            </a:pPr>
            <a:r>
              <a:rPr lang="hr-HR" sz="1800" dirty="0" smtClean="0">
                <a:solidFill>
                  <a:schemeClr val="tx1"/>
                </a:solidFill>
              </a:rPr>
              <a:t>dohodak od nesamostalnog rada po osnovi mirovine obračunava se isto uz umanjenje obračunatog poreza za 50 %</a:t>
            </a:r>
          </a:p>
          <a:p>
            <a:pPr>
              <a:buFont typeface="Wingdings" panose="05000000000000000000" pitchFamily="2" charset="2"/>
              <a:buChar char="ü"/>
            </a:pPr>
            <a:endParaRPr lang="hr-HR" sz="1800" dirty="0">
              <a:solidFill>
                <a:schemeClr val="tx1"/>
              </a:solidFill>
            </a:endParaRPr>
          </a:p>
          <a:p>
            <a:pPr>
              <a:buFont typeface="Courier New" panose="02070309020205020404" pitchFamily="49" charset="0"/>
              <a:buChar char="o"/>
            </a:pPr>
            <a:r>
              <a:rPr lang="hr-HR" sz="1800" dirty="0" smtClean="0">
                <a:solidFill>
                  <a:schemeClr val="tx1"/>
                </a:solidFill>
              </a:rPr>
              <a:t>Očekuje se „ MINI’’ </a:t>
            </a:r>
            <a:r>
              <a:rPr lang="hr-HR" sz="1800" dirty="0">
                <a:solidFill>
                  <a:schemeClr val="tx1"/>
                </a:solidFill>
              </a:rPr>
              <a:t>pravilnik o porezu na dohodak </a:t>
            </a:r>
            <a:r>
              <a:rPr lang="hr-HR" sz="1800" dirty="0" smtClean="0">
                <a:solidFill>
                  <a:schemeClr val="tx1"/>
                </a:solidFill>
              </a:rPr>
              <a:t>na stranicima Porezne uprave</a:t>
            </a:r>
            <a:endParaRPr lang="hr-HR" sz="1800" dirty="0">
              <a:solidFill>
                <a:schemeClr val="tx1"/>
              </a:solidFill>
            </a:endParaRPr>
          </a:p>
          <a:p>
            <a:pPr>
              <a:buFont typeface="Wingdings" panose="05000000000000000000" pitchFamily="2" charset="2"/>
              <a:buChar char="ü"/>
            </a:pPr>
            <a:endParaRPr lang="hr-HR" sz="1800" dirty="0" smtClean="0">
              <a:solidFill>
                <a:schemeClr val="tx1"/>
              </a:solidFill>
            </a:endParaRPr>
          </a:p>
          <a:p>
            <a:pPr>
              <a:buFont typeface="Wingdings" panose="05000000000000000000" pitchFamily="2" charset="2"/>
              <a:buChar char="ü"/>
            </a:pPr>
            <a:endParaRPr lang="hr-HR" sz="1800" dirty="0" smtClean="0">
              <a:solidFill>
                <a:schemeClr val="tx1"/>
              </a:solidFill>
            </a:endParaRP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5836920"/>
            <a:ext cx="1242060" cy="1021080"/>
          </a:xfrm>
          <a:prstGeom prst="rect">
            <a:avLst/>
          </a:prstGeom>
        </p:spPr>
      </p:pic>
    </p:spTree>
    <p:extLst>
      <p:ext uri="{BB962C8B-B14F-4D97-AF65-F5344CB8AC3E}">
        <p14:creationId xmlns:p14="http://schemas.microsoft.com/office/powerpoint/2010/main" val="24332418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smtClean="0"/>
              <a:t>Nova dospijeća za plaćanje doprinosa i poreza na dohodak</a:t>
            </a:r>
            <a:endParaRPr lang="en-GB" dirty="0"/>
          </a:p>
        </p:txBody>
      </p:sp>
      <p:sp>
        <p:nvSpPr>
          <p:cNvPr id="3" name="Content Placeholder 2"/>
          <p:cNvSpPr>
            <a:spLocks noGrp="1"/>
          </p:cNvSpPr>
          <p:nvPr>
            <p:ph idx="1"/>
          </p:nvPr>
        </p:nvSpPr>
        <p:spPr>
          <a:xfrm>
            <a:off x="264582" y="1124744"/>
            <a:ext cx="8879418" cy="4968552"/>
          </a:xfrm>
        </p:spPr>
        <p:txBody>
          <a:bodyPr>
            <a:normAutofit/>
          </a:bodyPr>
          <a:lstStyle/>
          <a:p>
            <a:pPr marL="0" indent="0">
              <a:buNone/>
            </a:pPr>
            <a:r>
              <a:rPr lang="hr-HR" sz="1800" dirty="0" smtClean="0">
                <a:solidFill>
                  <a:schemeClr val="tx1"/>
                </a:solidFill>
              </a:rPr>
              <a:t> </a:t>
            </a:r>
          </a:p>
          <a:p>
            <a:pPr>
              <a:buFont typeface="Wingdings" panose="05000000000000000000" pitchFamily="2" charset="2"/>
              <a:buChar char="ü"/>
            </a:pPr>
            <a:r>
              <a:rPr lang="hr-HR" sz="1800" dirty="0" smtClean="0">
                <a:solidFill>
                  <a:schemeClr val="tx1"/>
                </a:solidFill>
              </a:rPr>
              <a:t> za plaću u naravi – najkasnije do 15. dana u mjesecu za prethodni mjesec – može se spojiti s isplatom plaće</a:t>
            </a:r>
          </a:p>
          <a:p>
            <a:pPr marL="0" indent="0">
              <a:buNone/>
            </a:pPr>
            <a:endParaRPr lang="hr-HR" sz="1800" dirty="0">
              <a:solidFill>
                <a:schemeClr val="tx1"/>
              </a:solidFill>
            </a:endParaRPr>
          </a:p>
          <a:p>
            <a:pPr>
              <a:buFont typeface="Wingdings" panose="05000000000000000000" pitchFamily="2" charset="2"/>
              <a:buChar char="ü"/>
            </a:pPr>
            <a:r>
              <a:rPr lang="hr-HR" sz="1800" dirty="0" smtClean="0">
                <a:solidFill>
                  <a:schemeClr val="tx1"/>
                </a:solidFill>
              </a:rPr>
              <a:t>za plaću primljenu iz inozemstva – u roku od 30 dana od dana isplate ( prije 8 dana )</a:t>
            </a:r>
          </a:p>
          <a:p>
            <a:pPr>
              <a:buFontTx/>
              <a:buChar char="-"/>
            </a:pPr>
            <a:endParaRPr lang="hr-HR" sz="1800" dirty="0">
              <a:solidFill>
                <a:schemeClr val="tx1"/>
              </a:solidFill>
            </a:endParaRPr>
          </a:p>
          <a:p>
            <a:pPr>
              <a:buFont typeface="Wingdings" panose="05000000000000000000" pitchFamily="2" charset="2"/>
              <a:buChar char="ü"/>
            </a:pPr>
            <a:r>
              <a:rPr lang="hr-HR" sz="1800" dirty="0" smtClean="0">
                <a:solidFill>
                  <a:schemeClr val="tx1"/>
                </a:solidFill>
              </a:rPr>
              <a:t>Za neisplaćenu plaću - datum dospijeća doprinosa i poreza na dohodak je dan nastanka obveze dostavljanja obračuna (NP1) radnika</a:t>
            </a:r>
          </a:p>
          <a:p>
            <a:pPr>
              <a:buFont typeface="Wingdings" panose="05000000000000000000" pitchFamily="2" charset="2"/>
              <a:buChar char="ü"/>
            </a:pPr>
            <a:endParaRPr lang="hr-HR" sz="1800" dirty="0">
              <a:solidFill>
                <a:schemeClr val="tx1"/>
              </a:solidFill>
            </a:endParaRPr>
          </a:p>
          <a:p>
            <a:pPr marL="0" indent="0">
              <a:buNone/>
            </a:pPr>
            <a:endParaRPr lang="hr-HR" sz="1800" dirty="0" smtClean="0">
              <a:solidFill>
                <a:schemeClr val="tx1"/>
              </a:solidFill>
            </a:endParaRPr>
          </a:p>
          <a:p>
            <a:pPr>
              <a:buFont typeface="Wingdings" panose="05000000000000000000" pitchFamily="2" charset="2"/>
              <a:buChar char="ü"/>
            </a:pPr>
            <a:endParaRPr lang="hr-HR" sz="1800" dirty="0">
              <a:solidFill>
                <a:schemeClr val="tx1"/>
              </a:solidFill>
            </a:endParaRPr>
          </a:p>
          <a:p>
            <a:pPr>
              <a:buFont typeface="Wingdings" panose="05000000000000000000" pitchFamily="2" charset="2"/>
              <a:buChar char="ü"/>
            </a:pPr>
            <a:endParaRPr lang="hr-HR" sz="1800" dirty="0" smtClean="0">
              <a:solidFill>
                <a:schemeClr val="tx1"/>
              </a:solidFill>
            </a:endParaRPr>
          </a:p>
          <a:p>
            <a:pPr>
              <a:buFont typeface="Wingdings" panose="05000000000000000000" pitchFamily="2" charset="2"/>
              <a:buChar char="ü"/>
            </a:pPr>
            <a:endParaRPr lang="hr-HR" sz="1800" dirty="0">
              <a:solidFill>
                <a:schemeClr val="tx1"/>
              </a:solidFill>
            </a:endParaRPr>
          </a:p>
          <a:p>
            <a:pPr>
              <a:buFont typeface="Wingdings" panose="05000000000000000000" pitchFamily="2" charset="2"/>
              <a:buChar char="ü"/>
            </a:pPr>
            <a:endParaRPr lang="hr-HR" sz="1800" dirty="0" smtClean="0">
              <a:solidFill>
                <a:schemeClr val="tx1"/>
              </a:solidFill>
            </a:endParaRP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5836920"/>
            <a:ext cx="1242060" cy="1021080"/>
          </a:xfrm>
          <a:prstGeom prst="rect">
            <a:avLst/>
          </a:prstGeom>
        </p:spPr>
      </p:pic>
    </p:spTree>
    <p:extLst>
      <p:ext uri="{BB962C8B-B14F-4D97-AF65-F5344CB8AC3E}">
        <p14:creationId xmlns:p14="http://schemas.microsoft.com/office/powerpoint/2010/main" val="425158469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4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5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Tema sustava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Tema sustava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1300</TotalTime>
  <Words>5218</Words>
  <Application>Microsoft Office PowerPoint</Application>
  <PresentationFormat>Prikaz na zaslonu (4:3)</PresentationFormat>
  <Paragraphs>941</Paragraphs>
  <Slides>67</Slides>
  <Notes>22</Notes>
  <HiddenSlides>0</HiddenSlides>
  <MMClips>0</MMClips>
  <ScaleCrop>false</ScaleCrop>
  <HeadingPairs>
    <vt:vector size="6" baseType="variant">
      <vt:variant>
        <vt:lpstr>Tema</vt:lpstr>
      </vt:variant>
      <vt:variant>
        <vt:i4>6</vt:i4>
      </vt:variant>
      <vt:variant>
        <vt:lpstr>Uloženi OLE poslužitelji</vt:lpstr>
      </vt:variant>
      <vt:variant>
        <vt:i4>2</vt:i4>
      </vt:variant>
      <vt:variant>
        <vt:lpstr>Naslovi slajdova</vt:lpstr>
      </vt:variant>
      <vt:variant>
        <vt:i4>67</vt:i4>
      </vt:variant>
    </vt:vector>
  </HeadingPairs>
  <TitlesOfParts>
    <vt:vector size="75" baseType="lpstr">
      <vt:lpstr>Office Theme</vt:lpstr>
      <vt:lpstr>1_Office Theme</vt:lpstr>
      <vt:lpstr>2_Office Theme</vt:lpstr>
      <vt:lpstr>3_Office Theme</vt:lpstr>
      <vt:lpstr>4_Office Theme</vt:lpstr>
      <vt:lpstr>5_Office Theme</vt:lpstr>
      <vt:lpstr>Radni list</vt:lpstr>
      <vt:lpstr>Microsoft Excel Worksheet</vt:lpstr>
      <vt:lpstr>PowerPointova prezentacija</vt:lpstr>
      <vt:lpstr>PowerPointova prezentacija</vt:lpstr>
      <vt:lpstr>OSOBNI ODBITAK</vt:lpstr>
      <vt:lpstr>FAKTOR OSNOVNOG ODBITKA</vt:lpstr>
      <vt:lpstr>UZDRŽAVANI ČLANOVI</vt:lpstr>
      <vt:lpstr>UZDRŽAVANI ČLANOVI</vt:lpstr>
      <vt:lpstr>FAKTOR OSOBNOG ODBITKA- invalidne osobe</vt:lpstr>
      <vt:lpstr>POREZNI RAZREDI I STOPE</vt:lpstr>
      <vt:lpstr>Nova dospijeća za plaćanje doprinosa i poreza na dohodak</vt:lpstr>
      <vt:lpstr>Minimalna plaća</vt:lpstr>
      <vt:lpstr>ČLANOVI UPRAVE</vt:lpstr>
      <vt:lpstr>PowerPointova prezentacija</vt:lpstr>
      <vt:lpstr>DRUGI DOHODAK</vt:lpstr>
      <vt:lpstr>UMIROVLJENIK – PLAĆA vs. DRUGI DOHODAK</vt:lpstr>
      <vt:lpstr>GODIŠNJI I KONAČNI DOHODAK</vt:lpstr>
      <vt:lpstr>GODIŠNJI I KONAČNI DOHODAK</vt:lpstr>
      <vt:lpstr>GODIŠNJI I KONAČNI DOHODAK</vt:lpstr>
      <vt:lpstr>PowerPointova prezentacija</vt:lpstr>
      <vt:lpstr>PowerPointova prezentacija</vt:lpstr>
      <vt:lpstr>PowerPointova prezentacija</vt:lpstr>
      <vt:lpstr>PowerPointova prezentacija</vt:lpstr>
      <vt:lpstr>PowerPointova prezentacija</vt:lpstr>
      <vt:lpstr>PowerPointova prezentacija</vt:lpstr>
      <vt:lpstr>SNIŽAVANJE STOPE POREZA NA DOBIT</vt:lpstr>
      <vt:lpstr>UTVRĐIVANJE OSNOVICE POREZA NA DOBIT</vt:lpstr>
      <vt:lpstr>POREZNO PRIZNATI RASHODI</vt:lpstr>
      <vt:lpstr>POREZNO PRIZNATI RASHODI</vt:lpstr>
      <vt:lpstr>OLAKŠICE I UMANJENJA POREZNE OBVEZE</vt:lpstr>
      <vt:lpstr>PRETHODNI SPORAZUM O TRANSFERNIM CIJENAMA</vt:lpstr>
      <vt:lpstr>Obrazac PD-IPO</vt:lpstr>
      <vt:lpstr>SAŽETAK</vt:lpstr>
      <vt:lpstr>PowerPointova prezentacija</vt:lpstr>
      <vt:lpstr>Izmjene od 1.siječnja 2017.</vt:lpstr>
      <vt:lpstr>Izmjene od 1.siječnja 2017.</vt:lpstr>
      <vt:lpstr>Izmjene od 1.siječnja 2017.</vt:lpstr>
      <vt:lpstr>Izmjene od 1.siječnja 2017.</vt:lpstr>
      <vt:lpstr>Izmjene od 1.siječnja 2017.</vt:lpstr>
      <vt:lpstr>Izmjene od 1.siječnja 2017.</vt:lpstr>
      <vt:lpstr>Izmjene od 1.siječnja 2018.</vt:lpstr>
      <vt:lpstr>Izmjene od 1.siječnja 2018.</vt:lpstr>
      <vt:lpstr>Izmjene od 1.siječnja 2018.</vt:lpstr>
      <vt:lpstr>Izmjene od 1.siječnja 2019.</vt:lpstr>
      <vt:lpstr>Rekapitulacija 01.01.2018.</vt:lpstr>
      <vt:lpstr>PowerPointova prezentacija</vt:lpstr>
      <vt:lpstr>PowerPointova prezentacija</vt:lpstr>
      <vt:lpstr>PowerPointova prezentacija</vt:lpstr>
      <vt:lpstr>PowerPointova prezentacija</vt:lpstr>
      <vt:lpstr>Obveznici fiskalizacije</vt:lpstr>
      <vt:lpstr>Oslobođenja i blagajnički maksimum</vt:lpstr>
      <vt:lpstr>Blagajnički maksimum</vt:lpstr>
      <vt:lpstr>Dostava podataka o poslovnim prostorima</vt:lpstr>
      <vt:lpstr>Programsko rješenje</vt:lpstr>
      <vt:lpstr>PowerPointova prezentacija</vt:lpstr>
      <vt:lpstr>NAJZNAČAJNIJE PROMJENE</vt:lpstr>
      <vt:lpstr>Porezna tajna</vt:lpstr>
      <vt:lpstr>Obvezujuća mišljenja </vt:lpstr>
      <vt:lpstr>Dostava poreznog akta</vt:lpstr>
      <vt:lpstr>Elektronička obrada podataka</vt:lpstr>
      <vt:lpstr>Posebni status poreznog obveznika</vt:lpstr>
      <vt:lpstr>Ispravak prijave</vt:lpstr>
      <vt:lpstr>Izvješća o dospjelim a nenaplaćenim potraživanjima</vt:lpstr>
      <vt:lpstr>Porezna nagodba</vt:lpstr>
      <vt:lpstr>ZASTARA</vt:lpstr>
      <vt:lpstr>ZASTARA II – Pazi se po službenoj dužnosti</vt:lpstr>
      <vt:lpstr>Ovrha</vt:lpstr>
      <vt:lpstr>Prijelazne odredbe</vt:lpstr>
      <vt:lpstr>Promjene u lokalnim / općinskim porezima: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Dubravka Kopun - jr.</dc:creator>
  <cp:lastModifiedBy>Jasmina Piragić</cp:lastModifiedBy>
  <cp:revision>101</cp:revision>
  <cp:lastPrinted>2016-12-22T10:22:38Z</cp:lastPrinted>
  <dcterms:created xsi:type="dcterms:W3CDTF">2016-09-07T08:40:33Z</dcterms:created>
  <dcterms:modified xsi:type="dcterms:W3CDTF">2017-01-18T10:29:17Z</dcterms:modified>
</cp:coreProperties>
</file>