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41"/>
  </p:notesMasterIdLst>
  <p:sldIdLst>
    <p:sldId id="933" r:id="rId2"/>
    <p:sldId id="1175" r:id="rId3"/>
    <p:sldId id="1271" r:id="rId4"/>
    <p:sldId id="1397" r:id="rId5"/>
    <p:sldId id="1398" r:id="rId6"/>
    <p:sldId id="1399" r:id="rId7"/>
    <p:sldId id="1379" r:id="rId8"/>
    <p:sldId id="1341" r:id="rId9"/>
    <p:sldId id="1400" r:id="rId10"/>
    <p:sldId id="1401" r:id="rId11"/>
    <p:sldId id="1299" r:id="rId12"/>
    <p:sldId id="1300" r:id="rId13"/>
    <p:sldId id="1303" r:id="rId14"/>
    <p:sldId id="1402" r:id="rId15"/>
    <p:sldId id="1403" r:id="rId16"/>
    <p:sldId id="1335" r:id="rId17"/>
    <p:sldId id="1336" r:id="rId18"/>
    <p:sldId id="1384" r:id="rId19"/>
    <p:sldId id="1340" r:id="rId20"/>
    <p:sldId id="1305" r:id="rId21"/>
    <p:sldId id="1388" r:id="rId22"/>
    <p:sldId id="1389" r:id="rId23"/>
    <p:sldId id="1404" r:id="rId24"/>
    <p:sldId id="1391" r:id="rId25"/>
    <p:sldId id="1383" r:id="rId26"/>
    <p:sldId id="1327" r:id="rId27"/>
    <p:sldId id="1315" r:id="rId28"/>
    <p:sldId id="1316" r:id="rId29"/>
    <p:sldId id="1405" r:id="rId30"/>
    <p:sldId id="1317" r:id="rId31"/>
    <p:sldId id="1322" r:id="rId32"/>
    <p:sldId id="1331" r:id="rId33"/>
    <p:sldId id="1339" r:id="rId34"/>
    <p:sldId id="1337" r:id="rId35"/>
    <p:sldId id="1338" r:id="rId36"/>
    <p:sldId id="1343" r:id="rId37"/>
    <p:sldId id="1406" r:id="rId38"/>
    <p:sldId id="1407" r:id="rId39"/>
    <p:sldId id="1396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6" autoAdjust="0"/>
    <p:restoredTop sz="94660" autoAdjust="0"/>
  </p:normalViewPr>
  <p:slideViewPr>
    <p:cSldViewPr>
      <p:cViewPr varScale="1">
        <p:scale>
          <a:sx n="116" d="100"/>
          <a:sy n="116" d="100"/>
        </p:scale>
        <p:origin x="148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E41FD-CEB0-4E14-8BD7-F7060D774C41}" type="datetimeFigureOut">
              <a:rPr lang="hr-HR" smtClean="0"/>
              <a:pPr/>
              <a:t>19.12.16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E47BC-933D-44F2-9916-17968C5121B1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61203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539550" y="5816750"/>
            <a:ext cx="2253371" cy="4404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hr-HR" dirty="0" smtClean="0">
                <a:solidFill>
                  <a:schemeClr val="tx2"/>
                </a:solidFill>
              </a:rPr>
              <a:t>www.rif.hr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100392" y="6492875"/>
            <a:ext cx="1043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pic>
        <p:nvPicPr>
          <p:cNvPr id="2" name="Slika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710" y="620688"/>
            <a:ext cx="5753725" cy="22860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5" y="3501008"/>
            <a:ext cx="2429083" cy="2200287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61" y="586836"/>
            <a:ext cx="1368152" cy="25347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0" name="Slik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457200" y="1600200"/>
            <a:ext cx="8229600" cy="4636008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10800000">
            <a:off x="445305" y="476672"/>
            <a:ext cx="2057400" cy="5759536"/>
          </a:xfrm>
        </p:spPr>
        <p:txBody>
          <a:bodyPr vert="eaVert" anchor="b"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2699792" y="476672"/>
            <a:ext cx="6019800" cy="5759536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848600" cy="2462113"/>
          </a:xfrm>
        </p:spPr>
        <p:txBody>
          <a:bodyPr anchor="ctr">
            <a:noAutofit/>
          </a:bodyPr>
          <a:lstStyle>
            <a:lvl1pPr algn="ctr">
              <a:defRPr sz="5400" cap="all" baseline="0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46640" cy="2732112"/>
          </a:xfrm>
        </p:spPr>
        <p:txBody>
          <a:bodyPr/>
          <a:lstStyle>
            <a:lvl1pPr marL="0" indent="0" algn="l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4" name="Slika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888" y="6521440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9" name="Ravni poveznik 8"/>
          <p:cNvCxnSpPr/>
          <p:nvPr userDrawn="1"/>
        </p:nvCxnSpPr>
        <p:spPr>
          <a:xfrm>
            <a:off x="683568" y="3356992"/>
            <a:ext cx="7819318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0" name="Ravni poveznik 9"/>
          <p:cNvCxnSpPr/>
          <p:nvPr userDrawn="1"/>
        </p:nvCxnSpPr>
        <p:spPr>
          <a:xfrm>
            <a:off x="467544" y="1556792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08721"/>
            <a:ext cx="7772400" cy="2448272"/>
          </a:xfrm>
        </p:spPr>
        <p:txBody>
          <a:bodyPr anchor="ctr">
            <a:normAutofit/>
          </a:bodyPr>
          <a:lstStyle>
            <a:lvl1pPr algn="ctr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573016"/>
            <a:ext cx="7772400" cy="255403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2" name="Ravni poveznik 11"/>
          <p:cNvCxnSpPr/>
          <p:nvPr userDrawn="1"/>
        </p:nvCxnSpPr>
        <p:spPr>
          <a:xfrm>
            <a:off x="755576" y="3429000"/>
            <a:ext cx="774731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0" name="Slik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2" name="Ravni poveznik 11"/>
          <p:cNvCxnSpPr/>
          <p:nvPr userDrawn="1"/>
        </p:nvCxnSpPr>
        <p:spPr>
          <a:xfrm>
            <a:off x="467544" y="1582239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11" name="Slika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2" name="Ravni poveznik 11"/>
          <p:cNvCxnSpPr/>
          <p:nvPr userDrawn="1"/>
        </p:nvCxnSpPr>
        <p:spPr>
          <a:xfrm>
            <a:off x="467544" y="1571223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8" name="Slik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1" name="Ravni poveznik 10"/>
          <p:cNvCxnSpPr/>
          <p:nvPr userDrawn="1"/>
        </p:nvCxnSpPr>
        <p:spPr>
          <a:xfrm>
            <a:off x="467544" y="1556792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0" name="Ravni poveznik 9"/>
          <p:cNvCxnSpPr/>
          <p:nvPr userDrawn="1"/>
        </p:nvCxnSpPr>
        <p:spPr>
          <a:xfrm>
            <a:off x="467544" y="1556792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>
                <a:solidFill>
                  <a:srgbClr val="002060"/>
                </a:solidFill>
              </a:defRPr>
            </a:lvl1pPr>
            <a:lvl2pPr>
              <a:defRPr sz="2800">
                <a:solidFill>
                  <a:srgbClr val="002060"/>
                </a:solidFill>
              </a:defRPr>
            </a:lvl2pPr>
            <a:lvl3pPr>
              <a:defRPr sz="2400">
                <a:solidFill>
                  <a:srgbClr val="002060"/>
                </a:solidFill>
              </a:defRPr>
            </a:lvl3pPr>
            <a:lvl4pPr>
              <a:defRPr sz="2000">
                <a:solidFill>
                  <a:srgbClr val="002060"/>
                </a:solidFill>
              </a:defRPr>
            </a:lvl4pPr>
            <a:lvl5pPr>
              <a:defRPr sz="2000">
                <a:solidFill>
                  <a:srgbClr val="00206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14" y="6504552"/>
            <a:ext cx="1414774" cy="32721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08366"/>
            <a:ext cx="827584" cy="74963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57169"/>
            <a:ext cx="1237036" cy="491484"/>
          </a:xfrm>
          <a:prstGeom prst="rect">
            <a:avLst/>
          </a:prstGeom>
        </p:spPr>
      </p:pic>
      <p:cxnSp>
        <p:nvCxnSpPr>
          <p:cNvPr id="10" name="Ravni poveznik 9"/>
          <p:cNvCxnSpPr/>
          <p:nvPr userDrawn="1"/>
        </p:nvCxnSpPr>
        <p:spPr>
          <a:xfrm>
            <a:off x="413793" y="692696"/>
            <a:ext cx="8208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dirty="0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7544" y="18288"/>
            <a:ext cx="7776864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18288"/>
            <a:ext cx="72008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FFFFFF"/>
                </a:solidFill>
              </a:defRPr>
            </a:lvl1pPr>
          </a:lstStyle>
          <a:p>
            <a:fld id="{D2E57653-3E58-4892-A7ED-712530ACC6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100392" y="6492875"/>
            <a:ext cx="1043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ubtitle 2"/>
          <p:cNvSpPr>
            <a:spLocks noGrp="1"/>
          </p:cNvSpPr>
          <p:nvPr>
            <p:ph type="subTitle" idx="4294967295"/>
          </p:nvPr>
        </p:nvSpPr>
        <p:spPr>
          <a:xfrm>
            <a:off x="3059113" y="4005263"/>
            <a:ext cx="5400675" cy="1727200"/>
          </a:xfrm>
        </p:spPr>
        <p:txBody>
          <a:bodyPr>
            <a:normAutofit fontScale="32500" lnSpcReduction="20000"/>
          </a:bodyPr>
          <a:lstStyle/>
          <a:p>
            <a:pPr marL="0" indent="0" algn="ctr" eaLnBrk="1" hangingPunct="1">
              <a:buFont typeface="Arial" charset="0"/>
              <a:buNone/>
            </a:pPr>
            <a:endParaRPr lang="hr-HR" sz="2000" b="1" dirty="0" smtClean="0">
              <a:solidFill>
                <a:schemeClr val="tx2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endParaRPr lang="hr-HR" sz="1400" b="1" dirty="0" smtClean="0">
              <a:solidFill>
                <a:schemeClr val="tx2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hr-HR" sz="5700" b="1" dirty="0" smtClean="0">
                <a:solidFill>
                  <a:schemeClr val="tx2"/>
                </a:solidFill>
              </a:rPr>
              <a:t>SPECIFIČNOSTI OBRAČUNA PDV-A ZA ZADNJE RAZDOBLJE OBRAČUNA ZA 2016. G.</a:t>
            </a:r>
          </a:p>
          <a:p>
            <a:pPr marL="0" indent="0" algn="ctr" eaLnBrk="1" hangingPunct="1">
              <a:buFont typeface="Arial" charset="0"/>
              <a:buNone/>
            </a:pPr>
            <a:endParaRPr lang="hr-HR" sz="1400" b="1" dirty="0">
              <a:solidFill>
                <a:schemeClr val="tx2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hr-HR" sz="3800" b="1" dirty="0" smtClean="0">
                <a:solidFill>
                  <a:schemeClr val="tx2"/>
                </a:solidFill>
              </a:rPr>
              <a:t>mr. sc. MILJENKA CUTVARIĆ</a:t>
            </a:r>
            <a:endParaRPr lang="hr-HR" sz="3800" dirty="0" smtClean="0">
              <a:solidFill>
                <a:schemeClr val="tx2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hr-HR" sz="3800" b="1" dirty="0" smtClean="0">
                <a:solidFill>
                  <a:schemeClr val="tx2"/>
                </a:solidFill>
              </a:rPr>
              <a:t>urednica savjetnica, HZRIFD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hr-HR" sz="3800" b="1" dirty="0" err="1" smtClean="0">
                <a:solidFill>
                  <a:schemeClr val="tx2"/>
                </a:solidFill>
              </a:rPr>
              <a:t>mcutvaric</a:t>
            </a:r>
            <a:r>
              <a:rPr lang="hr-HR" sz="3800" b="1" dirty="0" smtClean="0">
                <a:solidFill>
                  <a:schemeClr val="tx2"/>
                </a:solidFill>
              </a:rPr>
              <a:t>@</a:t>
            </a:r>
            <a:r>
              <a:rPr lang="hr-HR" sz="3800" b="1" dirty="0" err="1" smtClean="0">
                <a:solidFill>
                  <a:schemeClr val="tx2"/>
                </a:solidFill>
              </a:rPr>
              <a:t>rif.hr</a:t>
            </a:r>
            <a:endParaRPr lang="hr-HR" sz="3800" b="1" dirty="0" smtClean="0">
              <a:solidFill>
                <a:schemeClr val="tx2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endParaRPr lang="hr-HR" b="1" dirty="0" smtClean="0">
              <a:solidFill>
                <a:schemeClr val="tx2"/>
              </a:solidFill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hr-HR" b="1" dirty="0" smtClean="0">
                <a:solidFill>
                  <a:schemeClr val="tx2"/>
                </a:solidFill>
              </a:rPr>
              <a:t>14.12.2016.</a:t>
            </a:r>
          </a:p>
        </p:txBody>
      </p:sp>
      <p:sp>
        <p:nvSpPr>
          <p:cNvPr id="14339" name="Rezervirano mjesto broja slajd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16913" y="19050"/>
            <a:ext cx="719137" cy="32861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3753D0-4733-4B5D-810E-1BD792521E7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5321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Razlike Knjiga I-RA (kumulativ) i RDG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b="1" dirty="0" smtClean="0"/>
              <a:t>R-1 obveznici</a:t>
            </a:r>
          </a:p>
          <a:p>
            <a:pPr lvl="1"/>
            <a:r>
              <a:rPr lang="hr-HR" dirty="0" smtClean="0"/>
              <a:t>PDV obračun prema vrijednosti isporuka</a:t>
            </a:r>
          </a:p>
          <a:p>
            <a:pPr lvl="1"/>
            <a:r>
              <a:rPr lang="hr-HR" dirty="0" smtClean="0"/>
              <a:t>RDG prema nastanku događaja</a:t>
            </a:r>
          </a:p>
          <a:p>
            <a:pPr lvl="1"/>
            <a:r>
              <a:rPr lang="hr-HR" dirty="0" smtClean="0"/>
              <a:t>Prihodi koji ne predstavljaju naknadu za isporuku</a:t>
            </a:r>
          </a:p>
          <a:p>
            <a:r>
              <a:rPr lang="hr-HR" b="1" dirty="0" smtClean="0"/>
              <a:t>R-2 obveznici – obveznici poreza na dohodak</a:t>
            </a:r>
          </a:p>
          <a:p>
            <a:pPr lvl="1"/>
            <a:r>
              <a:rPr lang="hr-HR" dirty="0" smtClean="0"/>
              <a:t>PDV obračun prema naplaćenim računima</a:t>
            </a:r>
          </a:p>
          <a:p>
            <a:pPr lvl="2"/>
            <a:r>
              <a:rPr lang="hr-HR" dirty="0" smtClean="0"/>
              <a:t>Osim za</a:t>
            </a:r>
          </a:p>
          <a:p>
            <a:pPr lvl="3"/>
            <a:r>
              <a:rPr lang="hr-HR" dirty="0" smtClean="0"/>
              <a:t>Isporuke dobara unutar EU</a:t>
            </a:r>
          </a:p>
          <a:p>
            <a:pPr lvl="3"/>
            <a:r>
              <a:rPr lang="hr-HR" dirty="0" smtClean="0"/>
              <a:t>Stjecanje dobara unutar EU</a:t>
            </a:r>
          </a:p>
          <a:p>
            <a:pPr lvl="3"/>
            <a:r>
              <a:rPr lang="hr-HR" dirty="0" smtClean="0"/>
              <a:t>Usluge iz čl. 17. st. 1. Zakona</a:t>
            </a:r>
          </a:p>
          <a:p>
            <a:pPr lvl="3"/>
            <a:r>
              <a:rPr lang="hr-HR" dirty="0" smtClean="0"/>
              <a:t>Prijenos porezne obveze prema čl. 75. st. 2. i 3.</a:t>
            </a:r>
          </a:p>
          <a:p>
            <a:pPr lvl="1"/>
            <a:r>
              <a:rPr lang="hr-HR" dirty="0" smtClean="0"/>
              <a:t>KPI načelo blagajne svi primici</a:t>
            </a:r>
            <a:endParaRPr lang="hr-HR" b="1" dirty="0" smtClean="0"/>
          </a:p>
          <a:p>
            <a:r>
              <a:rPr lang="hr-HR" b="1" dirty="0" smtClean="0"/>
              <a:t>R-2 obveznici – obveznici poreza na dobit (uključivo i proračunske korisnike, neprofitne organizacije)</a:t>
            </a:r>
          </a:p>
          <a:p>
            <a:pPr lvl="1"/>
            <a:r>
              <a:rPr lang="hr-HR" dirty="0" smtClean="0"/>
              <a:t>PDV obračun prema naplaćenih računima</a:t>
            </a:r>
          </a:p>
          <a:p>
            <a:pPr lvl="2"/>
            <a:r>
              <a:rPr lang="hr-HR" dirty="0" smtClean="0"/>
              <a:t>Osim za (isporuke i stjecanje dobara unutar EU, usluge iz čl. 17. st. 1. zakona i prijenosa porezne obveze prema čl. 75. st. 2. i 3.)</a:t>
            </a:r>
          </a:p>
          <a:p>
            <a:pPr lvl="1"/>
            <a:r>
              <a:rPr lang="hr-HR" dirty="0" smtClean="0"/>
              <a:t>RDG prema nastanku događaja 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9681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hr-HR" sz="2800" b="1" dirty="0" smtClean="0"/>
              <a:t>PDV NA MANJKOVE (čl. 26. Pravilnika o PDV-u)</a:t>
            </a:r>
            <a:endParaRPr lang="en-US" sz="2800" b="1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hr-HR" sz="2000" b="1" dirty="0" smtClean="0">
                <a:solidFill>
                  <a:schemeClr val="tx2"/>
                </a:solidFill>
              </a:rPr>
              <a:t>POREZNO DOPUSTIVI MANJKOVI</a:t>
            </a:r>
          </a:p>
          <a:p>
            <a:pPr eaLnBrk="1" hangingPunct="1">
              <a:lnSpc>
                <a:spcPct val="80000"/>
              </a:lnSpc>
            </a:pPr>
            <a:endParaRPr lang="hr-HR" sz="2000" b="1" dirty="0" smtClean="0">
              <a:solidFill>
                <a:schemeClr val="tx2"/>
              </a:solidFill>
            </a:endParaRPr>
          </a:p>
          <a:p>
            <a:pPr lvl="1">
              <a:lnSpc>
                <a:spcPct val="80000"/>
              </a:lnSpc>
            </a:pPr>
            <a:r>
              <a:rPr lang="hr-HR" dirty="0" smtClean="0"/>
              <a:t>Manjkovi nastali djelovanjem </a:t>
            </a:r>
            <a:r>
              <a:rPr lang="hr-HR" u="sng" dirty="0" smtClean="0">
                <a:solidFill>
                  <a:srgbClr val="FF0000"/>
                </a:solidFill>
              </a:rPr>
              <a:t>više sile </a:t>
            </a:r>
            <a:r>
              <a:rPr lang="hr-HR" dirty="0" smtClean="0"/>
              <a:t>(elementarne nepogode i provalne krađe, </a:t>
            </a:r>
            <a:r>
              <a:rPr lang="hr-HR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→ </a:t>
            </a:r>
            <a:r>
              <a:rPr lang="hr-HR" dirty="0" smtClean="0"/>
              <a:t>temeljem očevidnika nadležnog tijela za procjenu štete)</a:t>
            </a:r>
          </a:p>
          <a:p>
            <a:pPr lvl="1" eaLnBrk="1" hangingPunct="1">
              <a:lnSpc>
                <a:spcPct val="80000"/>
              </a:lnSpc>
            </a:pPr>
            <a:r>
              <a:rPr lang="hr-HR" dirty="0" smtClean="0"/>
              <a:t>Kalo, rastep, kvar i lom do visine utvrđene </a:t>
            </a:r>
            <a:r>
              <a:rPr lang="hr-HR" u="sng" dirty="0" smtClean="0">
                <a:solidFill>
                  <a:srgbClr val="FF0000"/>
                </a:solidFill>
              </a:rPr>
              <a:t>Odlukama HGK/HOK</a:t>
            </a:r>
          </a:p>
          <a:p>
            <a:pPr lvl="1" eaLnBrk="1" hangingPunct="1">
              <a:lnSpc>
                <a:spcPct val="80000"/>
              </a:lnSpc>
            </a:pPr>
            <a:r>
              <a:rPr lang="hr-HR" u="sng" dirty="0" smtClean="0">
                <a:solidFill>
                  <a:srgbClr val="FF0000"/>
                </a:solidFill>
              </a:rPr>
              <a:t>tehnološki manjak </a:t>
            </a:r>
            <a:r>
              <a:rPr lang="hr-HR" dirty="0" smtClean="0"/>
              <a:t>– gubici nastali u procesu proizvodnje utvrđeni normativima prema vrsti djelatnosti odnosno do visine utvrđene zakonima o trošarinama ili do visine koju utvrđuje sam porezni obveznik</a:t>
            </a:r>
          </a:p>
          <a:p>
            <a:pPr lvl="1" eaLnBrk="1" hangingPunct="1">
              <a:lnSpc>
                <a:spcPct val="80000"/>
              </a:lnSpc>
            </a:pPr>
            <a:r>
              <a:rPr lang="hr-HR" u="sng" dirty="0" smtClean="0">
                <a:solidFill>
                  <a:srgbClr val="FF0000"/>
                </a:solidFill>
              </a:rPr>
              <a:t>Iznad visine utvrđene Odlukom HGK/HOK</a:t>
            </a:r>
          </a:p>
          <a:p>
            <a:pPr lvl="2">
              <a:lnSpc>
                <a:spcPct val="80000"/>
              </a:lnSpc>
            </a:pPr>
            <a:r>
              <a:rPr lang="hr-HR" sz="2000" dirty="0" smtClean="0"/>
              <a:t>ako je pri utvrđivanju činjeničnog stanja prisutan ovlašteni službenih PU</a:t>
            </a:r>
          </a:p>
          <a:p>
            <a:pPr lvl="2">
              <a:lnSpc>
                <a:spcPct val="80000"/>
              </a:lnSpc>
            </a:pPr>
            <a:r>
              <a:rPr lang="hr-HR" sz="2000" dirty="0" smtClean="0"/>
              <a:t>ili ako porezni obveznik raspolaže odgovarajućom dokumentacijom nadležnih tijela ili pravnih osoba o količini i vrsti preuzetih dobara koja su dana na zbrinjavanje ili uništenje </a:t>
            </a:r>
          </a:p>
          <a:p>
            <a:pPr lvl="2">
              <a:lnSpc>
                <a:spcPct val="80000"/>
              </a:lnSpc>
            </a:pPr>
            <a:r>
              <a:rPr lang="hr-HR" sz="2000" dirty="0" smtClean="0">
                <a:solidFill>
                  <a:srgbClr val="C00000"/>
                </a:solidFill>
              </a:rPr>
              <a:t>manjak dobara zbog proteka roka trajanja neće biti priznat ako je porezni obveznik ta dobra nabavio  3 mjeseca prije isteka </a:t>
            </a:r>
            <a:r>
              <a:rPr lang="hr-HR" sz="2000" dirty="0" err="1" smtClean="0">
                <a:solidFill>
                  <a:srgbClr val="C00000"/>
                </a:solidFill>
              </a:rPr>
              <a:t>otpisnog</a:t>
            </a:r>
            <a:r>
              <a:rPr lang="hr-HR" sz="2000" dirty="0">
                <a:solidFill>
                  <a:srgbClr val="C00000"/>
                </a:solidFill>
              </a:rPr>
              <a:t> </a:t>
            </a:r>
            <a:r>
              <a:rPr lang="hr-HR" sz="2000" dirty="0" smtClean="0">
                <a:solidFill>
                  <a:srgbClr val="C00000"/>
                </a:solidFill>
              </a:rPr>
              <a:t>roka (navedeno se ne primjenjuje na dobra čiji je rok trajanja manji od 3 mjeseca)</a:t>
            </a:r>
          </a:p>
          <a:p>
            <a:pPr lvl="1" eaLnBrk="1" hangingPunct="1">
              <a:lnSpc>
                <a:spcPct val="80000"/>
              </a:lnSpc>
            </a:pPr>
            <a:endParaRPr lang="hr-HR" sz="1400" dirty="0" smtClean="0">
              <a:solidFill>
                <a:srgbClr val="C00000"/>
              </a:solidFill>
            </a:endParaRPr>
          </a:p>
        </p:txBody>
      </p:sp>
      <p:sp>
        <p:nvSpPr>
          <p:cNvPr id="37892" name="Rezervirano mjesto broja slajd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9411530B-2202-4731-A850-44B426C9A7FA}" type="slidenum">
              <a:rPr lang="en-US" smtClean="0"/>
              <a:pPr eaLnBrk="1" hangingPunct="1"/>
              <a:t>11</a:t>
            </a:fld>
            <a:endParaRPr lang="en-US" smtClean="0"/>
          </a:p>
        </p:txBody>
      </p:sp>
      <p:sp>
        <p:nvSpPr>
          <p:cNvPr id="37893" name="Rezervirano mjesto podnožja 1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endParaRPr lang="x-none" smtClean="0"/>
          </a:p>
        </p:txBody>
      </p:sp>
    </p:spTree>
    <p:extLst>
      <p:ext uri="{BB962C8B-B14F-4D97-AF65-F5344CB8AC3E}">
        <p14:creationId xmlns:p14="http://schemas.microsoft.com/office/powerpoint/2010/main" val="337838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POREZNO NEPRIZNATI MANJKOVI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hr-HR" sz="2800" dirty="0">
                <a:solidFill>
                  <a:schemeClr val="tx2"/>
                </a:solidFill>
              </a:rPr>
              <a:t>POREZNO NEPRIZNATI MANJKOVI</a:t>
            </a:r>
          </a:p>
          <a:p>
            <a:pPr lvl="1">
              <a:lnSpc>
                <a:spcPct val="80000"/>
              </a:lnSpc>
            </a:pPr>
            <a:r>
              <a:rPr lang="hr-HR" sz="2800" dirty="0"/>
              <a:t>za koje se </a:t>
            </a:r>
            <a:r>
              <a:rPr lang="hr-HR" sz="2800" dirty="0">
                <a:solidFill>
                  <a:srgbClr val="FF0000"/>
                </a:solidFill>
              </a:rPr>
              <a:t>ne tereti</a:t>
            </a:r>
            <a:r>
              <a:rPr lang="hr-HR" sz="2800" dirty="0"/>
              <a:t> odgovorna osoba - izuzimanje dobara u </a:t>
            </a:r>
            <a:r>
              <a:rPr lang="hr-HR" sz="2800" dirty="0" err="1"/>
              <a:t>nepoduzetničke</a:t>
            </a:r>
            <a:r>
              <a:rPr lang="hr-HR" sz="2800" dirty="0"/>
              <a:t> svrhe i podliježu oporezivanju</a:t>
            </a:r>
          </a:p>
          <a:p>
            <a:pPr lvl="2">
              <a:lnSpc>
                <a:spcPct val="80000"/>
              </a:lnSpc>
            </a:pPr>
            <a:r>
              <a:rPr lang="hr-HR" sz="2800" u="sng" dirty="0"/>
              <a:t>osnovica </a:t>
            </a:r>
            <a:r>
              <a:rPr lang="hr-HR" sz="2800" dirty="0"/>
              <a:t>za obračun PDV-a – cijena nove nabave</a:t>
            </a:r>
          </a:p>
          <a:p>
            <a:pPr lvl="2">
              <a:lnSpc>
                <a:spcPct val="80000"/>
              </a:lnSpc>
            </a:pPr>
            <a:r>
              <a:rPr lang="hr-HR" sz="2800" dirty="0"/>
              <a:t>Obveza obračuna PDV-a ako je pri nabavi korišten pretporez</a:t>
            </a:r>
          </a:p>
          <a:p>
            <a:pPr lvl="1">
              <a:lnSpc>
                <a:spcPct val="80000"/>
              </a:lnSpc>
            </a:pPr>
            <a:r>
              <a:rPr lang="hr-HR" sz="2800" dirty="0" smtClean="0"/>
              <a:t>ako se tereti odgovorna osoba </a:t>
            </a:r>
            <a:endParaRPr lang="hr-HR" sz="2800" dirty="0"/>
          </a:p>
          <a:p>
            <a:pPr lvl="2">
              <a:lnSpc>
                <a:spcPct val="80000"/>
              </a:lnSpc>
            </a:pPr>
            <a:r>
              <a:rPr lang="hr-HR" sz="2800" dirty="0"/>
              <a:t>Isporuka odgovornoj osobi – </a:t>
            </a:r>
            <a:r>
              <a:rPr lang="hr-HR" sz="2800" dirty="0" smtClean="0"/>
              <a:t>5%, 13% ILI 25%</a:t>
            </a:r>
            <a:endParaRPr lang="hr-HR" sz="2800" dirty="0"/>
          </a:p>
          <a:p>
            <a:pPr lvl="2">
              <a:lnSpc>
                <a:spcPct val="80000"/>
              </a:lnSpc>
            </a:pPr>
            <a:r>
              <a:rPr lang="hr-HR" sz="2800" u="sng" dirty="0"/>
              <a:t>osnovica </a:t>
            </a:r>
            <a:r>
              <a:rPr lang="hr-HR" sz="2800" dirty="0"/>
              <a:t>za obračun PDV-a – tržišna cijena (kao prodaja)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1803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Rashodovanje dugotrajne imovine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Ako se rashoduje dugotrajna materijalna imovina, koja nije za uporabu, i ne stavlja se u promet nego se uništava ili deponira na otpad, radi se o porezno priznatom manjku u smislu odredbe članka 26. stavka 4. i 5. Pravilnika, </a:t>
            </a:r>
            <a:r>
              <a:rPr lang="hr-HR" u="sng" dirty="0"/>
              <a:t>ako </a:t>
            </a:r>
            <a:r>
              <a:rPr lang="hr-HR" u="sng" dirty="0" smtClean="0"/>
              <a:t>je</a:t>
            </a:r>
          </a:p>
          <a:p>
            <a:r>
              <a:rPr lang="hr-H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</a:t>
            </a:r>
            <a:r>
              <a:rPr lang="hr-HR" u="sng" dirty="0" smtClean="0"/>
              <a:t> </a:t>
            </a:r>
            <a:r>
              <a:rPr lang="hr-HR" dirty="0"/>
              <a:t>pri utvrđivanju činjeničnog stanja prisutan ovlašteni djelatnik Porezne uprave </a:t>
            </a:r>
            <a:r>
              <a:rPr lang="hr-HR" dirty="0" smtClean="0"/>
              <a:t>ili</a:t>
            </a:r>
          </a:p>
          <a:p>
            <a:r>
              <a:rPr lang="hr-H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</a:t>
            </a:r>
            <a:r>
              <a:rPr lang="hr-HR" dirty="0" smtClean="0"/>
              <a:t> </a:t>
            </a:r>
            <a:r>
              <a:rPr lang="hr-HR" dirty="0"/>
              <a:t>ako porezni obveznik raspolaže odgovarajućom dokumentacijom nadležnih tijela ili pravnih osoba o količini i vrsti preuzetih dobara koja su dana na zbrinjavanje ili </a:t>
            </a:r>
            <a:r>
              <a:rPr lang="hr-HR" dirty="0" smtClean="0"/>
              <a:t>uništenje</a:t>
            </a:r>
          </a:p>
          <a:p>
            <a:r>
              <a:rPr lang="hr-HR" dirty="0" smtClean="0"/>
              <a:t>Uputa MF, točka 3.2.1.</a:t>
            </a:r>
          </a:p>
          <a:p>
            <a:r>
              <a:rPr lang="hr-H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b="1" dirty="0" smtClean="0">
                <a:solidFill>
                  <a:srgbClr val="FF0000"/>
                </a:solidFill>
              </a:rPr>
              <a:t>ako se prodaje</a:t>
            </a:r>
            <a:r>
              <a:rPr lang="hr-HR" dirty="0" smtClean="0"/>
              <a:t> osnovica za obračun PDV-a je naknada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24765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Uputa MF – porezna osnovica kod manjkova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hr-HR" dirty="0"/>
              <a:t>Uputa za sastavljanje i podnošenje prijave PDV-a za posljednje razdoblje oporezivanja 2015. godine</a:t>
            </a:r>
          </a:p>
          <a:p>
            <a:pPr lvl="2"/>
            <a:r>
              <a:rPr lang="hr-HR" dirty="0"/>
              <a:t>Klasa: 410-19/15-01/415</a:t>
            </a:r>
          </a:p>
          <a:p>
            <a:pPr lvl="2"/>
            <a:r>
              <a:rPr lang="hr-HR" dirty="0" err="1"/>
              <a:t>Ur</a:t>
            </a:r>
            <a:r>
              <a:rPr lang="hr-HR" dirty="0"/>
              <a:t>. br.: 513-07-21-01/15-1 </a:t>
            </a:r>
            <a:r>
              <a:rPr lang="hr-HR" dirty="0">
                <a:solidFill>
                  <a:srgbClr val="FF0000"/>
                </a:solidFill>
              </a:rPr>
              <a:t>od 18.12.2015.</a:t>
            </a:r>
          </a:p>
          <a:p>
            <a:r>
              <a:rPr lang="hr-HR" dirty="0" smtClean="0"/>
              <a:t>točka 5.2.1. Upute</a:t>
            </a:r>
            <a:endParaRPr lang="vi-VN" dirty="0"/>
          </a:p>
          <a:p>
            <a:pPr lvl="1"/>
            <a:r>
              <a:rPr lang="hr-HR" dirty="0"/>
              <a:t>Porezna osnovica za manjkove utvrđuje se na način koji je propisan za izuzimanja dobara odnosno za isporuke u neposlovne svrhe, u </a:t>
            </a:r>
            <a:r>
              <a:rPr lang="hr-HR" dirty="0" smtClean="0"/>
              <a:t>čl. </a:t>
            </a:r>
            <a:r>
              <a:rPr lang="hr-HR" dirty="0"/>
              <a:t>33. </a:t>
            </a:r>
            <a:r>
              <a:rPr lang="hr-HR" dirty="0" smtClean="0"/>
              <a:t>st. </a:t>
            </a:r>
            <a:r>
              <a:rPr lang="hr-HR" dirty="0"/>
              <a:t>4. </a:t>
            </a:r>
            <a:r>
              <a:rPr lang="hr-HR" dirty="0" smtClean="0"/>
              <a:t>Zakona propisano je da je porezna osnovica nabavna cijena tih ili sličnih dobara (ako je ta cijena nepoznata, </a:t>
            </a:r>
            <a:r>
              <a:rPr lang="hr-HR" dirty="0"/>
              <a:t>tada je porezna osnovica visina troškova utvrđenih u trenutku </a:t>
            </a:r>
            <a:r>
              <a:rPr lang="hr-HR" dirty="0" smtClean="0"/>
              <a:t>isporuke</a:t>
            </a:r>
            <a:r>
              <a:rPr lang="hr-HR" dirty="0"/>
              <a:t>)</a:t>
            </a:r>
          </a:p>
          <a:p>
            <a:endParaRPr lang="hr-HR" dirty="0"/>
          </a:p>
          <a:p>
            <a:pPr lvl="1"/>
            <a:r>
              <a:rPr lang="hr-HR" dirty="0"/>
              <a:t>Međutim, </a:t>
            </a:r>
            <a:r>
              <a:rPr lang="hr-HR" b="1" dirty="0">
                <a:solidFill>
                  <a:srgbClr val="FF0000"/>
                </a:solidFill>
              </a:rPr>
              <a:t>ako se </a:t>
            </a:r>
            <a:r>
              <a:rPr lang="hr-HR" dirty="0"/>
              <a:t>za nastali manjak </a:t>
            </a:r>
            <a:r>
              <a:rPr lang="hr-HR" b="1" dirty="0">
                <a:solidFill>
                  <a:srgbClr val="FF0000"/>
                </a:solidFill>
              </a:rPr>
              <a:t>tereti odgovorna osoba </a:t>
            </a:r>
            <a:r>
              <a:rPr lang="hr-HR" dirty="0" smtClean="0"/>
              <a:t>-  </a:t>
            </a:r>
            <a:r>
              <a:rPr lang="hr-HR" dirty="0"/>
              <a:t>porezna osnovica je tržišna </a:t>
            </a:r>
            <a:r>
              <a:rPr lang="hr-HR" dirty="0" smtClean="0"/>
              <a:t>vrijednost</a:t>
            </a:r>
            <a:endParaRPr lang="hr-HR" dirty="0"/>
          </a:p>
          <a:p>
            <a:pPr lvl="1"/>
            <a:endParaRPr lang="hr-HR" dirty="0" smtClean="0"/>
          </a:p>
          <a:p>
            <a:pPr lvl="1"/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1813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Dospijeće plaćanja PDV-a na manjkove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najkasnije za posljednje obračunsko razdoblje u godini</a:t>
            </a:r>
          </a:p>
          <a:p>
            <a:r>
              <a:rPr lang="hr-HR" dirty="0" smtClean="0"/>
              <a:t>podaci o manjkovima trebaju biti poznati do roka za podnošenje zadnje prijave za 2016. godinu tj. do 20.1.2017. – PDV- na manjkove treba uključiti u tu poreznu prijavu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38345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ISPRAVAK PRETPOREZA ZBOG PROMJENE „PRO RATE”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3678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Obveznici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Porezni obveznici koji pored oporezivih obavljaju i isporuke koje su prema čl. 39., 40. i 114. oslobođene PDV-a bez prava na odbitak pretporeza</a:t>
            </a:r>
          </a:p>
          <a:p>
            <a:pPr lvl="1"/>
            <a:r>
              <a:rPr lang="hr-HR" dirty="0" smtClean="0"/>
              <a:t>kamate na pozajmice (osim kada se radi o povremenim transakcijama)</a:t>
            </a:r>
          </a:p>
          <a:p>
            <a:pPr lvl="1"/>
            <a:r>
              <a:rPr lang="hr-HR" dirty="0" smtClean="0"/>
              <a:t>mjenjačka provizija </a:t>
            </a:r>
          </a:p>
          <a:p>
            <a:pPr lvl="1"/>
            <a:r>
              <a:rPr lang="hr-HR" dirty="0" smtClean="0"/>
              <a:t>najam stambenih prostorija</a:t>
            </a:r>
          </a:p>
          <a:p>
            <a:pPr lvl="1"/>
            <a:r>
              <a:rPr lang="hr-HR" dirty="0" smtClean="0"/>
              <a:t>isporuka nekretnina</a:t>
            </a:r>
          </a:p>
          <a:p>
            <a:r>
              <a:rPr lang="hr-HR" dirty="0" smtClean="0"/>
              <a:t>Tijekom godine – privremeni % izračunan na bazi isporuka u prethodnoj godini (2015).</a:t>
            </a:r>
          </a:p>
          <a:p>
            <a:r>
              <a:rPr lang="hr-HR" dirty="0" smtClean="0"/>
              <a:t>U obračunu za prosinac trebaju izračunati konačni % i uskladiti korišteni pretporez tijekom godine</a:t>
            </a:r>
          </a:p>
          <a:p>
            <a:r>
              <a:rPr lang="hr-HR" dirty="0" smtClean="0"/>
              <a:t>Ako je utvrđena „pro rata” najmanje 98% (prije zaokruživanja) – porezni obveznik ima pravo na odbitak pretporeza u ukupnom iznosu</a:t>
            </a:r>
          </a:p>
          <a:p>
            <a:pPr lvl="1"/>
            <a:r>
              <a:rPr lang="hr-HR" dirty="0" smtClean="0"/>
              <a:t>97,4 = 98%   </a:t>
            </a:r>
            <a:r>
              <a:rPr lang="hr-H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2% se ne može odbiti</a:t>
            </a:r>
          </a:p>
          <a:p>
            <a:pPr lvl="1"/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98,02 = 99%</a:t>
            </a:r>
            <a:r>
              <a:rPr lang="hr-H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→ pretporez se može odbiti u cijelosti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60986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Ako se izračuna nova „pro rata”</a:t>
            </a:r>
          </a:p>
          <a:p>
            <a:r>
              <a:rPr lang="hr-HR" dirty="0" smtClean="0"/>
              <a:t>Ispravak pretporeza po računima po kojima se tijekom godine dijelio ulazni pretporez</a:t>
            </a:r>
          </a:p>
          <a:p>
            <a:r>
              <a:rPr lang="hr-HR" dirty="0" smtClean="0"/>
              <a:t>Razlika</a:t>
            </a:r>
          </a:p>
          <a:p>
            <a:pPr lvl="1"/>
            <a:r>
              <a:rPr lang="hr-HR" dirty="0" smtClean="0"/>
              <a:t>Ako je veće pravo na odbitak pretporeza  – pretporez i prihod</a:t>
            </a:r>
          </a:p>
          <a:p>
            <a:pPr lvl="1"/>
            <a:r>
              <a:rPr lang="hr-HR" dirty="0" smtClean="0"/>
              <a:t>Ako je smanjeno pravo na odbitak pretporeza – </a:t>
            </a:r>
            <a:r>
              <a:rPr lang="hr-HR" dirty="0" err="1" smtClean="0"/>
              <a:t>storno</a:t>
            </a:r>
            <a:r>
              <a:rPr lang="hr-HR" dirty="0" smtClean="0"/>
              <a:t> pretporeza i rashod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7599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PRAVO NA ODBITAK PRETPOREZA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hr-HR" b="1" dirty="0" smtClean="0"/>
              <a:t>po računima na prijelazu godine</a:t>
            </a:r>
            <a:endParaRPr lang="hr-H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19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8344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 smtClean="0"/>
              <a:t>Obrasca PDV-K - ukinuto izmjenama </a:t>
            </a:r>
            <a:r>
              <a:rPr lang="hr-HR" dirty="0" err="1" smtClean="0"/>
              <a:t>ZPDV</a:t>
            </a:r>
            <a:r>
              <a:rPr lang="hr-HR" dirty="0" smtClean="0"/>
              <a:t>-u, od 1.1.2015. (NN 143/14.) </a:t>
            </a:r>
          </a:p>
          <a:p>
            <a:endParaRPr lang="hr-HR" dirty="0" smtClean="0"/>
          </a:p>
          <a:p>
            <a:r>
              <a:rPr lang="hr-HR" dirty="0" smtClean="0"/>
              <a:t>porezni obveznik mora napraviti </a:t>
            </a:r>
            <a:r>
              <a:rPr lang="hr-HR" b="1" dirty="0"/>
              <a:t>sva usklađenja i ispravke </a:t>
            </a:r>
            <a:r>
              <a:rPr lang="hr-HR" b="1" dirty="0" smtClean="0"/>
              <a:t>u </a:t>
            </a:r>
            <a:r>
              <a:rPr lang="hr-HR" b="1" dirty="0"/>
              <a:t>obračunu za posljednje razdoblje oporezivanja kalendarske godine (prosinac ili listopad – prosinac</a:t>
            </a:r>
            <a:r>
              <a:rPr lang="hr-HR" b="1" dirty="0" smtClean="0"/>
              <a:t>)</a:t>
            </a:r>
          </a:p>
          <a:p>
            <a:endParaRPr lang="hr-HR" dirty="0" smtClean="0"/>
          </a:p>
          <a:p>
            <a:r>
              <a:rPr lang="hr-HR" b="1" u="sng" dirty="0"/>
              <a:t>prestanak poslovanja:</a:t>
            </a:r>
          </a:p>
          <a:p>
            <a:pPr lvl="1"/>
            <a:r>
              <a:rPr lang="hr-HR" dirty="0"/>
              <a:t>konačno usklađenje u Obrascu PDV za posljednje razdoblje oporezivanja u kojem je poslovao</a:t>
            </a:r>
          </a:p>
          <a:p>
            <a:pPr lvl="1"/>
            <a:r>
              <a:rPr lang="hr-HR" dirty="0"/>
              <a:t>npr. </a:t>
            </a:r>
            <a:r>
              <a:rPr lang="hr-HR" dirty="0">
                <a:solidFill>
                  <a:srgbClr val="FF0000"/>
                </a:solidFill>
              </a:rPr>
              <a:t>prestanak poslovanja 20.11.2016. </a:t>
            </a:r>
          </a:p>
          <a:p>
            <a:pPr lvl="3"/>
            <a:r>
              <a:rPr lang="hr-HR" dirty="0"/>
              <a:t>mjesečni obveznik -  u obračunu za 1.11. do 20.11. treba predati do 20.12.2016.</a:t>
            </a:r>
          </a:p>
          <a:p>
            <a:pPr lvl="3"/>
            <a:r>
              <a:rPr lang="hr-HR" dirty="0"/>
              <a:t>tromjesečni obveznik – u obračunu za 1.10. do 20.11. treba predati do 20.1.2017.</a:t>
            </a:r>
          </a:p>
          <a:p>
            <a:endParaRPr lang="hr-HR" dirty="0" smtClean="0"/>
          </a:p>
          <a:p>
            <a:endParaRPr lang="hr-HR" dirty="0"/>
          </a:p>
          <a:p>
            <a:r>
              <a:rPr lang="hr-HR" dirty="0" smtClean="0"/>
              <a:t>obveza usklađenja propisana:</a:t>
            </a:r>
          </a:p>
          <a:p>
            <a:pPr lvl="1"/>
            <a:r>
              <a:rPr lang="hr-HR" dirty="0" smtClean="0"/>
              <a:t>čl. </a:t>
            </a:r>
            <a:r>
              <a:rPr lang="hr-HR" dirty="0"/>
              <a:t>85. st. 7. Zakona o </a:t>
            </a:r>
            <a:r>
              <a:rPr lang="hr-HR" dirty="0" smtClean="0"/>
              <a:t>PDV-u</a:t>
            </a:r>
          </a:p>
          <a:p>
            <a:pPr lvl="1"/>
            <a:r>
              <a:rPr lang="hr-HR" dirty="0" smtClean="0"/>
              <a:t>čl. </a:t>
            </a:r>
            <a:r>
              <a:rPr lang="hr-HR" dirty="0"/>
              <a:t>173. Pravilnika o </a:t>
            </a:r>
            <a:r>
              <a:rPr lang="hr-HR" dirty="0" smtClean="0"/>
              <a:t>PDV-u</a:t>
            </a:r>
          </a:p>
          <a:p>
            <a:endParaRPr lang="hr-HR" dirty="0" smtClean="0"/>
          </a:p>
          <a:p>
            <a:pPr lvl="2"/>
            <a:endParaRPr lang="hr-HR" dirty="0"/>
          </a:p>
          <a:p>
            <a:pPr marL="274320" lvl="1" indent="0">
              <a:buNone/>
            </a:pPr>
            <a:endParaRPr lang="hr-HR" dirty="0" smtClean="0"/>
          </a:p>
          <a:p>
            <a:pPr lvl="1"/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4707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/>
              <a:t>Pravo na odbitak pretporeza </a:t>
            </a:r>
            <a:endParaRPr lang="hr-HR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 smtClean="0"/>
              <a:t>prema čl. 133. st. 1. Pravilnika o PDV-u</a:t>
            </a:r>
          </a:p>
          <a:p>
            <a:pPr lvl="1"/>
            <a:r>
              <a:rPr lang="hr-HR" dirty="0" smtClean="0"/>
              <a:t>pravo na odbitak pretporeza u obračunskom razdoblju u kojem je primljena isporuka i za koju je primljen račun </a:t>
            </a:r>
            <a:r>
              <a:rPr lang="hr-HR" b="1" dirty="0" smtClean="0"/>
              <a:t>najkasnije do roka za podnošenje Obrasca PDV (do 20.og u mjesecu za prethodni)</a:t>
            </a:r>
          </a:p>
          <a:p>
            <a:pPr lvl="1"/>
            <a:r>
              <a:rPr lang="hr-HR" b="1" dirty="0" smtClean="0"/>
              <a:t>Obveznici koji PDV plaćaju prema isporukama (R-1) </a:t>
            </a:r>
            <a:r>
              <a:rPr lang="hr-HR" dirty="0">
                <a:solidFill>
                  <a:srgbClr val="FF0000"/>
                </a:solidFill>
              </a:rPr>
              <a:t>→ </a:t>
            </a:r>
            <a:r>
              <a:rPr lang="hr-HR" dirty="0" smtClean="0"/>
              <a:t>imaju pravo na odbitak pretporeza i po R-2 računima bez obzira na datum plaćanja</a:t>
            </a:r>
          </a:p>
          <a:p>
            <a:endParaRPr lang="hr-HR" b="1" dirty="0" smtClean="0"/>
          </a:p>
          <a:p>
            <a:r>
              <a:rPr lang="hr-HR" b="1" dirty="0" smtClean="0"/>
              <a:t>Primjer:</a:t>
            </a:r>
          </a:p>
          <a:p>
            <a:pPr lvl="1"/>
            <a:r>
              <a:rPr lang="hr-HR" dirty="0" smtClean="0"/>
              <a:t>isporuka primljena 28.12.</a:t>
            </a:r>
          </a:p>
          <a:p>
            <a:pPr lvl="1"/>
            <a:r>
              <a:rPr lang="hr-HR" dirty="0" smtClean="0"/>
              <a:t>račun nosi datum 8.1. (primljen do 20.1.2017.)</a:t>
            </a:r>
          </a:p>
          <a:p>
            <a:pPr lvl="1"/>
            <a:r>
              <a:rPr lang="hr-HR" dirty="0" smtClean="0"/>
              <a:t>pravo na pretporez –  Obrascu PDV </a:t>
            </a:r>
            <a:r>
              <a:rPr lang="hr-HR" b="1" u="sng" dirty="0" smtClean="0">
                <a:solidFill>
                  <a:srgbClr val="C00000"/>
                </a:solidFill>
              </a:rPr>
              <a:t>za prosinac</a:t>
            </a:r>
          </a:p>
          <a:p>
            <a:pPr lvl="1"/>
            <a:endParaRPr lang="hr-HR" dirty="0"/>
          </a:p>
          <a:p>
            <a:pPr lvl="1"/>
            <a:r>
              <a:rPr lang="hr-HR" dirty="0" smtClean="0"/>
              <a:t>ako nije primljen do podnošenja Obrasca PDV – pretporez u mjesecu u kojem je račun primljen</a:t>
            </a:r>
          </a:p>
          <a:p>
            <a:pPr lvl="1"/>
            <a:endParaRPr lang="hr-HR" dirty="0"/>
          </a:p>
          <a:p>
            <a:pPr lvl="1"/>
            <a:r>
              <a:rPr lang="hr-HR" u="sng" dirty="0"/>
              <a:t>Međutim obveznici koji porez plaćaju </a:t>
            </a:r>
            <a:r>
              <a:rPr lang="hr-HR" u="sng" dirty="0" smtClean="0"/>
              <a:t>prema naplaćenim naknadama </a:t>
            </a:r>
            <a:r>
              <a:rPr lang="hr-HR" u="sng" dirty="0"/>
              <a:t>– pretporez mogu koristiti samo ako su platili račun </a:t>
            </a:r>
            <a:r>
              <a:rPr lang="hr-HR" u="sng" dirty="0" smtClean="0"/>
              <a:t>dobavljaču</a:t>
            </a:r>
          </a:p>
          <a:p>
            <a:pPr lvl="2"/>
            <a:r>
              <a:rPr lang="hr-HR" u="sng" dirty="0" smtClean="0"/>
              <a:t> (npr. financijski </a:t>
            </a:r>
            <a:r>
              <a:rPr lang="hr-HR" u="sng" dirty="0" err="1" smtClean="0"/>
              <a:t>leasing</a:t>
            </a:r>
            <a:r>
              <a:rPr lang="hr-HR" u="sng" dirty="0" smtClean="0"/>
              <a:t> opreme – pretporez razmjerno plaćanju)</a:t>
            </a:r>
            <a:endParaRPr lang="hr-HR" u="sng" dirty="0"/>
          </a:p>
          <a:p>
            <a:pPr lvl="1"/>
            <a:endParaRPr lang="hr-HR" dirty="0" smtClean="0"/>
          </a:p>
          <a:p>
            <a:pPr marL="274320" lvl="1" indent="0">
              <a:buNone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787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POVRATI ROBE, REKLAMACIJE I NAKNADNA ODOBRENJA</a:t>
            </a: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hr-HR" dirty="0" smtClean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7190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Odobrenja kupcima u tuzemstvu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hr-HR" dirty="0" smtClean="0"/>
              <a:t>Umanjenje porezne osnovice samo uz uvjete iz čl. 33. st. 7.Zakona – samo uz pisanu obavijest o ispravku odbitka pretporeza</a:t>
            </a:r>
          </a:p>
          <a:p>
            <a:pPr lvl="1"/>
            <a:r>
              <a:rPr lang="hr-HR" dirty="0" smtClean="0"/>
              <a:t>Odobrenje zbog: količinskog rabata i dr. bonusa, </a:t>
            </a:r>
            <a:r>
              <a:rPr lang="hr-HR" dirty="0" err="1" smtClean="0"/>
              <a:t>casasconta</a:t>
            </a:r>
            <a:r>
              <a:rPr lang="hr-HR" dirty="0" smtClean="0"/>
              <a:t>, povrata robe i sl.</a:t>
            </a:r>
          </a:p>
          <a:p>
            <a:pPr marL="274320" lvl="1" indent="0">
              <a:buNone/>
            </a:pPr>
            <a:r>
              <a:rPr lang="hr-HR" dirty="0" smtClean="0"/>
              <a:t>	</a:t>
            </a:r>
          </a:p>
          <a:p>
            <a:pPr marL="0" lvl="0" indent="0">
              <a:buNone/>
            </a:pPr>
            <a:r>
              <a:rPr lang="hr-HR" b="1" dirty="0" smtClean="0"/>
              <a:t>Primjer:</a:t>
            </a:r>
          </a:p>
          <a:p>
            <a:pPr lvl="1"/>
            <a:r>
              <a:rPr lang="hr-HR" dirty="0" smtClean="0"/>
              <a:t>za naknadni popust kupcu je </a:t>
            </a:r>
            <a:r>
              <a:rPr lang="hr-HR" u="sng" dirty="0" smtClean="0">
                <a:solidFill>
                  <a:srgbClr val="FF0000"/>
                </a:solidFill>
              </a:rPr>
              <a:t>dano odobrenje s datumom 20.12.2016</a:t>
            </a:r>
            <a:r>
              <a:rPr lang="hr-HR" dirty="0" smtClean="0"/>
              <a:t>.</a:t>
            </a:r>
          </a:p>
          <a:p>
            <a:pPr lvl="1"/>
            <a:r>
              <a:rPr lang="hr-HR" dirty="0" smtClean="0"/>
              <a:t>kupac odobrenje potvrđuje (potvrđuje ispravak pretporeza) </a:t>
            </a:r>
          </a:p>
          <a:p>
            <a:pPr lvl="2"/>
            <a:r>
              <a:rPr lang="hr-HR" dirty="0" smtClean="0"/>
              <a:t>s datumom  20.12.2016.</a:t>
            </a:r>
            <a:r>
              <a:rPr lang="hr-H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umanjenje porezne obveze za XII/15</a:t>
            </a:r>
          </a:p>
          <a:p>
            <a:pPr lvl="2"/>
            <a:r>
              <a:rPr lang="hr-HR" dirty="0" smtClean="0"/>
              <a:t>s datumom 5.1.2017. </a:t>
            </a:r>
            <a:r>
              <a:rPr lang="hr-H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umanjenje porezne obveze za I/17</a:t>
            </a:r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2033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članak 63. </a:t>
            </a:r>
            <a:r>
              <a:rPr lang="hr-HR" dirty="0" err="1" smtClean="0"/>
              <a:t>ZPDV</a:t>
            </a:r>
            <a:r>
              <a:rPr lang="hr-HR" dirty="0" smtClean="0"/>
              <a:t>-u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 smtClean="0"/>
          </a:p>
          <a:p>
            <a:r>
              <a:rPr lang="hr-HR" i="1" dirty="0" smtClean="0"/>
              <a:t>„Porezni obveznik mora ispraviti odbitak pretporeza ako je odbitak viši ili niži od onoga na koji je porezni obveznik imao pravo”</a:t>
            </a:r>
            <a:endParaRPr lang="hr-HR" i="1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5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dirty="0"/>
              <a:t>POSLOVANJE S EU – NAKNADNI POPUSTI </a:t>
            </a:r>
            <a:r>
              <a:rPr lang="hr-HR" dirty="0" smtClean="0"/>
              <a:t>ODOBRENJA – OBRAZAC PDV-S I ZP</a:t>
            </a:r>
            <a:endParaRPr lang="hr-HR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endParaRPr lang="hr-HR" sz="2800" b="1" u="sng" dirty="0" smtClean="0">
              <a:latin typeface="Calibri" pitchFamily="34" charset="0"/>
            </a:endParaRPr>
          </a:p>
          <a:p>
            <a:pPr algn="just"/>
            <a:r>
              <a:rPr lang="hr-HR" sz="2800" b="1" u="sng" dirty="0" smtClean="0">
                <a:latin typeface="Calibri" pitchFamily="34" charset="0"/>
              </a:rPr>
              <a:t>u </a:t>
            </a:r>
            <a:r>
              <a:rPr lang="hr-HR" sz="2800" b="1" u="sng" dirty="0">
                <a:latin typeface="Calibri" pitchFamily="34" charset="0"/>
              </a:rPr>
              <a:t>slučaju </a:t>
            </a:r>
            <a:r>
              <a:rPr lang="hr-HR" sz="2800" b="1" u="sng" dirty="0" smtClean="0">
                <a:latin typeface="Calibri" pitchFamily="34" charset="0"/>
              </a:rPr>
              <a:t>ispravka </a:t>
            </a:r>
            <a:r>
              <a:rPr lang="hr-HR" sz="2800" b="1" u="sng" dirty="0">
                <a:latin typeface="Calibri" pitchFamily="34" charset="0"/>
              </a:rPr>
              <a:t>podataka</a:t>
            </a:r>
            <a:r>
              <a:rPr lang="hr-HR" sz="2800" dirty="0">
                <a:latin typeface="Calibri" pitchFamily="34" charset="0"/>
              </a:rPr>
              <a:t> iz već podnijetih Prijava, podnosi se </a:t>
            </a:r>
            <a:r>
              <a:rPr lang="hr-HR" sz="2800" dirty="0" smtClean="0">
                <a:latin typeface="Calibri" pitchFamily="34" charset="0"/>
              </a:rPr>
              <a:t>novi obrazac s novim podacima – čl. 182. st. 7. Pravilnika</a:t>
            </a:r>
          </a:p>
          <a:p>
            <a:pPr lvl="1" algn="just"/>
            <a:r>
              <a:rPr lang="hr-H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→</a:t>
            </a:r>
            <a:r>
              <a:rPr lang="hr-HR" sz="2800" dirty="0" smtClean="0">
                <a:latin typeface="Calibri" pitchFamily="34" charset="0"/>
              </a:rPr>
              <a:t> </a:t>
            </a:r>
            <a:r>
              <a:rPr lang="hr-HR" sz="2800" b="1" dirty="0" smtClean="0">
                <a:solidFill>
                  <a:srgbClr val="FF0000"/>
                </a:solidFill>
                <a:latin typeface="Calibri" pitchFamily="34" charset="0"/>
              </a:rPr>
              <a:t>ispravci pogrešaka –  </a:t>
            </a:r>
            <a:r>
              <a:rPr lang="hr-HR" sz="2800" dirty="0" smtClean="0">
                <a:latin typeface="Calibri" pitchFamily="34" charset="0"/>
              </a:rPr>
              <a:t>novi ispravljeni obrazac</a:t>
            </a:r>
          </a:p>
          <a:p>
            <a:pPr lvl="1" algn="just"/>
            <a:r>
              <a:rPr lang="hr-H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→ </a:t>
            </a:r>
            <a:r>
              <a:rPr lang="hr-HR" sz="2800" b="1" dirty="0" smtClean="0">
                <a:solidFill>
                  <a:srgbClr val="FF0000"/>
                </a:solidFill>
                <a:latin typeface="Calibri" pitchFamily="34" charset="0"/>
              </a:rPr>
              <a:t>naknadna odobrenja, popusti </a:t>
            </a:r>
            <a:r>
              <a:rPr lang="hr-HR" sz="2800" dirty="0" smtClean="0">
                <a:latin typeface="Calibri" pitchFamily="34" charset="0"/>
              </a:rPr>
              <a:t>– ne provode se ispravci PDV-S (kao ni ZP) nego se evidentira u onom obračunskom razdoblju u kojemu su se naknadna odobrenja i realizirala – prema datumu odobrenja</a:t>
            </a:r>
          </a:p>
          <a:p>
            <a:pPr lvl="2" algn="just"/>
            <a:r>
              <a:rPr lang="hr-HR" sz="2600" dirty="0" smtClean="0"/>
              <a:t>Klase</a:t>
            </a:r>
            <a:r>
              <a:rPr lang="hr-HR" sz="2600" dirty="0"/>
              <a:t>: 410-19/14-01/670, </a:t>
            </a:r>
            <a:r>
              <a:rPr lang="hr-HR" sz="2600" dirty="0" err="1"/>
              <a:t>Ur</a:t>
            </a:r>
            <a:r>
              <a:rPr lang="hr-HR" sz="2600" dirty="0"/>
              <a:t>. Br. 513-07-21-01/15-2, od 11. veljače </a:t>
            </a:r>
            <a:r>
              <a:rPr lang="hr-HR" sz="2600" dirty="0" smtClean="0"/>
              <a:t>2015. </a:t>
            </a:r>
            <a:r>
              <a:rPr lang="hr-HR" sz="2800" dirty="0" smtClean="0"/>
              <a:t>(</a:t>
            </a:r>
            <a:r>
              <a:rPr lang="hr-HR" sz="2800" dirty="0"/>
              <a:t>RIF </a:t>
            </a:r>
            <a:r>
              <a:rPr lang="hr-HR" sz="2800" dirty="0" smtClean="0"/>
              <a:t>4/15)</a:t>
            </a:r>
            <a:endParaRPr lang="hr-HR" sz="2800" dirty="0"/>
          </a:p>
          <a:p>
            <a:pPr lvl="2" algn="just"/>
            <a:endParaRPr lang="hr-HR" sz="2600" dirty="0"/>
          </a:p>
          <a:p>
            <a:pPr lvl="1" algn="just"/>
            <a:endParaRPr lang="hr-HR" sz="2800" dirty="0" smtClean="0">
              <a:latin typeface="Calibri" pitchFamily="34" charset="0"/>
            </a:endParaRPr>
          </a:p>
          <a:p>
            <a:pPr lvl="1" algn="just"/>
            <a:endParaRPr lang="hr-HR" sz="2800" dirty="0" smtClean="0">
              <a:latin typeface="Calibri" pitchFamily="34" charset="0"/>
            </a:endParaRPr>
          </a:p>
          <a:p>
            <a:pPr lvl="1" algn="just"/>
            <a:r>
              <a:rPr lang="hr-H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→ </a:t>
            </a:r>
            <a:r>
              <a:rPr lang="hr-HR" sz="2800" b="1" dirty="0" smtClean="0">
                <a:solidFill>
                  <a:srgbClr val="FF0000"/>
                </a:solidFill>
                <a:latin typeface="Calibri" pitchFamily="34" charset="0"/>
              </a:rPr>
              <a:t>povrati robe</a:t>
            </a:r>
            <a:r>
              <a:rPr lang="hr-HR" sz="2800" dirty="0" smtClean="0">
                <a:latin typeface="Calibri" pitchFamily="34" charset="0"/>
              </a:rPr>
              <a:t> – trebala bi biti nova isporuka</a:t>
            </a:r>
          </a:p>
          <a:p>
            <a:pPr algn="just"/>
            <a:endParaRPr lang="hr-HR" sz="1600" dirty="0" smtClean="0">
              <a:solidFill>
                <a:srgbClr val="C00000"/>
              </a:solidFill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22B5-5298-4CD6-AA79-4047997C0C15}" type="slidenum">
              <a:rPr lang="hr-HR" smtClean="0"/>
              <a:pPr/>
              <a:t>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7580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200" b="1" smtClean="0"/>
              <a:t>Promjena porezne osnovice zbog nemogućnosti naplate</a:t>
            </a:r>
          </a:p>
        </p:txBody>
      </p:sp>
      <p:sp>
        <p:nvSpPr>
          <p:cNvPr id="4096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 dirty="0" smtClean="0"/>
              <a:t>čl. 33. st. 7. Zakona i čl. 43.st.1. Pravilnika</a:t>
            </a:r>
          </a:p>
          <a:p>
            <a:pPr lvl="1"/>
            <a:r>
              <a:rPr lang="hr-HR" sz="2000" dirty="0" smtClean="0"/>
              <a:t>ako se porezna osnovica </a:t>
            </a:r>
            <a:r>
              <a:rPr lang="hr-HR" sz="2000" u="sng" dirty="0" smtClean="0"/>
              <a:t>promijeni naknadno zbog nemogućnosti naplate,</a:t>
            </a:r>
            <a:r>
              <a:rPr lang="hr-HR" sz="2000" dirty="0" smtClean="0"/>
              <a:t> porezni obveznik može smanjiti iznos poreza samo ako od kupca dobije pisanu obavijest da je on ispravio odbitak pretporeza</a:t>
            </a:r>
          </a:p>
          <a:p>
            <a:pPr lvl="1"/>
            <a:r>
              <a:rPr lang="hr-HR" sz="2000" dirty="0" smtClean="0"/>
              <a:t>ako kupac nema pravo na odbitak pretporeza – </a:t>
            </a:r>
            <a:r>
              <a:rPr lang="hr-HR" dirty="0" smtClean="0"/>
              <a:t>izjava da nema pravo na odbitak pretporeza</a:t>
            </a:r>
          </a:p>
          <a:p>
            <a:r>
              <a:rPr lang="hr-HR" dirty="0" smtClean="0"/>
              <a:t>Nemogućnost naplate – moguće je ispraviti poreznu obvezu pod određenim uvjetima</a:t>
            </a:r>
          </a:p>
          <a:p>
            <a:pPr lvl="1"/>
            <a:r>
              <a:rPr lang="hr-HR" dirty="0" smtClean="0"/>
              <a:t>nemogućnost naplate – mora biti dokazana</a:t>
            </a:r>
          </a:p>
          <a:p>
            <a:pPr lvl="1"/>
            <a:r>
              <a:rPr lang="hr-HR" dirty="0" smtClean="0"/>
              <a:t>npr. otpis potraživanja u postupku </a:t>
            </a:r>
            <a:r>
              <a:rPr lang="hr-HR" dirty="0" err="1" smtClean="0"/>
              <a:t>predstečajne</a:t>
            </a:r>
            <a:r>
              <a:rPr lang="hr-HR" dirty="0" smtClean="0"/>
              <a:t> nagodbe</a:t>
            </a:r>
          </a:p>
        </p:txBody>
      </p:sp>
      <p:sp>
        <p:nvSpPr>
          <p:cNvPr id="40964" name="Rezervirano mjesto broja slajda 3"/>
          <p:cNvSpPr>
            <a:spLocks noGrp="1"/>
          </p:cNvSpPr>
          <p:nvPr>
            <p:ph type="sldNum" sz="quarter" idx="12"/>
          </p:nvPr>
        </p:nvSpPr>
        <p:spPr>
          <a:xfrm>
            <a:off x="8388424" y="10248"/>
            <a:ext cx="725856" cy="32240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fld id="{648D1BDB-ACEF-450C-B273-ADCAF0F4C393}" type="slidenum">
              <a:rPr lang="en-US" smtClean="0"/>
              <a:pPr algn="ctr" eaLnBrk="1" hangingPunct="1"/>
              <a:t>25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93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GODIŠNJI OBRAČUN – IZLAZAK IZ SUSTAVA PDV-A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006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dirty="0" smtClean="0"/>
              <a:t>Izlazak iz sustava PDV-a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  <a:defRPr/>
            </a:pPr>
            <a:r>
              <a:rPr lang="hr-HR" sz="1800" dirty="0" smtClean="0"/>
              <a:t>Ako je vrijednost isporuka bila manja od 230.000,00 (bez PDV-a)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hr-HR" sz="1800" dirty="0" smtClean="0"/>
              <a:t>mogućnost izlaska iz sustava PDV-a od 1.1.2017. – osim u slučaju ako je porezni obveznik dobrovoljno ušao u sustav, </a:t>
            </a:r>
            <a:r>
              <a:rPr lang="hr-HR" sz="1800" dirty="0" smtClean="0">
                <a:solidFill>
                  <a:srgbClr val="FF0000"/>
                </a:solidFill>
              </a:rPr>
              <a:t>a nije proteklo 3 godine</a:t>
            </a:r>
            <a:r>
              <a:rPr lang="hr-HR" sz="1800" dirty="0" smtClean="0"/>
              <a:t> (prema izmjenama </a:t>
            </a:r>
            <a:r>
              <a:rPr lang="hr-HR" sz="1800" dirty="0" err="1" smtClean="0"/>
              <a:t>ZPDV</a:t>
            </a:r>
            <a:r>
              <a:rPr lang="hr-HR" sz="1800" dirty="0" smtClean="0"/>
              <a:t>-u koje stupaju na snagu 1.1.2017, NN 115/16.)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hr-HR" sz="1800" dirty="0" smtClean="0"/>
              <a:t>obavijest o izlasku PU treba podnijeti najkasnije do 15. 1. 2017. </a:t>
            </a:r>
            <a:r>
              <a:rPr lang="hr-HR" sz="1800" u="sng" dirty="0" smtClean="0">
                <a:solidFill>
                  <a:srgbClr val="FF0000"/>
                </a:solidFill>
              </a:rPr>
              <a:t>(ali se treba ponašati kao „mali porezni obveznik” već od 1.1.2017.)</a:t>
            </a:r>
          </a:p>
          <a:p>
            <a:pPr marL="274320" lvl="1" indent="0">
              <a:buNone/>
              <a:defRPr/>
            </a:pPr>
            <a:r>
              <a:rPr lang="hr-HR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→ </a:t>
            </a:r>
            <a:r>
              <a:rPr lang="hr-HR" dirty="0" smtClean="0"/>
              <a:t>napomena na računu „Oslobođeno PDV-a prema čl. 90. Zakona o PDV-u”</a:t>
            </a:r>
          </a:p>
          <a:p>
            <a:pPr>
              <a:buFont typeface="Courier New" pitchFamily="49" charset="0"/>
              <a:buChar char="o"/>
              <a:defRPr/>
            </a:pPr>
            <a:endParaRPr lang="hr-HR" sz="1800" b="1" dirty="0"/>
          </a:p>
          <a:p>
            <a:pPr>
              <a:defRPr/>
            </a:pPr>
            <a:endParaRPr lang="hr-HR" sz="1800" dirty="0" smtClean="0"/>
          </a:p>
          <a:p>
            <a:pPr>
              <a:defRPr/>
            </a:pPr>
            <a:endParaRPr lang="hr-HR" sz="1800" b="1" dirty="0" smtClean="0"/>
          </a:p>
          <a:p>
            <a:pPr>
              <a:defRPr/>
            </a:pPr>
            <a:endParaRPr lang="hr-HR" dirty="0"/>
          </a:p>
        </p:txBody>
      </p:sp>
      <p:sp>
        <p:nvSpPr>
          <p:cNvPr id="13316" name="Rezervirano mjesto broja slajd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82304A6A-6729-4417-B016-F18A28D5D7BB}" type="slidenum">
              <a:rPr lang="hr-HR" smtClean="0"/>
              <a:pPr eaLnBrk="1" hangingPunct="1"/>
              <a:t>27</a:t>
            </a:fld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357079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sz="3200" b="1" dirty="0" smtClean="0">
                <a:solidFill>
                  <a:schemeClr val="tx2"/>
                </a:solidFill>
              </a:rPr>
              <a:t>Usklađenje zbog izlaska iz sustava PDV-a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hr-HR" u="sng" dirty="0" smtClean="0"/>
              <a:t>Izlazak zbog prestanka obavljanja djelatnosti</a:t>
            </a:r>
          </a:p>
          <a:p>
            <a:pPr>
              <a:lnSpc>
                <a:spcPct val="90000"/>
              </a:lnSpc>
            </a:pPr>
            <a:r>
              <a:rPr lang="hr-HR" dirty="0" smtClean="0"/>
              <a:t> obveza obračuna PDV-a na preostalu </a:t>
            </a:r>
            <a:r>
              <a:rPr lang="hr-HR" b="1" dirty="0" smtClean="0"/>
              <a:t>ukupnu imovinu</a:t>
            </a:r>
            <a:r>
              <a:rPr lang="hr-HR" dirty="0" smtClean="0"/>
              <a:t> (dugotrajnu, zalihe trgovačke robe, repromaterijala i sl.) – smatra se izuzimanjem vlasnika </a:t>
            </a:r>
            <a:r>
              <a:rPr lang="hr-H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→ </a:t>
            </a:r>
            <a:r>
              <a:rPr lang="hr-HR" dirty="0" smtClean="0">
                <a:solidFill>
                  <a:srgbClr val="FF0000"/>
                </a:solidFill>
                <a:latin typeface="Calibri" pitchFamily="34" charset="0"/>
              </a:rPr>
              <a:t>obveza obračuna PDV-a na vlastitu</a:t>
            </a:r>
            <a:r>
              <a:rPr lang="hr-HR" dirty="0" smtClean="0">
                <a:solidFill>
                  <a:srgbClr val="FF3300"/>
                </a:solidFill>
              </a:rPr>
              <a:t> potrošnju (samo ako je pri nabavi korišten pretporez)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hr-HR" u="sng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hr-HR" u="sng" dirty="0" smtClean="0"/>
              <a:t>Izlazak ali se djelatnost nastavlja </a:t>
            </a:r>
          </a:p>
          <a:p>
            <a:pPr eaLnBrk="1" hangingPunct="1">
              <a:lnSpc>
                <a:spcPct val="90000"/>
              </a:lnSpc>
            </a:pPr>
            <a:endParaRPr lang="hr-HR" dirty="0" smtClean="0"/>
          </a:p>
          <a:p>
            <a:pPr eaLnBrk="1" hangingPunct="1">
              <a:lnSpc>
                <a:spcPct val="90000"/>
              </a:lnSpc>
            </a:pPr>
            <a:r>
              <a:rPr lang="hr-HR" dirty="0" smtClean="0"/>
              <a:t>obveza </a:t>
            </a:r>
            <a:r>
              <a:rPr lang="hr-HR" dirty="0" smtClean="0">
                <a:solidFill>
                  <a:srgbClr val="FF3300"/>
                </a:solidFill>
              </a:rPr>
              <a:t>ispraviti iskorišteni pretporez za</a:t>
            </a:r>
          </a:p>
          <a:p>
            <a:pPr lvl="2">
              <a:lnSpc>
                <a:spcPct val="90000"/>
              </a:lnSpc>
            </a:pPr>
            <a:r>
              <a:rPr lang="hr-HR" b="1" dirty="0" smtClean="0"/>
              <a:t>dugotrajnu imovinu</a:t>
            </a:r>
            <a:r>
              <a:rPr lang="hr-HR" dirty="0" smtClean="0"/>
              <a:t> ako nije prošlo razdoblje ispravka ( ispravak na način propisan člankom 140. – 142. Pravilnika o PDV-u</a:t>
            </a:r>
          </a:p>
          <a:p>
            <a:pPr lvl="2">
              <a:lnSpc>
                <a:spcPct val="90000"/>
              </a:lnSpc>
            </a:pPr>
            <a:r>
              <a:rPr lang="hr-HR" b="1" dirty="0" smtClean="0"/>
              <a:t>zalihe dobara</a:t>
            </a:r>
            <a:endParaRPr lang="hr-HR" sz="2000" dirty="0" smtClean="0"/>
          </a:p>
        </p:txBody>
      </p:sp>
      <p:sp>
        <p:nvSpPr>
          <p:cNvPr id="8196" name="Rezervirano mjesto podnožja 1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endParaRPr lang="x-none" smtClean="0"/>
          </a:p>
        </p:txBody>
      </p:sp>
      <p:sp>
        <p:nvSpPr>
          <p:cNvPr id="8197" name="Rezervirano mjesto broja slajd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8B27CE76-BA2F-4231-8D6E-2357EE2555AB}" type="slidenum">
              <a:rPr lang="hr-HR" smtClean="0"/>
              <a:pPr eaLnBrk="1" hangingPunct="1"/>
              <a:t>28</a:t>
            </a:fld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393800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Primjer: izuzimanje nekretnine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prestanak obavljanja djelatnosti – izuzimanje nekretnine</a:t>
            </a:r>
          </a:p>
          <a:p>
            <a:r>
              <a:rPr lang="hr-HR" dirty="0" smtClean="0"/>
              <a:t>ako se radi o nekretnini koja je:</a:t>
            </a:r>
          </a:p>
          <a:p>
            <a:pPr lvl="1"/>
            <a:r>
              <a:rPr lang="hr-HR" u="sng" dirty="0" smtClean="0"/>
              <a:t>oporeziva PDV-om </a:t>
            </a:r>
            <a:r>
              <a:rPr lang="hr-HR" dirty="0" smtClean="0"/>
              <a:t>(nije prošla prvo nastanjenje/korištenje) </a:t>
            </a:r>
            <a:r>
              <a:rPr lang="hr-H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</a:t>
            </a:r>
            <a:r>
              <a:rPr lang="hr-HR" dirty="0" smtClean="0"/>
              <a:t> obračun PDV-a</a:t>
            </a:r>
          </a:p>
          <a:p>
            <a:pPr lvl="1"/>
            <a:r>
              <a:rPr lang="hr-HR" u="sng" dirty="0" smtClean="0"/>
              <a:t>oslobođena PDV-a </a:t>
            </a:r>
            <a:r>
              <a:rPr lang="hr-HR" dirty="0" smtClean="0"/>
              <a:t>(nakon prvog nastanjenja/korištenja) </a:t>
            </a:r>
            <a:r>
              <a:rPr lang="hr-H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izuzimanje je oslobođeno PDV-a ali obveza ispravka iskorištenog pretporeza ako nije proteklo razdoblje za ispravak (10 godina)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29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53800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Obračun za prosinac/listopad-prosinac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Treba obuhvatiti:</a:t>
            </a:r>
          </a:p>
          <a:p>
            <a:pPr lvl="1"/>
            <a:r>
              <a:rPr lang="hr-HR" dirty="0" smtClean="0"/>
              <a:t>Inventurne razlike - obračun PDV-a na porezno nepriznate manjkove</a:t>
            </a:r>
          </a:p>
          <a:p>
            <a:pPr lvl="1"/>
            <a:r>
              <a:rPr lang="hr-HR" dirty="0" smtClean="0"/>
              <a:t>Ispravak iskorištenog pretporeza</a:t>
            </a:r>
          </a:p>
          <a:p>
            <a:pPr lvl="2"/>
            <a:r>
              <a:rPr lang="hr-HR" dirty="0" smtClean="0"/>
              <a:t>Zbog promjene % prava na odbitak pretporeza </a:t>
            </a:r>
          </a:p>
          <a:p>
            <a:pPr lvl="2"/>
            <a:r>
              <a:rPr lang="hr-HR" dirty="0" smtClean="0"/>
              <a:t>Zbog promjene drugih uvjeta mjerodavnih za odbitak pretporeza (za DI </a:t>
            </a:r>
            <a:r>
              <a:rPr lang="hr-HR" sz="2000" dirty="0" smtClean="0"/>
              <a:t>ako </a:t>
            </a:r>
            <a:r>
              <a:rPr lang="hr-HR" sz="2000" dirty="0"/>
              <a:t>je došlo do promjene % u odnosu na godinu u kojoj je pretporez korišten (za 1/5 ili 1/10 – </a:t>
            </a:r>
            <a:r>
              <a:rPr lang="hr-HR" sz="2000" dirty="0">
                <a:solidFill>
                  <a:srgbClr val="FF0000"/>
                </a:solidFill>
              </a:rPr>
              <a:t>ako je iznos za ispravak veći od 1.000 kn</a:t>
            </a:r>
            <a:r>
              <a:rPr lang="hr-HR" sz="2000" dirty="0"/>
              <a:t>)</a:t>
            </a:r>
          </a:p>
          <a:p>
            <a:pPr lvl="1"/>
            <a:r>
              <a:rPr lang="hr-HR" dirty="0" smtClean="0"/>
              <a:t>Ispravci pogrešaka u obračunu tijekom godine</a:t>
            </a:r>
          </a:p>
          <a:p>
            <a:r>
              <a:rPr lang="hr-HR" dirty="0" smtClean="0"/>
              <a:t>Rok predaje 20. siječnja 2017.</a:t>
            </a:r>
          </a:p>
          <a:p>
            <a:pPr lvl="1"/>
            <a:r>
              <a:rPr lang="hr-HR" dirty="0" smtClean="0"/>
              <a:t>za sve porezne obveznika</a:t>
            </a:r>
          </a:p>
          <a:p>
            <a:pPr lvl="1"/>
            <a:r>
              <a:rPr lang="hr-HR" dirty="0" smtClean="0"/>
              <a:t>uključivo i strane porezne obveznika (Područnom uredu Zagreb)</a:t>
            </a:r>
          </a:p>
          <a:p>
            <a:r>
              <a:rPr lang="hr-HR" dirty="0" smtClean="0"/>
              <a:t>Osobe registrirane za potrebe PDV-a – ne</a:t>
            </a:r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3602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sz="3200" b="1" dirty="0" smtClean="0">
                <a:solidFill>
                  <a:schemeClr val="tx2"/>
                </a:solidFill>
              </a:rPr>
              <a:t>IZLAZAK IZ SUSTAVA PDV-A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b="1" u="sng" dirty="0" smtClean="0">
                <a:solidFill>
                  <a:srgbClr val="FF0000"/>
                </a:solidFill>
              </a:rPr>
              <a:t>Obveznici koji porez plaćaju prema naplaćenim naknadama (R-2)</a:t>
            </a:r>
          </a:p>
          <a:p>
            <a:pPr lvl="1"/>
            <a:r>
              <a:rPr lang="hr-HR" b="1" dirty="0" smtClean="0"/>
              <a:t>U zadnjem obračunu za 2016. –</a:t>
            </a:r>
            <a:r>
              <a:rPr lang="hr-HR" sz="2000" b="1" dirty="0" smtClean="0"/>
              <a:t>zbog izlaska iz sustava PDV-a iskazuju:</a:t>
            </a:r>
            <a:endParaRPr lang="hr-HR" sz="2000" dirty="0" smtClean="0"/>
          </a:p>
          <a:p>
            <a:pPr lvl="2"/>
            <a:r>
              <a:rPr lang="hr-HR" sz="2100" b="1" dirty="0" smtClean="0"/>
              <a:t>Obveza PDV-a </a:t>
            </a:r>
            <a:r>
              <a:rPr lang="hr-HR" sz="2100" dirty="0" smtClean="0"/>
              <a:t>po svim izlaznim računima za isporuke u 2016. godini</a:t>
            </a:r>
          </a:p>
          <a:p>
            <a:pPr lvl="3"/>
            <a:r>
              <a:rPr lang="hr-HR" sz="1900" dirty="0" smtClean="0"/>
              <a:t>bez obzira što nisu naplaćeni</a:t>
            </a:r>
          </a:p>
          <a:p>
            <a:pPr lvl="2"/>
            <a:r>
              <a:rPr lang="hr-HR" sz="2100" b="1" dirty="0" smtClean="0"/>
              <a:t>pretporez</a:t>
            </a:r>
            <a:r>
              <a:rPr lang="hr-HR" sz="2100" dirty="0" smtClean="0"/>
              <a:t> se može koristiti po svim ulaznim računima</a:t>
            </a:r>
          </a:p>
          <a:p>
            <a:pPr lvl="3"/>
            <a:r>
              <a:rPr lang="hr-HR" sz="1900" dirty="0" smtClean="0"/>
              <a:t>R-1 i R-2 iako nisu plaćeni (zbog izlaska)</a:t>
            </a:r>
            <a:endParaRPr lang="en-US" sz="2100" dirty="0" smtClean="0"/>
          </a:p>
        </p:txBody>
      </p:sp>
      <p:sp>
        <p:nvSpPr>
          <p:cNvPr id="7173" name="Rezervirano mjesto podnožja 1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endParaRPr lang="x-none" smtClean="0"/>
          </a:p>
        </p:txBody>
      </p:sp>
      <p:sp>
        <p:nvSpPr>
          <p:cNvPr id="7174" name="Rezervirano mjesto broja slajd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4C3FBCE3-5BB6-4F40-B28F-91C0766DCAA2}" type="slidenum">
              <a:rPr lang="hr-HR" smtClean="0"/>
              <a:pPr eaLnBrk="1" hangingPunct="1"/>
              <a:t>30</a:t>
            </a:fld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343106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Ispravak pretporeza – izlazak iz sustava PDV-a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>
                <a:solidFill>
                  <a:srgbClr val="FF0000"/>
                </a:solidFill>
              </a:rPr>
              <a:t>Primjer:</a:t>
            </a:r>
          </a:p>
          <a:p>
            <a:pPr lvl="1"/>
            <a:r>
              <a:rPr lang="hr-HR" dirty="0" smtClean="0"/>
              <a:t>Trgovačko društvo A izlazi iz sustava PDV-a. U dugotrajnoj imovini ima opremu koja je nabavljena u prosincu 2014. godine po cijeni </a:t>
            </a:r>
          </a:p>
          <a:p>
            <a:pPr marL="274320" lvl="1" indent="0">
              <a:buNone/>
            </a:pPr>
            <a:r>
              <a:rPr lang="hr-HR" dirty="0" smtClean="0"/>
              <a:t>                         20.000 + 4.600 kn PDV koji je iskorišten u cijelosti</a:t>
            </a:r>
          </a:p>
          <a:p>
            <a:pPr lvl="1"/>
            <a:r>
              <a:rPr lang="hr-HR" dirty="0" smtClean="0"/>
              <a:t>Obveza ispravka iskorištenog pretporeza </a:t>
            </a:r>
          </a:p>
          <a:p>
            <a:pPr lvl="1"/>
            <a:r>
              <a:rPr lang="hr-HR" dirty="0" smtClean="0"/>
              <a:t>4.600/5x2 (preostalo razdoblje za ispravak) = 1.840,00 </a:t>
            </a:r>
          </a:p>
          <a:p>
            <a:r>
              <a:rPr lang="hr-HR" dirty="0" smtClean="0"/>
              <a:t>r. br. III.15. – predznak minus</a:t>
            </a:r>
          </a:p>
          <a:p>
            <a:r>
              <a:rPr lang="hr-HR" dirty="0" smtClean="0"/>
              <a:t>uz obračun za prosinac/2016. </a:t>
            </a:r>
            <a:r>
              <a:rPr lang="hr-HR" dirty="0"/>
              <a:t>treba </a:t>
            </a:r>
            <a:r>
              <a:rPr lang="hr-HR" dirty="0">
                <a:solidFill>
                  <a:srgbClr val="FF0000"/>
                </a:solidFill>
              </a:rPr>
              <a:t>priložiti obračun ispravljenog </a:t>
            </a:r>
            <a:r>
              <a:rPr lang="hr-HR" dirty="0" smtClean="0">
                <a:solidFill>
                  <a:srgbClr val="FF0000"/>
                </a:solidFill>
              </a:rPr>
              <a:t>pretporeza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8407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Ispravak odbitka pretporeza za zalihe (čl. 142.a Pravilnika)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obveza ispravka osim za DI  </a:t>
            </a:r>
            <a:r>
              <a:rPr lang="hr-HR" b="1" dirty="0" smtClean="0">
                <a:solidFill>
                  <a:srgbClr val="FF0000"/>
                </a:solidFill>
              </a:rPr>
              <a:t>i za zalihe dobara</a:t>
            </a:r>
            <a:r>
              <a:rPr lang="hr-HR" dirty="0" smtClean="0"/>
              <a:t> u slučaju</a:t>
            </a:r>
          </a:p>
          <a:p>
            <a:pPr lvl="1"/>
            <a:r>
              <a:rPr lang="hr-HR" b="1" dirty="0" smtClean="0"/>
              <a:t>izlaska iz sustava PDV-a</a:t>
            </a:r>
            <a:r>
              <a:rPr lang="hr-HR" dirty="0" smtClean="0"/>
              <a:t> (prelazak s redovnog oporezivanja na posebni postupak oporezivanja malih poreznih obveznika prema čl. 90. Zakona)</a:t>
            </a:r>
          </a:p>
          <a:p>
            <a:pPr lvl="1"/>
            <a:r>
              <a:rPr lang="hr-HR" b="1" dirty="0" smtClean="0"/>
              <a:t>ulaska u sustav PDV-a </a:t>
            </a:r>
            <a:r>
              <a:rPr lang="hr-HR" dirty="0" smtClean="0"/>
              <a:t>(prelazak s oporezivanja prema čl. 90. na redovno oporezivanje)</a:t>
            </a:r>
          </a:p>
          <a:p>
            <a:r>
              <a:rPr lang="hr-HR" dirty="0" smtClean="0"/>
              <a:t>ispravak se iskazuje </a:t>
            </a:r>
            <a:r>
              <a:rPr lang="hr-HR" u="sng" dirty="0" smtClean="0"/>
              <a:t>u prijavi </a:t>
            </a:r>
            <a:r>
              <a:rPr lang="hr-HR" u="sng" dirty="0"/>
              <a:t>PDV-a koju podnosi za razdoblje oporezivanja u kojem je došlo do prelaska </a:t>
            </a:r>
            <a:endParaRPr lang="hr-HR" u="sng" dirty="0" smtClean="0"/>
          </a:p>
          <a:p>
            <a:r>
              <a:rPr lang="hr-HR" dirty="0" smtClean="0"/>
              <a:t>Zalihama </a:t>
            </a:r>
            <a:r>
              <a:rPr lang="hr-HR" dirty="0"/>
              <a:t>dobara </a:t>
            </a:r>
            <a:r>
              <a:rPr lang="hr-HR" dirty="0" smtClean="0"/>
              <a:t>smatraju </a:t>
            </a:r>
            <a:r>
              <a:rPr lang="hr-HR" dirty="0"/>
              <a:t>se zalihe u skladu s </a:t>
            </a:r>
            <a:r>
              <a:rPr lang="hr-HR" dirty="0" smtClean="0"/>
              <a:t>HSFI/MSFI</a:t>
            </a:r>
            <a:endParaRPr lang="hr-HR" dirty="0"/>
          </a:p>
          <a:p>
            <a:r>
              <a:rPr lang="hr-HR" dirty="0" smtClean="0"/>
              <a:t>obveza </a:t>
            </a:r>
            <a:r>
              <a:rPr lang="hr-H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 </a:t>
            </a:r>
            <a:r>
              <a:rPr lang="hr-HR" dirty="0"/>
              <a:t>popisati zalihe dobara te mora imati račun za zalihe dobara koje je nabavio od drugih poreznih obveznika koji su upisani u registar obveznika </a:t>
            </a:r>
            <a:r>
              <a:rPr lang="hr-HR" dirty="0" smtClean="0"/>
              <a:t>PDV-a</a:t>
            </a:r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7308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sz="3200" b="1" dirty="0" smtClean="0">
                <a:solidFill>
                  <a:schemeClr val="tx2"/>
                </a:solidFill>
              </a:rPr>
              <a:t>Godišnji obračun pri prijelazu R-2     </a:t>
            </a:r>
            <a:r>
              <a:rPr lang="hr-HR" sz="3200" dirty="0" smtClean="0">
                <a:solidFill>
                  <a:schemeClr val="tx1"/>
                </a:solidFill>
              </a:rPr>
              <a:t>	</a:t>
            </a:r>
            <a:r>
              <a:rPr lang="hr-HR" sz="3200" b="1" dirty="0" smtClean="0">
                <a:solidFill>
                  <a:schemeClr val="tx2"/>
                </a:solidFill>
              </a:rPr>
              <a:t>R-1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sz="2400" b="1" dirty="0" smtClean="0"/>
              <a:t>Obračun za prosinac  sastavljaju kao dohodaši </a:t>
            </a:r>
            <a:r>
              <a:rPr lang="hr-HR" sz="2400" dirty="0" smtClean="0"/>
              <a:t>(načelo blagajne)</a:t>
            </a:r>
          </a:p>
          <a:p>
            <a:pPr eaLnBrk="1" hangingPunct="1"/>
            <a:r>
              <a:rPr lang="hr-HR" sz="2400" b="1" dirty="0" smtClean="0"/>
              <a:t>Obračun ZA SIJEČANJ 2017</a:t>
            </a:r>
            <a:r>
              <a:rPr lang="hr-HR" sz="2400" dirty="0" smtClean="0"/>
              <a:t>.</a:t>
            </a:r>
          </a:p>
          <a:p>
            <a:pPr lvl="1" eaLnBrk="1" hangingPunct="1"/>
            <a:r>
              <a:rPr lang="hr-HR" sz="2300" dirty="0" smtClean="0"/>
              <a:t>Obveza PDV-a po svim izlaznim računima koji nisu naplaćeni do 31.12.16. dospijeva 1.1.2017.</a:t>
            </a:r>
          </a:p>
          <a:p>
            <a:pPr lvl="1" eaLnBrk="1" hangingPunct="1"/>
            <a:r>
              <a:rPr lang="hr-HR" sz="2300" dirty="0" smtClean="0"/>
              <a:t>Može se koristiti pretporez po svim R-1 i R-2 računima iako nisu plaćeni </a:t>
            </a:r>
            <a:endParaRPr lang="en-US" sz="2300" dirty="0" smtClean="0"/>
          </a:p>
        </p:txBody>
      </p:sp>
      <p:sp>
        <p:nvSpPr>
          <p:cNvPr id="4" name="Strelica udesno 3"/>
          <p:cNvSpPr/>
          <p:nvPr/>
        </p:nvSpPr>
        <p:spPr>
          <a:xfrm>
            <a:off x="5940152" y="903287"/>
            <a:ext cx="504825" cy="250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r-HR" dirty="0">
                <a:solidFill>
                  <a:schemeClr val="accent2"/>
                </a:solidFill>
              </a:rPr>
              <a:t>        </a:t>
            </a:r>
          </a:p>
        </p:txBody>
      </p:sp>
      <p:sp>
        <p:nvSpPr>
          <p:cNvPr id="7173" name="Rezervirano mjesto podnožja 1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endParaRPr lang="x-none" smtClean="0"/>
          </a:p>
        </p:txBody>
      </p:sp>
      <p:sp>
        <p:nvSpPr>
          <p:cNvPr id="7174" name="Rezervirano mjesto broja slajd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4C3FBCE3-5BB6-4F40-B28F-91C0766DCAA2}" type="slidenum">
              <a:rPr lang="hr-HR" smtClean="0"/>
              <a:pPr eaLnBrk="1" hangingPunct="1"/>
              <a:t>33</a:t>
            </a:fld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210093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Obrazac PDV</a:t>
            </a:r>
            <a:br>
              <a:rPr lang="hr-HR" dirty="0" smtClean="0"/>
            </a:br>
            <a:r>
              <a:rPr lang="hr-HR" dirty="0" smtClean="0"/>
              <a:t>VIII. Ostali podaci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676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Čl. 178. Pravilnika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Ostali podaci o promjenama značajnim za utvrđivanje obveze PDV-a </a:t>
            </a:r>
          </a:p>
          <a:p>
            <a:r>
              <a:rPr lang="hr-HR" dirty="0" smtClean="0"/>
              <a:t>Unose se neto vrijednosti (bez PDV-a)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62233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33400"/>
            <a:ext cx="9036495" cy="6324599"/>
          </a:xfrm>
          <a:prstGeom prst="rect">
            <a:avLst/>
          </a:prstGeom>
        </p:spPr>
      </p:pic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02900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Plaćanje </a:t>
            </a:r>
            <a:r>
              <a:rPr lang="hr-HR" dirty="0" err="1" smtClean="0"/>
              <a:t>pdv-a</a:t>
            </a:r>
            <a:r>
              <a:rPr lang="hr-HR" dirty="0" smtClean="0"/>
              <a:t> prema naplaćenim naknadama</a:t>
            </a: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2518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Plaćanje PDV-a prema naplaćenim naknadama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smtClean="0"/>
              <a:t>porezni obveznici sa sjedištem u RH mogu plaćati PDV prema naplaćenim naknadama</a:t>
            </a:r>
          </a:p>
          <a:p>
            <a:pPr lvl="1"/>
            <a:r>
              <a:rPr lang="hr-H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</a:t>
            </a:r>
            <a:r>
              <a:rPr lang="hr-HR" dirty="0" smtClean="0"/>
              <a:t> uvjet da je vrijednost isporuka u prethodnoj godini bila manja od 3 </a:t>
            </a:r>
            <a:r>
              <a:rPr lang="hr-HR" dirty="0" err="1" smtClean="0"/>
              <a:t>mil</a:t>
            </a:r>
            <a:r>
              <a:rPr lang="hr-HR" dirty="0" smtClean="0"/>
              <a:t> kn bez PDV-a</a:t>
            </a:r>
          </a:p>
          <a:p>
            <a:pPr lvl="1"/>
            <a:r>
              <a:rPr lang="hr-H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obveza </a:t>
            </a:r>
            <a:r>
              <a:rPr lang="hr-HR" dirty="0"/>
              <a:t>obračuna </a:t>
            </a:r>
            <a:r>
              <a:rPr lang="hr-HR" dirty="0" smtClean="0"/>
              <a:t>PDV-a i pravo na pretporez – prema plaćanju</a:t>
            </a:r>
          </a:p>
          <a:p>
            <a:pPr lvl="1"/>
            <a:r>
              <a:rPr lang="hr-HR" dirty="0" smtClean="0">
                <a:solidFill>
                  <a:srgbClr val="FF0000"/>
                </a:solidFill>
              </a:rPr>
              <a:t>→ </a:t>
            </a:r>
            <a:r>
              <a:rPr lang="hr-HR" dirty="0" smtClean="0"/>
              <a:t>prema čl. 125.i) st. 5. Zakona – napomena na računu </a:t>
            </a:r>
            <a:r>
              <a:rPr lang="hr-HR" i="1" dirty="0" smtClean="0">
                <a:solidFill>
                  <a:srgbClr val="FF0000"/>
                </a:solidFill>
              </a:rPr>
              <a:t>„Obračun prema naplaćenim naknadama”</a:t>
            </a:r>
          </a:p>
          <a:p>
            <a:pPr lvl="1"/>
            <a:r>
              <a:rPr lang="hr-H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obveznici poreza na dobit</a:t>
            </a:r>
          </a:p>
          <a:p>
            <a:pPr lvl="2"/>
            <a:r>
              <a:rPr lang="hr-HR" dirty="0" smtClean="0"/>
              <a:t>PDV- obračunavaju prema „načelu blagajne”</a:t>
            </a:r>
          </a:p>
          <a:p>
            <a:pPr lvl="2"/>
            <a:r>
              <a:rPr lang="hr-HR" dirty="0" smtClean="0"/>
              <a:t>priznavanje prihoda prema nastanku događaja</a:t>
            </a:r>
          </a:p>
          <a:p>
            <a:pPr marL="274320" lvl="1" indent="0">
              <a:buNone/>
            </a:pPr>
            <a:endParaRPr lang="hr-HR" dirty="0" smtClean="0"/>
          </a:p>
          <a:p>
            <a:r>
              <a:rPr lang="hr-HR" u="sng" dirty="0" smtClean="0">
                <a:solidFill>
                  <a:srgbClr val="FF0000"/>
                </a:solidFill>
              </a:rPr>
              <a:t>obavijest PU do 31.12.2016.</a:t>
            </a:r>
          </a:p>
          <a:p>
            <a:pPr lvl="1"/>
            <a:r>
              <a:rPr lang="hr-HR" dirty="0" smtClean="0"/>
              <a:t>Obveza primjene 3 godine</a:t>
            </a:r>
          </a:p>
          <a:p>
            <a:pPr lvl="1"/>
            <a:r>
              <a:rPr lang="hr-HR" dirty="0" smtClean="0"/>
              <a:t>Ako porezni obveznik ne obavijesti PU o promjeni načina obračuna, smatra se da će i u idućoj godini primjenjivati isti način obračuna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7752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hr-HR" sz="5400" b="1" dirty="0" smtClean="0"/>
          </a:p>
          <a:p>
            <a:pPr marL="0" indent="0" algn="ctr">
              <a:buNone/>
            </a:pPr>
            <a:r>
              <a:rPr lang="hr-HR" sz="5400" b="1" dirty="0" smtClean="0"/>
              <a:t>HVALA NA POZORNOSTI!</a:t>
            </a:r>
            <a:endParaRPr lang="hr-HR" sz="5400" b="1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39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3477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latin typeface="Calibri" pitchFamily="34" charset="0"/>
              </a:rPr>
              <a:t>Kazne za prekršaj (2.000 do 500.000 i za odgovornu osobu 1.000 do 50.000 kn)</a:t>
            </a:r>
          </a:p>
          <a:p>
            <a:pPr lvl="1"/>
            <a:r>
              <a:rPr lang="hr-H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>
                <a:latin typeface="Calibri" pitchFamily="34" charset="0"/>
              </a:rPr>
              <a:t>za poreznog obveznika koji u prijavi PDV-a</a:t>
            </a:r>
            <a:r>
              <a:rPr lang="vi-VN" dirty="0" smtClean="0">
                <a:latin typeface="Calibri" pitchFamily="34" charset="0"/>
              </a:rPr>
              <a:t>, </a:t>
            </a:r>
            <a:r>
              <a:rPr lang="vi-VN" dirty="0">
                <a:latin typeface="Calibri" pitchFamily="34" charset="0"/>
              </a:rPr>
              <a:t>koju podnosi za posljednje razdoblje oporezivanja kalendarske </a:t>
            </a:r>
            <a:r>
              <a:rPr lang="vi-VN" dirty="0" smtClean="0">
                <a:latin typeface="Calibri" pitchFamily="34" charset="0"/>
              </a:rPr>
              <a:t>godine </a:t>
            </a:r>
            <a:r>
              <a:rPr lang="vi-VN" dirty="0">
                <a:latin typeface="Calibri" pitchFamily="34" charset="0"/>
              </a:rPr>
              <a:t>ne obavi sva usklađenja i ispravke (članak 85. stavak 7.) </a:t>
            </a:r>
            <a:endParaRPr lang="hr-HR" dirty="0">
              <a:latin typeface="Calibri" pitchFamily="34" charset="0"/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893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Zatezna kamata za nepravovremeno plaćeni PDV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ako s tijekom izrade obračuna PDV-a za posljednje razdoblje oporezivanja 2016. utvrdi da za određenu isporuku PDV nije pravovremeno plaćen i za koje je moguće utvrditi u kojem razdoblju oporezivanja je nastala porezna obveza, porezni je obveznik dužan obračunati i platiti zateznu kamatu u smislu čl. 116. st. 1. i 3. </a:t>
            </a:r>
            <a:r>
              <a:rPr lang="hr-HR" dirty="0" err="1" smtClean="0"/>
              <a:t>OPZ</a:t>
            </a:r>
            <a:r>
              <a:rPr lang="hr-HR" dirty="0" smtClean="0"/>
              <a:t>-a</a:t>
            </a:r>
          </a:p>
          <a:p>
            <a:r>
              <a:rPr lang="hr-HR" dirty="0" smtClean="0"/>
              <a:t>pregled stopa </a:t>
            </a:r>
            <a:r>
              <a:rPr lang="hr-HR" dirty="0" err="1" smtClean="0"/>
              <a:t>ZK</a:t>
            </a:r>
            <a:r>
              <a:rPr lang="hr-HR" dirty="0" smtClean="0"/>
              <a:t> za nepravovremeno plaćeni porez: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5</a:t>
            </a:fld>
            <a:endParaRPr kumimoji="0" lang="en-US" dirty="0"/>
          </a:p>
        </p:txBody>
      </p:sp>
      <p:graphicFrame>
        <p:nvGraphicFramePr>
          <p:cNvPr id="5" name="Tablica 4"/>
          <p:cNvGraphicFramePr>
            <a:graphicFrameLocks noGrp="1"/>
          </p:cNvGraphicFramePr>
          <p:nvPr>
            <p:extLst/>
          </p:nvPr>
        </p:nvGraphicFramePr>
        <p:xfrm>
          <a:off x="1524000" y="4365104"/>
          <a:ext cx="6096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60040">
                <a:tc>
                  <a:txBody>
                    <a:bodyPr/>
                    <a:lstStyle/>
                    <a:p>
                      <a:r>
                        <a:rPr lang="hr-HR" dirty="0" smtClean="0"/>
                        <a:t>razdoblje obračuna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dirty="0" smtClean="0"/>
                        <a:t>stopa zateznih</a:t>
                      </a:r>
                      <a:r>
                        <a:rPr lang="hr-HR" baseline="0" dirty="0" smtClean="0"/>
                        <a:t> kamata</a:t>
                      </a:r>
                      <a:endParaRPr lang="hr-HR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hr-HR" dirty="0" smtClean="0"/>
                        <a:t>od 1.1.2008. do 30.6.2011.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14%</a:t>
                      </a:r>
                      <a:endParaRPr lang="hr-HR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hr-HR" dirty="0" smtClean="0"/>
                        <a:t>od</a:t>
                      </a:r>
                      <a:r>
                        <a:rPr lang="hr-HR" baseline="0" dirty="0" smtClean="0"/>
                        <a:t> 1.7.2011. do 31.7.2015.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12%</a:t>
                      </a:r>
                      <a:endParaRPr lang="hr-HR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hr-HR" dirty="0" smtClean="0"/>
                        <a:t>od 1.8.2015. do 31.12.2015.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8,14%</a:t>
                      </a:r>
                      <a:endParaRPr lang="hr-HR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hr-HR" dirty="0" smtClean="0">
                          <a:solidFill>
                            <a:srgbClr val="FF0000"/>
                          </a:solidFill>
                        </a:rPr>
                        <a:t>od 1.1.2016.</a:t>
                      </a:r>
                      <a:r>
                        <a:rPr lang="hr-HR" baseline="0" dirty="0" smtClean="0">
                          <a:solidFill>
                            <a:srgbClr val="FF0000"/>
                          </a:solidFill>
                        </a:rPr>
                        <a:t> do 30.6.2016.</a:t>
                      </a:r>
                      <a:endParaRPr lang="hr-H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>
                          <a:solidFill>
                            <a:srgbClr val="FF0000"/>
                          </a:solidFill>
                        </a:rPr>
                        <a:t>8,05%</a:t>
                      </a:r>
                      <a:endParaRPr lang="hr-H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hr-HR" dirty="0" smtClean="0">
                          <a:solidFill>
                            <a:srgbClr val="FF0000"/>
                          </a:solidFill>
                        </a:rPr>
                        <a:t>od 1.7.2016.</a:t>
                      </a:r>
                      <a:endParaRPr lang="hr-H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>
                          <a:solidFill>
                            <a:srgbClr val="FF0000"/>
                          </a:solidFill>
                        </a:rPr>
                        <a:t>7,88%</a:t>
                      </a:r>
                      <a:endParaRPr lang="hr-H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44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675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dirty="0" smtClean="0"/>
              <a:t>Porezne evidencije temeljem kojih se sastavlja godišnji obračun/usklađenje</a:t>
            </a:r>
            <a:endParaRPr lang="hr-HR" dirty="0"/>
          </a:p>
        </p:txBody>
      </p:sp>
      <p:sp>
        <p:nvSpPr>
          <p:cNvPr id="354307" name="Rectangle 3"/>
          <p:cNvSpPr>
            <a:spLocks noGrp="1" noChangeArrowheads="1"/>
          </p:cNvSpPr>
          <p:nvPr>
            <p:ph idx="1"/>
          </p:nvPr>
        </p:nvSpPr>
        <p:spPr>
          <a:xfrm>
            <a:off x="612775" y="1357313"/>
            <a:ext cx="8153400" cy="4738687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hr-HR" sz="1800" dirty="0" smtClean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hr-HR" sz="1800" dirty="0" smtClean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hr-HR" dirty="0" smtClean="0">
                <a:solidFill>
                  <a:schemeClr val="tx2"/>
                </a:solidFill>
              </a:rPr>
              <a:t>Prije </a:t>
            </a:r>
            <a:r>
              <a:rPr lang="hr-HR" dirty="0">
                <a:solidFill>
                  <a:schemeClr val="tx2"/>
                </a:solidFill>
              </a:rPr>
              <a:t>sastavljanja </a:t>
            </a:r>
            <a:r>
              <a:rPr lang="hr-HR" dirty="0" smtClean="0">
                <a:solidFill>
                  <a:schemeClr val="tx2"/>
                </a:solidFill>
              </a:rPr>
              <a:t>obračuna za prosinac </a:t>
            </a:r>
            <a:r>
              <a:rPr lang="hr-HR" dirty="0">
                <a:solidFill>
                  <a:schemeClr val="tx2"/>
                </a:solidFill>
              </a:rPr>
              <a:t>treba zaključiti porezne </a:t>
            </a:r>
            <a:r>
              <a:rPr lang="hr-HR" dirty="0" smtClean="0">
                <a:solidFill>
                  <a:schemeClr val="tx2"/>
                </a:solidFill>
              </a:rPr>
              <a:t>evidencije</a:t>
            </a:r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dirty="0" smtClean="0">
                <a:solidFill>
                  <a:schemeClr val="tx2"/>
                </a:solidFill>
              </a:rPr>
              <a:t>Knjigu U-RA i Knjigu I-RA</a:t>
            </a:r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dirty="0" smtClean="0">
                <a:solidFill>
                  <a:schemeClr val="tx2"/>
                </a:solidFill>
              </a:rPr>
              <a:t>Evidencija o stjecanjima dobara iz drugih DČ</a:t>
            </a:r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dirty="0" smtClean="0">
                <a:solidFill>
                  <a:schemeClr val="tx2"/>
                </a:solidFill>
              </a:rPr>
              <a:t>Evidencija o plaćenom PDV-u pri uvozu</a:t>
            </a:r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dirty="0" smtClean="0">
                <a:solidFill>
                  <a:schemeClr val="tx2"/>
                </a:solidFill>
              </a:rPr>
              <a:t>Evidencija o plaćenom PDV na usluge ino poduzetnika (iz EU i iz trećih zemalja)</a:t>
            </a:r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dirty="0" smtClean="0">
                <a:solidFill>
                  <a:schemeClr val="tx2"/>
                </a:solidFill>
              </a:rPr>
              <a:t>Evidencija o tuzemnom prijenosu porezne obveze</a:t>
            </a:r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dirty="0" smtClean="0">
                <a:solidFill>
                  <a:schemeClr val="tx2"/>
                </a:solidFill>
              </a:rPr>
              <a:t>Evidencija o vraćenom PDV-u putničkom prometu (Obrazac PDV-F) (dostavlja se uz obračun za prosinac)</a:t>
            </a:r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endParaRPr lang="hr-HR" sz="2400" b="1" dirty="0" smtClean="0">
              <a:solidFill>
                <a:schemeClr val="tx2"/>
              </a:solidFill>
            </a:endParaRPr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b="1" dirty="0" smtClean="0">
                <a:solidFill>
                  <a:srgbClr val="C00000"/>
                </a:solidFill>
              </a:rPr>
              <a:t>Turističke agencije</a:t>
            </a:r>
          </a:p>
          <a:p>
            <a:pPr marL="795528" lvl="2" indent="-274320">
              <a:lnSpc>
                <a:spcPct val="80000"/>
              </a:lnSpc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200" dirty="0" smtClean="0"/>
              <a:t>obračun ostvarene marže kod primjene posebnog postupka</a:t>
            </a:r>
          </a:p>
          <a:p>
            <a:pPr marL="795528" lvl="2" indent="-274320">
              <a:lnSpc>
                <a:spcPct val="80000"/>
              </a:lnSpc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200" dirty="0" smtClean="0"/>
              <a:t>porezni obveznik koji porez plaća prema naplaćenim naknadama i maržu utvrđuje prema naplaćenim naknadama</a:t>
            </a:r>
          </a:p>
          <a:p>
            <a:pPr marL="795528" lvl="2" indent="-274320">
              <a:lnSpc>
                <a:spcPct val="80000"/>
              </a:lnSpc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200" dirty="0" smtClean="0"/>
              <a:t>prag za ulazak u sustav PDV-a, 230.000 u odnosu na ukupan promet</a:t>
            </a:r>
            <a:endParaRPr lang="hr-HR" sz="2400" dirty="0" smtClean="0"/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endParaRPr lang="hr-HR" sz="2400" b="1" dirty="0" smtClean="0">
              <a:solidFill>
                <a:srgbClr val="C00000"/>
              </a:solidFill>
            </a:endParaRPr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b="1" dirty="0" smtClean="0"/>
              <a:t>Preprodavatelj</a:t>
            </a:r>
            <a:r>
              <a:rPr lang="hr-HR" sz="2400" dirty="0" smtClean="0"/>
              <a:t> koji primjenjuje posebni postupak oporezivanja marže za rabljena dobra treba zaključiti:</a:t>
            </a:r>
          </a:p>
          <a:p>
            <a:pPr marL="795528" lvl="2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b="1" dirty="0" smtClean="0"/>
              <a:t>Obrazac PDV-MI  </a:t>
            </a:r>
            <a:r>
              <a:rPr lang="hr-HR" sz="2400" dirty="0" smtClean="0"/>
              <a:t>-evidencija </a:t>
            </a:r>
            <a:r>
              <a:rPr lang="hr-HR" sz="2400" b="1" dirty="0" smtClean="0"/>
              <a:t>o prodaji </a:t>
            </a:r>
            <a:r>
              <a:rPr lang="hr-HR" sz="2400" dirty="0" smtClean="0"/>
              <a:t>rabljenih dobara</a:t>
            </a:r>
          </a:p>
          <a:p>
            <a:pPr marL="795528" lvl="2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b="1" dirty="0" smtClean="0"/>
              <a:t>Obrazac PDV-MU </a:t>
            </a:r>
            <a:r>
              <a:rPr lang="hr-HR" sz="2400" dirty="0" smtClean="0"/>
              <a:t>- evidencija </a:t>
            </a:r>
            <a:r>
              <a:rPr lang="hr-HR" sz="2400" b="1" dirty="0" smtClean="0"/>
              <a:t>o nabavi </a:t>
            </a:r>
            <a:r>
              <a:rPr lang="hr-HR" sz="2400" dirty="0" smtClean="0"/>
              <a:t>rabljenih dobara</a:t>
            </a:r>
          </a:p>
          <a:p>
            <a:pPr marL="795528" lvl="2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 2"/>
              <a:buChar char=""/>
              <a:defRPr/>
            </a:pPr>
            <a:r>
              <a:rPr lang="hr-HR" sz="2400" dirty="0" smtClean="0"/>
              <a:t>porezni obveznik koji PDV plaća prema naplaćenim naknadama i osnovicu utvrđuje prema naplaćenom</a:t>
            </a:r>
            <a:endParaRPr lang="hr-HR" sz="2400" dirty="0"/>
          </a:p>
          <a:p>
            <a:pPr marL="521208" lvl="1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4"/>
              </a:buClr>
              <a:buFont typeface="Wingdings" pitchFamily="2" charset="2"/>
              <a:buNone/>
              <a:defRPr/>
            </a:pPr>
            <a:endParaRPr lang="hr-HR" sz="2400" dirty="0">
              <a:solidFill>
                <a:schemeClr val="tx2"/>
              </a:solidFill>
            </a:endParaRPr>
          </a:p>
        </p:txBody>
      </p:sp>
      <p:sp>
        <p:nvSpPr>
          <p:cNvPr id="12292" name="Rezervirano mjesto broja slajda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fld id="{66BA8487-E2B6-4C40-8720-C834BDA9751F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12293" name="Rezervirano mjesto podnožja 1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endParaRPr lang="x-none" smtClean="0"/>
          </a:p>
        </p:txBody>
      </p:sp>
    </p:spTree>
    <p:extLst>
      <p:ext uri="{BB962C8B-B14F-4D97-AF65-F5344CB8AC3E}">
        <p14:creationId xmlns:p14="http://schemas.microsoft.com/office/powerpoint/2010/main" val="110021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Čl. 166. Pravilnika o PDV-u</a:t>
            </a:r>
          </a:p>
          <a:p>
            <a:r>
              <a:rPr lang="hr-HR" dirty="0" smtClean="0"/>
              <a:t>Knjige I-RA i U-RA (kao i ostale evidencije)</a:t>
            </a:r>
          </a:p>
          <a:p>
            <a:pPr lvl="1"/>
            <a:r>
              <a:rPr lang="hr-HR" dirty="0" smtClean="0"/>
              <a:t> zaključuju se za svaku kalendarsku godinu odnosno i pri prestanku poslovanja</a:t>
            </a:r>
          </a:p>
          <a:p>
            <a:pPr lvl="1"/>
            <a:r>
              <a:rPr lang="hr-HR" dirty="0" smtClean="0"/>
              <a:t>tijekom godine, za svako obračunsko razdoblje, iznosi upisani u knjige U-RA i I-RA zbrajaju se i koriste za popunjavanje prijave PDV-a</a:t>
            </a:r>
          </a:p>
          <a:p>
            <a:pPr lvl="1"/>
            <a:r>
              <a:rPr lang="hr-HR" dirty="0" smtClean="0"/>
              <a:t>Za razdoblje oporezivanja tijekom godine upisuje se i kumulativni iznos PDV-a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25623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hr-HR" b="1" dirty="0" smtClean="0"/>
              <a:t>Vrijednost isporuka u Obrascu PDV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hr-HR" dirty="0" smtClean="0"/>
              <a:t>ne iskazuju se prihodi, koji ne predstavljaju naknadu za isporuku tj. nisu predmet oporezivanja PDV-om</a:t>
            </a:r>
          </a:p>
          <a:p>
            <a:pPr marL="914400" lvl="2" indent="-274320">
              <a:buFont typeface="Wingdings 2"/>
              <a:buChar char=""/>
              <a:defRPr/>
            </a:pPr>
            <a:r>
              <a:rPr lang="hr-HR" dirty="0" smtClean="0"/>
              <a:t>npr. prihodi po osnovu naknade štete</a:t>
            </a:r>
          </a:p>
          <a:p>
            <a:pPr marL="914400" lvl="2" indent="-274320">
              <a:buFont typeface="Wingdings 2"/>
              <a:buChar char=""/>
              <a:defRPr/>
            </a:pPr>
            <a:r>
              <a:rPr lang="hr-HR" dirty="0" smtClean="0"/>
              <a:t>prihodi od zateznih kamata</a:t>
            </a:r>
          </a:p>
          <a:p>
            <a:pPr marL="914400" lvl="2" indent="-274320">
              <a:buFont typeface="Wingdings 2"/>
              <a:buChar char=""/>
              <a:defRPr/>
            </a:pPr>
            <a:r>
              <a:rPr lang="hr-HR" dirty="0" smtClean="0"/>
              <a:t>boravišna pristojba (ugostiteljstvo)</a:t>
            </a:r>
          </a:p>
          <a:p>
            <a:pPr marL="914400" lvl="2" indent="-274320">
              <a:buFont typeface="Wingdings 2"/>
              <a:buChar char=""/>
              <a:defRPr/>
            </a:pPr>
            <a:r>
              <a:rPr lang="hr-HR" dirty="0" smtClean="0"/>
              <a:t>porez na potrošnju (ugostiteljstvo)</a:t>
            </a:r>
          </a:p>
          <a:p>
            <a:pPr marL="914400" lvl="2" indent="-274320">
              <a:buFont typeface="Wingdings 2"/>
              <a:buChar char=""/>
              <a:defRPr/>
            </a:pPr>
            <a:r>
              <a:rPr lang="hr-HR" dirty="0" smtClean="0"/>
              <a:t>prolazne stavke i sl.</a:t>
            </a:r>
          </a:p>
          <a:p>
            <a:pPr marL="640080" lvl="1" indent="-274320" eaLnBrk="1" fontAlgn="auto" hangingPunct="1">
              <a:spcAft>
                <a:spcPts val="0"/>
              </a:spcAft>
              <a:buFont typeface="Wingdings 2"/>
              <a:buChar char=""/>
              <a:defRPr/>
            </a:pPr>
            <a:r>
              <a:rPr lang="hr-HR" dirty="0" smtClean="0"/>
              <a:t>vrijednost isporuka koje ne podliježu PDV-u u RH</a:t>
            </a:r>
          </a:p>
          <a:p>
            <a:pPr marL="640080" lvl="2" indent="0">
              <a:buNone/>
              <a:defRPr/>
            </a:pPr>
            <a:r>
              <a:rPr lang="hr-H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</a:t>
            </a:r>
            <a:r>
              <a:rPr lang="hr-HR" dirty="0" smtClean="0"/>
              <a:t> osim onih koje se oporezuju u trećoj zemlji, odnosno u drugoj državi članici EU u kojoj dolazi do prijenosa porezne obveze na primatelja usluge prema čl. 194. Direktive 2006/112/EZ ili u slučaju prodaje na daljinu</a:t>
            </a:r>
          </a:p>
          <a:p>
            <a:pPr marL="640080" lvl="2" indent="0">
              <a:buNone/>
              <a:defRPr/>
            </a:pPr>
            <a:r>
              <a:rPr lang="hr-H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npr. ne iskazuje se vrijednost </a:t>
            </a:r>
            <a:r>
              <a:rPr lang="hr-HR" dirty="0" err="1" smtClean="0"/>
              <a:t>reeksportnih</a:t>
            </a:r>
            <a:r>
              <a:rPr lang="hr-HR" dirty="0" smtClean="0"/>
              <a:t> poslova</a:t>
            </a:r>
          </a:p>
          <a:p>
            <a:pPr marL="640080" lvl="2" indent="0">
              <a:buNone/>
              <a:defRPr/>
            </a:pPr>
            <a:r>
              <a:rPr lang="hr-H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r>
              <a:rPr lang="hr-HR" dirty="0" smtClean="0"/>
              <a:t>usluge prijevoza putnika, dionica puta izvan RH–  i druge isporuke </a:t>
            </a:r>
            <a:r>
              <a:rPr lang="hr-HR" dirty="0" smtClean="0">
                <a:solidFill>
                  <a:srgbClr val="FF0000"/>
                </a:solidFill>
              </a:rPr>
              <a:t>za što se porezni obveznik mora registrirati u drugoj </a:t>
            </a:r>
            <a:r>
              <a:rPr lang="hr-HR" dirty="0" err="1" smtClean="0">
                <a:solidFill>
                  <a:srgbClr val="FF0000"/>
                </a:solidFill>
              </a:rPr>
              <a:t>DČ</a:t>
            </a:r>
            <a:endParaRPr lang="hr-HR" dirty="0" smtClean="0">
              <a:solidFill>
                <a:srgbClr val="FF0000"/>
              </a:solidFill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8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7079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Kamate na pozajmice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naknada za uslugu kreditiranja</a:t>
            </a:r>
          </a:p>
          <a:p>
            <a:r>
              <a:rPr lang="hr-HR" dirty="0" smtClean="0"/>
              <a:t>isporuka oslobođena PDV-a prema čl. 40. st. 1. t. b) </a:t>
            </a:r>
            <a:r>
              <a:rPr lang="hr-HR" dirty="0" err="1" smtClean="0"/>
              <a:t>ZPDV</a:t>
            </a:r>
            <a:r>
              <a:rPr lang="hr-HR" dirty="0" smtClean="0"/>
              <a:t>-u</a:t>
            </a:r>
          </a:p>
          <a:p>
            <a:r>
              <a:rPr lang="hr-HR" dirty="0" smtClean="0"/>
              <a:t>iskazuje se:</a:t>
            </a:r>
          </a:p>
          <a:p>
            <a:pPr lvl="1"/>
            <a:r>
              <a:rPr lang="hr-HR" dirty="0" smtClean="0"/>
              <a:t> na rednom broju </a:t>
            </a:r>
            <a:r>
              <a:rPr lang="hr-HR" dirty="0" err="1" smtClean="0"/>
              <a:t>I.8</a:t>
            </a:r>
            <a:r>
              <a:rPr lang="hr-HR" dirty="0" smtClean="0"/>
              <a:t>. </a:t>
            </a:r>
            <a:r>
              <a:rPr lang="hr-HR" i="1" dirty="0" smtClean="0"/>
              <a:t>Tuzemne isporuke oslobođene PDV-a</a:t>
            </a:r>
          </a:p>
          <a:p>
            <a:r>
              <a:rPr lang="hr-HR" dirty="0" smtClean="0"/>
              <a:t>provjeriti utjecaj na pravo na odbitak pretporeza</a:t>
            </a:r>
          </a:p>
          <a:p>
            <a:pPr lvl="1"/>
            <a:r>
              <a:rPr lang="hr-HR" dirty="0"/>
              <a:t>izračun % prava na odbitak pretporeza prema članku 62. ZPDV-u</a:t>
            </a:r>
          </a:p>
          <a:p>
            <a:pPr marL="274320" lvl="1" indent="0">
              <a:buNone/>
            </a:pPr>
            <a:r>
              <a:rPr lang="hr-HR" dirty="0"/>
              <a:t>	</a:t>
            </a:r>
            <a:r>
              <a:rPr lang="hr-HR" u="sng" dirty="0"/>
              <a:t>vrijednost oporezivih isporuka x 100</a:t>
            </a:r>
          </a:p>
          <a:p>
            <a:pPr marL="274320" lvl="1" indent="0">
              <a:buNone/>
            </a:pPr>
            <a:r>
              <a:rPr lang="hr-HR" dirty="0"/>
              <a:t>	vrijednost oporezivih + oslobođenih isporuka</a:t>
            </a:r>
          </a:p>
          <a:p>
            <a:pPr lvl="1"/>
            <a:r>
              <a:rPr lang="hr-HR" dirty="0" smtClean="0"/>
              <a:t>ako je % prava na odbitak pretporeza najmanje 98% pretporez se može priznati u ukupnom iznosu</a:t>
            </a:r>
          </a:p>
          <a:p>
            <a:pPr lvl="1"/>
            <a:endParaRPr lang="hr-HR" dirty="0" smtClean="0"/>
          </a:p>
          <a:p>
            <a:r>
              <a:rPr lang="hr-HR" dirty="0" smtClean="0"/>
              <a:t>u formulu za izračun ne uključuju se iznos prometa koji se odnosi na:</a:t>
            </a:r>
          </a:p>
          <a:p>
            <a:pPr lvl="1"/>
            <a:r>
              <a:rPr lang="hr-HR" dirty="0" smtClean="0"/>
              <a:t>prodaju gospodarskih dobara (dugotrajne imovine)</a:t>
            </a:r>
          </a:p>
          <a:p>
            <a:pPr lvl="1"/>
            <a:r>
              <a:rPr lang="hr-HR" dirty="0" smtClean="0"/>
              <a:t>povremene isporuke nekretnina</a:t>
            </a:r>
          </a:p>
          <a:p>
            <a:pPr lvl="1"/>
            <a:r>
              <a:rPr lang="hr-HR" dirty="0" smtClean="0"/>
              <a:t>povremene financijske transakcije (povremena = jedna transakcija)</a:t>
            </a:r>
          </a:p>
          <a:p>
            <a:pPr lvl="1"/>
            <a:endParaRPr lang="hr-HR" dirty="0" smtClean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861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if-mod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Rif-model</Template>
  <TotalTime>7452</TotalTime>
  <Words>2759</Words>
  <Application>Microsoft Office PowerPoint</Application>
  <PresentationFormat>Prikaz na zaslonu (4:3)</PresentationFormat>
  <Paragraphs>330</Paragraphs>
  <Slides>39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39</vt:i4>
      </vt:variant>
    </vt:vector>
  </HeadingPairs>
  <TitlesOfParts>
    <vt:vector size="46" baseType="lpstr">
      <vt:lpstr>Arial</vt:lpstr>
      <vt:lpstr>Calibri</vt:lpstr>
      <vt:lpstr>Courier New</vt:lpstr>
      <vt:lpstr>Verdana</vt:lpstr>
      <vt:lpstr>Wingdings</vt:lpstr>
      <vt:lpstr>Wingdings 2</vt:lpstr>
      <vt:lpstr>Rif-model</vt:lpstr>
      <vt:lpstr>PowerPointova prezentacija</vt:lpstr>
      <vt:lpstr>PowerPointova prezentacija</vt:lpstr>
      <vt:lpstr>Obračun za prosinac/listopad-prosinac</vt:lpstr>
      <vt:lpstr>PowerPointova prezentacija</vt:lpstr>
      <vt:lpstr>Zatezna kamata za nepravovremeno plaćeni PDV</vt:lpstr>
      <vt:lpstr>Porezne evidencije temeljem kojih se sastavlja godišnji obračun/usklađenje</vt:lpstr>
      <vt:lpstr>PowerPointova prezentacija</vt:lpstr>
      <vt:lpstr>Vrijednost isporuka u Obrascu PDV</vt:lpstr>
      <vt:lpstr>Kamate na pozajmice</vt:lpstr>
      <vt:lpstr>Razlike Knjiga I-RA (kumulativ) i RDG</vt:lpstr>
      <vt:lpstr>PDV NA MANJKOVE (čl. 26. Pravilnika o PDV-u)</vt:lpstr>
      <vt:lpstr>POREZNO NEPRIZNATI MANJKOVI</vt:lpstr>
      <vt:lpstr>Rashodovanje dugotrajne imovine</vt:lpstr>
      <vt:lpstr>Uputa MF – porezna osnovica kod manjkova</vt:lpstr>
      <vt:lpstr>Dospijeće plaćanja PDV-a na manjkove</vt:lpstr>
      <vt:lpstr>ISPRAVAK PRETPOREZA ZBOG PROMJENE „PRO RATE”</vt:lpstr>
      <vt:lpstr>Obveznici</vt:lpstr>
      <vt:lpstr>PowerPointova prezentacija</vt:lpstr>
      <vt:lpstr>PRAVO NA ODBITAK PRETPOREZA</vt:lpstr>
      <vt:lpstr>Pravo na odbitak pretporeza </vt:lpstr>
      <vt:lpstr>POVRATI ROBE, REKLAMACIJE I NAKNADNA ODOBRENJA</vt:lpstr>
      <vt:lpstr>Odobrenja kupcima u tuzemstvu</vt:lpstr>
      <vt:lpstr>članak 63. ZPDV-u</vt:lpstr>
      <vt:lpstr>POSLOVANJE S EU – NAKNADNI POPUSTI ODOBRENJA – OBRAZAC PDV-S I ZP</vt:lpstr>
      <vt:lpstr>Promjena porezne osnovice zbog nemogućnosti naplate</vt:lpstr>
      <vt:lpstr>GODIŠNJI OBRAČUN – IZLAZAK IZ SUSTAVA PDV-A</vt:lpstr>
      <vt:lpstr>Izlazak iz sustava PDV-a</vt:lpstr>
      <vt:lpstr>Usklađenje zbog izlaska iz sustava PDV-a</vt:lpstr>
      <vt:lpstr>Primjer: izuzimanje nekretnine</vt:lpstr>
      <vt:lpstr>IZLAZAK IZ SUSTAVA PDV-A</vt:lpstr>
      <vt:lpstr>Ispravak pretporeza – izlazak iz sustava PDV-a</vt:lpstr>
      <vt:lpstr>Ispravak odbitka pretporeza za zalihe (čl. 142.a Pravilnika)</vt:lpstr>
      <vt:lpstr>Godišnji obračun pri prijelazu R-2      R-1</vt:lpstr>
      <vt:lpstr>Obrazac PDV VIII. Ostali podaci</vt:lpstr>
      <vt:lpstr>Čl. 178. Pravilnika</vt:lpstr>
      <vt:lpstr>PowerPointova prezentacija</vt:lpstr>
      <vt:lpstr>Plaćanje pdv-a prema naplaćenim naknadama</vt:lpstr>
      <vt:lpstr>Plaćanje PDV-a prema naplaćenim naknadama</vt:lpstr>
      <vt:lpstr>PowerPointova prezentacija</vt:lpstr>
    </vt:vector>
  </TitlesOfParts>
  <Company>RIF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xxx</dc:creator>
  <cp:lastModifiedBy>Danica Šarac</cp:lastModifiedBy>
  <cp:revision>544</cp:revision>
  <dcterms:created xsi:type="dcterms:W3CDTF">2012-09-19T13:04:13Z</dcterms:created>
  <dcterms:modified xsi:type="dcterms:W3CDTF">2016-12-19T11:04:37Z</dcterms:modified>
</cp:coreProperties>
</file>