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44"/>
  </p:notesMasterIdLst>
  <p:sldIdLst>
    <p:sldId id="933" r:id="rId2"/>
    <p:sldId id="1464" r:id="rId3"/>
    <p:sldId id="1459" r:id="rId4"/>
    <p:sldId id="1503" r:id="rId5"/>
    <p:sldId id="1506" r:id="rId6"/>
    <p:sldId id="1460" r:id="rId7"/>
    <p:sldId id="1462" r:id="rId8"/>
    <p:sldId id="1463" r:id="rId9"/>
    <p:sldId id="1404" r:id="rId10"/>
    <p:sldId id="1406" r:id="rId11"/>
    <p:sldId id="1407" r:id="rId12"/>
    <p:sldId id="1415" r:id="rId13"/>
    <p:sldId id="1416" r:id="rId14"/>
    <p:sldId id="1420" r:id="rId15"/>
    <p:sldId id="1423" r:id="rId16"/>
    <p:sldId id="1453" r:id="rId17"/>
    <p:sldId id="1424" r:id="rId18"/>
    <p:sldId id="1465" r:id="rId19"/>
    <p:sldId id="1425" r:id="rId20"/>
    <p:sldId id="1466" r:id="rId21"/>
    <p:sldId id="1426" r:id="rId22"/>
    <p:sldId id="1427" r:id="rId23"/>
    <p:sldId id="1429" r:id="rId24"/>
    <p:sldId id="1430" r:id="rId25"/>
    <p:sldId id="1443" r:id="rId26"/>
    <p:sldId id="1467" r:id="rId27"/>
    <p:sldId id="1457" r:id="rId28"/>
    <p:sldId id="1444" r:id="rId29"/>
    <p:sldId id="1442" r:id="rId30"/>
    <p:sldId id="1440" r:id="rId31"/>
    <p:sldId id="1441" r:id="rId32"/>
    <p:sldId id="1494" r:id="rId33"/>
    <p:sldId id="1484" r:id="rId34"/>
    <p:sldId id="1486" r:id="rId35"/>
    <p:sldId id="1497" r:id="rId36"/>
    <p:sldId id="1498" r:id="rId37"/>
    <p:sldId id="1501" r:id="rId38"/>
    <p:sldId id="1504" r:id="rId39"/>
    <p:sldId id="1500" r:id="rId40"/>
    <p:sldId id="1508" r:id="rId41"/>
    <p:sldId id="1509" r:id="rId42"/>
    <p:sldId id="1505" r:id="rId43"/>
  </p:sldIdLst>
  <p:sldSz cx="9144000" cy="6858000" type="screen4x3"/>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6" autoAdjust="0"/>
    <p:restoredTop sz="94660" autoAdjust="0"/>
  </p:normalViewPr>
  <p:slideViewPr>
    <p:cSldViewPr>
      <p:cViewPr varScale="1">
        <p:scale>
          <a:sx n="132" d="100"/>
          <a:sy n="132" d="100"/>
        </p:scale>
        <p:origin x="1032" y="132"/>
      </p:cViewPr>
      <p:guideLst>
        <p:guide orient="horz" pos="2160"/>
        <p:guide pos="2880"/>
      </p:guideLst>
    </p:cSldViewPr>
  </p:slideViewPr>
  <p:outlineViewPr>
    <p:cViewPr>
      <p:scale>
        <a:sx n="33" d="100"/>
        <a:sy n="33" d="100"/>
      </p:scale>
      <p:origin x="0" y="262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8AA923-6A73-44AE-BF9E-81F68A4B3D10}" type="doc">
      <dgm:prSet loTypeId="urn:microsoft.com/office/officeart/2005/8/layout/hProcess9" loCatId="process" qsTypeId="urn:microsoft.com/office/officeart/2005/8/quickstyle/simple1" qsCatId="simple" csTypeId="urn:microsoft.com/office/officeart/2005/8/colors/accent1_2" csCatId="accent1" phldr="1"/>
      <dgm:spPr/>
    </dgm:pt>
    <dgm:pt modelId="{58F88E2B-41F2-4AE5-BCF8-8C9226A6BA2C}">
      <dgm:prSet phldrT="[Tekst]"/>
      <dgm:spPr/>
      <dgm:t>
        <a:bodyPr/>
        <a:lstStyle/>
        <a:p>
          <a:r>
            <a:rPr lang="hr-HR" dirty="0" smtClean="0"/>
            <a:t>trošak električne energije, vode, plina</a:t>
          </a:r>
          <a:endParaRPr lang="hr-HR" dirty="0"/>
        </a:p>
      </dgm:t>
    </dgm:pt>
    <dgm:pt modelId="{AE294FB2-D486-4B1D-B3AB-48BED94C6C83}" type="parTrans" cxnId="{A38C561A-A7E4-4EA7-9BEE-D0966D32A66A}">
      <dgm:prSet/>
      <dgm:spPr/>
      <dgm:t>
        <a:bodyPr/>
        <a:lstStyle/>
        <a:p>
          <a:endParaRPr lang="hr-HR"/>
        </a:p>
      </dgm:t>
    </dgm:pt>
    <dgm:pt modelId="{7D407657-8301-4872-A3A1-2195573E6219}" type="sibTrans" cxnId="{A38C561A-A7E4-4EA7-9BEE-D0966D32A66A}">
      <dgm:prSet/>
      <dgm:spPr/>
      <dgm:t>
        <a:bodyPr/>
        <a:lstStyle/>
        <a:p>
          <a:endParaRPr lang="hr-HR"/>
        </a:p>
      </dgm:t>
    </dgm:pt>
    <dgm:pt modelId="{DB3DAF8B-5A14-4822-890C-D0DD42A647A2}">
      <dgm:prSet phldrT="[Tekst]"/>
      <dgm:spPr/>
      <dgm:t>
        <a:bodyPr/>
        <a:lstStyle/>
        <a:p>
          <a:r>
            <a:rPr lang="hr-HR" dirty="0" smtClean="0"/>
            <a:t>trošak odvoza smeća</a:t>
          </a:r>
          <a:endParaRPr lang="hr-HR" dirty="0"/>
        </a:p>
      </dgm:t>
    </dgm:pt>
    <dgm:pt modelId="{B69BFEC9-4D4D-41F2-B677-486184720EAF}" type="parTrans" cxnId="{A1909FC0-15F3-4B0D-ADB7-3F09CBF94030}">
      <dgm:prSet/>
      <dgm:spPr/>
      <dgm:t>
        <a:bodyPr/>
        <a:lstStyle/>
        <a:p>
          <a:endParaRPr lang="hr-HR"/>
        </a:p>
      </dgm:t>
    </dgm:pt>
    <dgm:pt modelId="{3D658DCC-9FBA-4CE1-A1EF-3DDC2291F129}" type="sibTrans" cxnId="{A1909FC0-15F3-4B0D-ADB7-3F09CBF94030}">
      <dgm:prSet/>
      <dgm:spPr/>
      <dgm:t>
        <a:bodyPr/>
        <a:lstStyle/>
        <a:p>
          <a:endParaRPr lang="hr-HR"/>
        </a:p>
      </dgm:t>
    </dgm:pt>
    <dgm:pt modelId="{AF4E45CB-5555-4FB2-9F5C-8AD606FB4C00}">
      <dgm:prSet phldrT="[Tekst]"/>
      <dgm:spPr/>
      <dgm:t>
        <a:bodyPr/>
        <a:lstStyle/>
        <a:p>
          <a:r>
            <a:rPr lang="hr-HR" dirty="0" smtClean="0"/>
            <a:t>= dio usluge najma stopa 25%</a:t>
          </a:r>
          <a:endParaRPr lang="hr-HR" dirty="0"/>
        </a:p>
      </dgm:t>
    </dgm:pt>
    <dgm:pt modelId="{F95DAF32-9852-4C47-9652-D3B69B54DBF1}" type="parTrans" cxnId="{0DF90432-EAC2-4561-82DB-D386F2DD74DA}">
      <dgm:prSet/>
      <dgm:spPr/>
      <dgm:t>
        <a:bodyPr/>
        <a:lstStyle/>
        <a:p>
          <a:endParaRPr lang="hr-HR"/>
        </a:p>
      </dgm:t>
    </dgm:pt>
    <dgm:pt modelId="{290C95F0-C7DE-45E2-9E5F-2265A84EA985}" type="sibTrans" cxnId="{0DF90432-EAC2-4561-82DB-D386F2DD74DA}">
      <dgm:prSet/>
      <dgm:spPr/>
      <dgm:t>
        <a:bodyPr/>
        <a:lstStyle/>
        <a:p>
          <a:endParaRPr lang="hr-HR"/>
        </a:p>
      </dgm:t>
    </dgm:pt>
    <dgm:pt modelId="{F077650F-A87F-42D2-A501-C9E4F1B3D3F9}" type="pres">
      <dgm:prSet presAssocID="{9E8AA923-6A73-44AE-BF9E-81F68A4B3D10}" presName="CompostProcess" presStyleCnt="0">
        <dgm:presLayoutVars>
          <dgm:dir/>
          <dgm:resizeHandles val="exact"/>
        </dgm:presLayoutVars>
      </dgm:prSet>
      <dgm:spPr/>
    </dgm:pt>
    <dgm:pt modelId="{28FCD521-53A2-4A85-BC8B-30D13FBEDEB8}" type="pres">
      <dgm:prSet presAssocID="{9E8AA923-6A73-44AE-BF9E-81F68A4B3D10}" presName="arrow" presStyleLbl="bgShp" presStyleIdx="0" presStyleCnt="1"/>
      <dgm:spPr/>
    </dgm:pt>
    <dgm:pt modelId="{B445F515-1858-43D4-B670-ECECFB212875}" type="pres">
      <dgm:prSet presAssocID="{9E8AA923-6A73-44AE-BF9E-81F68A4B3D10}" presName="linearProcess" presStyleCnt="0"/>
      <dgm:spPr/>
    </dgm:pt>
    <dgm:pt modelId="{305A22C2-12F8-48E8-8936-44E2E4F42EA2}" type="pres">
      <dgm:prSet presAssocID="{58F88E2B-41F2-4AE5-BCF8-8C9226A6BA2C}" presName="textNode" presStyleLbl="node1" presStyleIdx="0" presStyleCnt="3">
        <dgm:presLayoutVars>
          <dgm:bulletEnabled val="1"/>
        </dgm:presLayoutVars>
      </dgm:prSet>
      <dgm:spPr/>
      <dgm:t>
        <a:bodyPr/>
        <a:lstStyle/>
        <a:p>
          <a:endParaRPr lang="hr-HR"/>
        </a:p>
      </dgm:t>
    </dgm:pt>
    <dgm:pt modelId="{94DBF7B4-C703-474E-BD2A-AC16F1E08786}" type="pres">
      <dgm:prSet presAssocID="{7D407657-8301-4872-A3A1-2195573E6219}" presName="sibTrans" presStyleCnt="0"/>
      <dgm:spPr/>
    </dgm:pt>
    <dgm:pt modelId="{169D7D3C-5F6B-4C1B-B0DB-D4659C743662}" type="pres">
      <dgm:prSet presAssocID="{DB3DAF8B-5A14-4822-890C-D0DD42A647A2}" presName="textNode" presStyleLbl="node1" presStyleIdx="1" presStyleCnt="3">
        <dgm:presLayoutVars>
          <dgm:bulletEnabled val="1"/>
        </dgm:presLayoutVars>
      </dgm:prSet>
      <dgm:spPr/>
      <dgm:t>
        <a:bodyPr/>
        <a:lstStyle/>
        <a:p>
          <a:endParaRPr lang="hr-HR"/>
        </a:p>
      </dgm:t>
    </dgm:pt>
    <dgm:pt modelId="{57A0FA1F-76B8-475A-A6CA-2697126EF335}" type="pres">
      <dgm:prSet presAssocID="{3D658DCC-9FBA-4CE1-A1EF-3DDC2291F129}" presName="sibTrans" presStyleCnt="0"/>
      <dgm:spPr/>
    </dgm:pt>
    <dgm:pt modelId="{F36F3AEC-8E62-4964-A32B-807A9C681E3D}" type="pres">
      <dgm:prSet presAssocID="{AF4E45CB-5555-4FB2-9F5C-8AD606FB4C00}" presName="textNode" presStyleLbl="node1" presStyleIdx="2" presStyleCnt="3">
        <dgm:presLayoutVars>
          <dgm:bulletEnabled val="1"/>
        </dgm:presLayoutVars>
      </dgm:prSet>
      <dgm:spPr/>
      <dgm:t>
        <a:bodyPr/>
        <a:lstStyle/>
        <a:p>
          <a:endParaRPr lang="hr-HR"/>
        </a:p>
      </dgm:t>
    </dgm:pt>
  </dgm:ptLst>
  <dgm:cxnLst>
    <dgm:cxn modelId="{A38C561A-A7E4-4EA7-9BEE-D0966D32A66A}" srcId="{9E8AA923-6A73-44AE-BF9E-81F68A4B3D10}" destId="{58F88E2B-41F2-4AE5-BCF8-8C9226A6BA2C}" srcOrd="0" destOrd="0" parTransId="{AE294FB2-D486-4B1D-B3AB-48BED94C6C83}" sibTransId="{7D407657-8301-4872-A3A1-2195573E6219}"/>
    <dgm:cxn modelId="{597BE7C1-69DA-4B7A-BF30-2F172C3A167F}" type="presOf" srcId="{DB3DAF8B-5A14-4822-890C-D0DD42A647A2}" destId="{169D7D3C-5F6B-4C1B-B0DB-D4659C743662}" srcOrd="0" destOrd="0" presId="urn:microsoft.com/office/officeart/2005/8/layout/hProcess9"/>
    <dgm:cxn modelId="{5BAA42BA-AC5B-4361-A9C5-8FF7F240209E}" type="presOf" srcId="{58F88E2B-41F2-4AE5-BCF8-8C9226A6BA2C}" destId="{305A22C2-12F8-48E8-8936-44E2E4F42EA2}" srcOrd="0" destOrd="0" presId="urn:microsoft.com/office/officeart/2005/8/layout/hProcess9"/>
    <dgm:cxn modelId="{A1909FC0-15F3-4B0D-ADB7-3F09CBF94030}" srcId="{9E8AA923-6A73-44AE-BF9E-81F68A4B3D10}" destId="{DB3DAF8B-5A14-4822-890C-D0DD42A647A2}" srcOrd="1" destOrd="0" parTransId="{B69BFEC9-4D4D-41F2-B677-486184720EAF}" sibTransId="{3D658DCC-9FBA-4CE1-A1EF-3DDC2291F129}"/>
    <dgm:cxn modelId="{B8AB9F67-7E55-4366-9DFA-63030662D28E}" type="presOf" srcId="{9E8AA923-6A73-44AE-BF9E-81F68A4B3D10}" destId="{F077650F-A87F-42D2-A501-C9E4F1B3D3F9}" srcOrd="0" destOrd="0" presId="urn:microsoft.com/office/officeart/2005/8/layout/hProcess9"/>
    <dgm:cxn modelId="{0DF90432-EAC2-4561-82DB-D386F2DD74DA}" srcId="{9E8AA923-6A73-44AE-BF9E-81F68A4B3D10}" destId="{AF4E45CB-5555-4FB2-9F5C-8AD606FB4C00}" srcOrd="2" destOrd="0" parTransId="{F95DAF32-9852-4C47-9652-D3B69B54DBF1}" sibTransId="{290C95F0-C7DE-45E2-9E5F-2265A84EA985}"/>
    <dgm:cxn modelId="{B4DAEAD0-7E6D-42A7-8D7B-30F93AC5719A}" type="presOf" srcId="{AF4E45CB-5555-4FB2-9F5C-8AD606FB4C00}" destId="{F36F3AEC-8E62-4964-A32B-807A9C681E3D}" srcOrd="0" destOrd="0" presId="urn:microsoft.com/office/officeart/2005/8/layout/hProcess9"/>
    <dgm:cxn modelId="{89625A28-2530-4A69-BC5E-70A9D60B5627}" type="presParOf" srcId="{F077650F-A87F-42D2-A501-C9E4F1B3D3F9}" destId="{28FCD521-53A2-4A85-BC8B-30D13FBEDEB8}" srcOrd="0" destOrd="0" presId="urn:microsoft.com/office/officeart/2005/8/layout/hProcess9"/>
    <dgm:cxn modelId="{F8BDF1B6-3A0B-49A7-A995-1876254BA32D}" type="presParOf" srcId="{F077650F-A87F-42D2-A501-C9E4F1B3D3F9}" destId="{B445F515-1858-43D4-B670-ECECFB212875}" srcOrd="1" destOrd="0" presId="urn:microsoft.com/office/officeart/2005/8/layout/hProcess9"/>
    <dgm:cxn modelId="{A0053E6E-716A-4BB8-804D-21D4A215BCA1}" type="presParOf" srcId="{B445F515-1858-43D4-B670-ECECFB212875}" destId="{305A22C2-12F8-48E8-8936-44E2E4F42EA2}" srcOrd="0" destOrd="0" presId="urn:microsoft.com/office/officeart/2005/8/layout/hProcess9"/>
    <dgm:cxn modelId="{E367BD83-ADF2-4F39-8E99-775CD1C0507A}" type="presParOf" srcId="{B445F515-1858-43D4-B670-ECECFB212875}" destId="{94DBF7B4-C703-474E-BD2A-AC16F1E08786}" srcOrd="1" destOrd="0" presId="urn:microsoft.com/office/officeart/2005/8/layout/hProcess9"/>
    <dgm:cxn modelId="{D3E9266B-244E-4698-9D91-E7F2920BBB28}" type="presParOf" srcId="{B445F515-1858-43D4-B670-ECECFB212875}" destId="{169D7D3C-5F6B-4C1B-B0DB-D4659C743662}" srcOrd="2" destOrd="0" presId="urn:microsoft.com/office/officeart/2005/8/layout/hProcess9"/>
    <dgm:cxn modelId="{CBDE554E-E158-4565-9462-A42DC738C90C}" type="presParOf" srcId="{B445F515-1858-43D4-B670-ECECFB212875}" destId="{57A0FA1F-76B8-475A-A6CA-2697126EF335}" srcOrd="3" destOrd="0" presId="urn:microsoft.com/office/officeart/2005/8/layout/hProcess9"/>
    <dgm:cxn modelId="{63814B6D-1CEE-4B99-B6A8-703274E52D0A}" type="presParOf" srcId="{B445F515-1858-43D4-B670-ECECFB212875}" destId="{F36F3AEC-8E62-4964-A32B-807A9C681E3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FCD521-53A2-4A85-BC8B-30D13FBEDEB8}">
      <dsp:nvSpPr>
        <dsp:cNvPr id="0" name=""/>
        <dsp:cNvSpPr/>
      </dsp:nvSpPr>
      <dsp:spPr>
        <a:xfrm>
          <a:off x="507656" y="0"/>
          <a:ext cx="5753439" cy="316835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5A22C2-12F8-48E8-8936-44E2E4F42EA2}">
      <dsp:nvSpPr>
        <dsp:cNvPr id="0" name=""/>
        <dsp:cNvSpPr/>
      </dsp:nvSpPr>
      <dsp:spPr>
        <a:xfrm>
          <a:off x="7271" y="950505"/>
          <a:ext cx="2178692" cy="1267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hr-HR" sz="2100" kern="1200" dirty="0" smtClean="0"/>
            <a:t>trošak električne energije, vode, plina</a:t>
          </a:r>
          <a:endParaRPr lang="hr-HR" sz="2100" kern="1200" dirty="0"/>
        </a:p>
      </dsp:txBody>
      <dsp:txXfrm>
        <a:off x="69137" y="1012371"/>
        <a:ext cx="2054960" cy="1143608"/>
      </dsp:txXfrm>
    </dsp:sp>
    <dsp:sp modelId="{169D7D3C-5F6B-4C1B-B0DB-D4659C743662}">
      <dsp:nvSpPr>
        <dsp:cNvPr id="0" name=""/>
        <dsp:cNvSpPr/>
      </dsp:nvSpPr>
      <dsp:spPr>
        <a:xfrm>
          <a:off x="2295029" y="950505"/>
          <a:ext cx="2178692" cy="1267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hr-HR" sz="2100" kern="1200" dirty="0" smtClean="0"/>
            <a:t>trošak odvoza smeća</a:t>
          </a:r>
          <a:endParaRPr lang="hr-HR" sz="2100" kern="1200" dirty="0"/>
        </a:p>
      </dsp:txBody>
      <dsp:txXfrm>
        <a:off x="2356895" y="1012371"/>
        <a:ext cx="2054960" cy="1143608"/>
      </dsp:txXfrm>
    </dsp:sp>
    <dsp:sp modelId="{F36F3AEC-8E62-4964-A32B-807A9C681E3D}">
      <dsp:nvSpPr>
        <dsp:cNvPr id="0" name=""/>
        <dsp:cNvSpPr/>
      </dsp:nvSpPr>
      <dsp:spPr>
        <a:xfrm>
          <a:off x="4582788" y="950505"/>
          <a:ext cx="2178692" cy="12673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hr-HR" sz="2100" kern="1200" dirty="0" smtClean="0"/>
            <a:t>= dio usluge najma stopa 25%</a:t>
          </a:r>
          <a:endParaRPr lang="hr-HR" sz="2100" kern="1200" dirty="0"/>
        </a:p>
      </dsp:txBody>
      <dsp:txXfrm>
        <a:off x="4644654" y="1012371"/>
        <a:ext cx="2054960" cy="114360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14015" cy="488712"/>
          </a:xfrm>
          <a:prstGeom prst="rect">
            <a:avLst/>
          </a:prstGeom>
        </p:spPr>
        <p:txBody>
          <a:bodyPr vert="horz" lIns="91861" tIns="45930" rIns="91861" bIns="45930" rtlCol="0"/>
          <a:lstStyle>
            <a:lvl1pPr algn="l">
              <a:defRPr sz="1200"/>
            </a:lvl1pPr>
          </a:lstStyle>
          <a:p>
            <a:endParaRPr lang="hr-HR"/>
          </a:p>
        </p:txBody>
      </p:sp>
      <p:sp>
        <p:nvSpPr>
          <p:cNvPr id="3" name="Rezervirano mjesto datuma 2"/>
          <p:cNvSpPr>
            <a:spLocks noGrp="1"/>
          </p:cNvSpPr>
          <p:nvPr>
            <p:ph type="dt" idx="1"/>
          </p:nvPr>
        </p:nvSpPr>
        <p:spPr>
          <a:xfrm>
            <a:off x="3809079" y="0"/>
            <a:ext cx="2914015" cy="488712"/>
          </a:xfrm>
          <a:prstGeom prst="rect">
            <a:avLst/>
          </a:prstGeom>
        </p:spPr>
        <p:txBody>
          <a:bodyPr vert="horz" lIns="91861" tIns="45930" rIns="91861" bIns="45930" rtlCol="0"/>
          <a:lstStyle>
            <a:lvl1pPr algn="r">
              <a:defRPr sz="1200"/>
            </a:lvl1pPr>
          </a:lstStyle>
          <a:p>
            <a:fld id="{A2DE41FD-CEB0-4E14-8BD7-F7060D774C41}" type="datetimeFigureOut">
              <a:rPr lang="hr-HR" smtClean="0"/>
              <a:pPr/>
              <a:t>15.2.2017.</a:t>
            </a:fld>
            <a:endParaRPr lang="hr-HR"/>
          </a:p>
        </p:txBody>
      </p:sp>
      <p:sp>
        <p:nvSpPr>
          <p:cNvPr id="4" name="Rezervirano mjesto slike slajda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861" tIns="45930" rIns="91861" bIns="45930" rtlCol="0" anchor="ctr"/>
          <a:lstStyle/>
          <a:p>
            <a:endParaRPr lang="hr-HR"/>
          </a:p>
        </p:txBody>
      </p:sp>
      <p:sp>
        <p:nvSpPr>
          <p:cNvPr id="5" name="Rezervirano mjesto bilježaka 4"/>
          <p:cNvSpPr>
            <a:spLocks noGrp="1"/>
          </p:cNvSpPr>
          <p:nvPr>
            <p:ph type="body" sz="quarter" idx="3"/>
          </p:nvPr>
        </p:nvSpPr>
        <p:spPr>
          <a:xfrm>
            <a:off x="672465" y="4642763"/>
            <a:ext cx="5379720" cy="4398407"/>
          </a:xfrm>
          <a:prstGeom prst="rect">
            <a:avLst/>
          </a:prstGeom>
        </p:spPr>
        <p:txBody>
          <a:bodyPr vert="horz" lIns="91861" tIns="45930" rIns="91861" bIns="4593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9283829"/>
            <a:ext cx="2914015" cy="488712"/>
          </a:xfrm>
          <a:prstGeom prst="rect">
            <a:avLst/>
          </a:prstGeom>
        </p:spPr>
        <p:txBody>
          <a:bodyPr vert="horz" lIns="91861" tIns="45930" rIns="91861" bIns="4593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09079" y="9283829"/>
            <a:ext cx="2914015" cy="488712"/>
          </a:xfrm>
          <a:prstGeom prst="rect">
            <a:avLst/>
          </a:prstGeom>
        </p:spPr>
        <p:txBody>
          <a:bodyPr vert="horz" lIns="91861" tIns="45930" rIns="91861" bIns="45930" rtlCol="0" anchor="b"/>
          <a:lstStyle>
            <a:lvl1pPr algn="r">
              <a:defRPr sz="1200"/>
            </a:lvl1pPr>
          </a:lstStyle>
          <a:p>
            <a:fld id="{486E47BC-933D-44F2-9916-17968C5121B1}" type="slidenum">
              <a:rPr lang="hr-HR" smtClean="0"/>
              <a:pPr/>
              <a:t>‹#›</a:t>
            </a:fld>
            <a:endParaRPr lang="hr-HR"/>
          </a:p>
        </p:txBody>
      </p:sp>
    </p:spTree>
    <p:extLst>
      <p:ext uri="{BB962C8B-B14F-4D97-AF65-F5344CB8AC3E}">
        <p14:creationId xmlns:p14="http://schemas.microsoft.com/office/powerpoint/2010/main" val="761203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Naslovni slajd">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p:txBody>
          <a:bodyPr/>
          <a:lstStyle/>
          <a:p>
            <a:fld id="{D2E57653-3E58-4892-A7ED-712530ACC680}" type="slidenum">
              <a:rPr kumimoji="0" lang="en-US" smtClean="0"/>
              <a:pPr/>
              <a:t>‹#›</a:t>
            </a:fld>
            <a:endParaRPr kumimoji="0" lang="en-US" dirty="0"/>
          </a:p>
        </p:txBody>
      </p:sp>
      <p:sp>
        <p:nvSpPr>
          <p:cNvPr id="10" name="Subtitle 2"/>
          <p:cNvSpPr txBox="1">
            <a:spLocks/>
          </p:cNvSpPr>
          <p:nvPr userDrawn="1"/>
        </p:nvSpPr>
        <p:spPr>
          <a:xfrm>
            <a:off x="539550" y="5816750"/>
            <a:ext cx="2253371" cy="4404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400" kern="1200">
                <a:solidFill>
                  <a:schemeClr val="tx1">
                    <a:tint val="75000"/>
                  </a:schemeClr>
                </a:solidFill>
                <a:latin typeface="+mj-lt"/>
                <a:ea typeface="+mn-ea"/>
                <a:cs typeface="+mn-cs"/>
              </a:defRPr>
            </a:lvl1pPr>
            <a:lvl2pPr marL="4572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2pPr>
            <a:lvl3pPr marL="9144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3pPr>
            <a:lvl4pPr marL="13716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4pPr>
            <a:lvl5pPr marL="18288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6pPr>
            <a:lvl7pPr marL="27432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7pPr>
            <a:lvl8pPr marL="3200400" indent="0" algn="ctr" defTabSz="914400" rtl="0" eaLnBrk="1" latinLnBrk="0" hangingPunct="1">
              <a:spcBef>
                <a:spcPct val="20000"/>
              </a:spcBef>
              <a:buFont typeface="Courier New" pitchFamily="49" charset="0"/>
              <a:buNone/>
              <a:defRPr sz="1600" kern="1200">
                <a:solidFill>
                  <a:schemeClr val="tx1">
                    <a:tint val="75000"/>
                  </a:schemeClr>
                </a:solidFill>
                <a:latin typeface="+mj-lt"/>
                <a:ea typeface="+mn-ea"/>
                <a:cs typeface="+mn-cs"/>
              </a:defRPr>
            </a:lvl8pPr>
            <a:lvl9pPr marL="3657600" indent="0" algn="ctr" defTabSz="914400" rtl="0" eaLnBrk="1" latinLnBrk="0" hangingPunct="1">
              <a:spcBef>
                <a:spcPct val="20000"/>
              </a:spcBef>
              <a:buFont typeface="Arial" pitchFamily="34" charset="0"/>
              <a:buNone/>
              <a:defRPr sz="1600" kern="1200">
                <a:solidFill>
                  <a:schemeClr val="tx1">
                    <a:tint val="75000"/>
                  </a:schemeClr>
                </a:solidFill>
                <a:latin typeface="+mj-lt"/>
                <a:ea typeface="+mn-ea"/>
                <a:cs typeface="+mn-cs"/>
              </a:defRPr>
            </a:lvl9pPr>
          </a:lstStyle>
          <a:p>
            <a:r>
              <a:rPr lang="hr-HR" dirty="0" smtClean="0">
                <a:solidFill>
                  <a:schemeClr val="tx2"/>
                </a:solidFill>
              </a:rPr>
              <a:t>www.rif.hr</a:t>
            </a:r>
            <a:endParaRPr lang="en-US" dirty="0">
              <a:solidFill>
                <a:schemeClr val="tx2"/>
              </a:solidFill>
            </a:endParaRPr>
          </a:p>
        </p:txBody>
      </p:sp>
      <p:sp>
        <p:nvSpPr>
          <p:cNvPr id="9" name="Rezervirano mjesto datuma 3"/>
          <p:cNvSpPr>
            <a:spLocks noGrp="1"/>
          </p:cNvSpPr>
          <p:nvPr>
            <p:ph type="dt" sz="half" idx="2"/>
          </p:nvPr>
        </p:nvSpPr>
        <p:spPr>
          <a:xfrm>
            <a:off x="8100392" y="6492875"/>
            <a:ext cx="1043608" cy="365125"/>
          </a:xfrm>
          <a:prstGeom prst="rect">
            <a:avLst/>
          </a:prstGeom>
        </p:spPr>
        <p:txBody>
          <a:bodyPr vert="horz" lIns="91440" tIns="45720" rIns="91440" bIns="45720" rtlCol="0" anchor="ctr"/>
          <a:lstStyle>
            <a:lvl1pPr algn="ctr">
              <a:defRPr sz="1000" baseline="0">
                <a:solidFill>
                  <a:schemeClr val="tx1">
                    <a:tint val="75000"/>
                  </a:schemeClr>
                </a:solidFill>
              </a:defRPr>
            </a:lvl1pPr>
          </a:lstStyle>
          <a:p>
            <a:endParaRPr lang="hr-HR" dirty="0"/>
          </a:p>
        </p:txBody>
      </p:sp>
      <p:pic>
        <p:nvPicPr>
          <p:cNvPr id="2" name="Slika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15710" y="620688"/>
            <a:ext cx="5753725" cy="2286000"/>
          </a:xfrm>
          <a:prstGeom prst="rect">
            <a:avLst/>
          </a:prstGeom>
        </p:spPr>
      </p:pic>
      <p:pic>
        <p:nvPicPr>
          <p:cNvPr id="3" name="Slika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1695" y="3501008"/>
            <a:ext cx="2429083" cy="2200287"/>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82161" y="586836"/>
            <a:ext cx="1368152" cy="2534727"/>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solidFill>
                  <a:srgbClr val="002060"/>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rot="10800000">
            <a:off x="457200" y="1600200"/>
            <a:ext cx="8229600" cy="4636008"/>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rot="10800000">
            <a:off x="445305" y="476672"/>
            <a:ext cx="2057400" cy="5759536"/>
          </a:xfrm>
        </p:spPr>
        <p:txBody>
          <a:bodyPr vert="eaVert" anchor="b"/>
          <a:lstStyle>
            <a:lvl1pPr>
              <a:defRPr>
                <a:solidFill>
                  <a:srgbClr val="002060"/>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rot="10800000">
            <a:off x="2699792" y="476672"/>
            <a:ext cx="6019800" cy="5759536"/>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848600" cy="2462113"/>
          </a:xfrm>
        </p:spPr>
        <p:txBody>
          <a:bodyPr anchor="ctr">
            <a:noAutofit/>
          </a:bodyPr>
          <a:lstStyle>
            <a:lvl1pPr algn="ctr">
              <a:defRPr sz="5400" cap="all" baseline="0">
                <a:solidFill>
                  <a:srgbClr val="002060"/>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7846640" cy="2732112"/>
          </a:xfrm>
        </p:spPr>
        <p:txBody>
          <a:bodyPr/>
          <a:lstStyle>
            <a:lvl1pPr marL="0" indent="0" algn="l">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4" name="Slik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888" y="6521440"/>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9" name="Ravni poveznik 8"/>
          <p:cNvCxnSpPr/>
          <p:nvPr userDrawn="1"/>
        </p:nvCxnSpPr>
        <p:spPr>
          <a:xfrm>
            <a:off x="683568" y="3356992"/>
            <a:ext cx="7819318"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0" name="Ravni poveznik 9"/>
          <p:cNvCxnSpPr/>
          <p:nvPr userDrawn="1"/>
        </p:nvCxnSpPr>
        <p:spPr>
          <a:xfrm>
            <a:off x="467544" y="1556792"/>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908721"/>
            <a:ext cx="7772400" cy="2448272"/>
          </a:xfrm>
        </p:spPr>
        <p:txBody>
          <a:bodyPr anchor="ctr">
            <a:normAutofit/>
          </a:bodyPr>
          <a:lstStyle>
            <a:lvl1pPr algn="ctr">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573016"/>
            <a:ext cx="7772400" cy="2554035"/>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2" name="Ravni poveznik 11"/>
          <p:cNvCxnSpPr/>
          <p:nvPr userDrawn="1"/>
        </p:nvCxnSpPr>
        <p:spPr>
          <a:xfrm>
            <a:off x="755576" y="3429000"/>
            <a:ext cx="774731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3" name="Slika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2" name="Ravni poveznik 11"/>
          <p:cNvCxnSpPr/>
          <p:nvPr userDrawn="1"/>
        </p:nvCxnSpPr>
        <p:spPr>
          <a:xfrm>
            <a:off x="467544" y="1582239"/>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rgbClr val="002060"/>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1" name="Slika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3" name="Slika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4" name="Slika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2" name="Ravni poveznik 11"/>
          <p:cNvCxnSpPr/>
          <p:nvPr userDrawn="1"/>
        </p:nvCxnSpPr>
        <p:spPr>
          <a:xfrm>
            <a:off x="467544" y="1571223"/>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8" name="Slik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9" name="Slik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0" name="Slika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1" name="Ravni poveznik 10"/>
          <p:cNvCxnSpPr/>
          <p:nvPr userDrawn="1"/>
        </p:nvCxnSpPr>
        <p:spPr>
          <a:xfrm>
            <a:off x="467544" y="1556792"/>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7" name="Slik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8" name="Slik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9" name="Slika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0" name="Ravni poveznik 9"/>
          <p:cNvCxnSpPr/>
          <p:nvPr userDrawn="1"/>
        </p:nvCxnSpPr>
        <p:spPr>
          <a:xfrm>
            <a:off x="467544" y="1556792"/>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solidFill>
                  <a:srgbClr val="00206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cxnSp>
        <p:nvCxnSpPr>
          <p:cNvPr id="10" name="Ravni poveznik 9"/>
          <p:cNvCxnSpPr/>
          <p:nvPr userDrawn="1"/>
        </p:nvCxnSpPr>
        <p:spPr>
          <a:xfrm>
            <a:off x="413793" y="692696"/>
            <a:ext cx="8208000" cy="0"/>
          </a:xfrm>
          <a:prstGeom prst="line">
            <a:avLst/>
          </a:prstGeom>
          <a:ln w="5080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r-HR" dirty="0" smtClean="0"/>
              <a:t>Uredite stil naslova matrice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467544" y="18288"/>
            <a:ext cx="7776864"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8316416" y="18288"/>
            <a:ext cx="720080" cy="329184"/>
          </a:xfrm>
          <a:prstGeom prst="rect">
            <a:avLst/>
          </a:prstGeom>
        </p:spPr>
        <p:txBody>
          <a:bodyPr vert="horz" lIns="91440" tIns="45720" rIns="91440" bIns="45720" rtlCol="0" anchor="ctr"/>
          <a:lstStyle>
            <a:lvl1pPr algn="r">
              <a:defRPr sz="1400" b="1">
                <a:solidFill>
                  <a:srgbClr val="FFFFFF"/>
                </a:solidFill>
              </a:defRPr>
            </a:lvl1pPr>
          </a:lstStyle>
          <a:p>
            <a:fld id="{D2E57653-3E58-4892-A7ED-712530ACC680}" type="slidenum">
              <a:rPr lang="en-US" smtClean="0"/>
              <a:pPr/>
              <a:t>‹#›</a:t>
            </a:fld>
            <a:endParaRPr lang="en-US" dirty="0"/>
          </a:p>
        </p:txBody>
      </p:sp>
      <p:sp>
        <p:nvSpPr>
          <p:cNvPr id="8" name="Rezervirano mjesto datuma 3"/>
          <p:cNvSpPr>
            <a:spLocks noGrp="1"/>
          </p:cNvSpPr>
          <p:nvPr>
            <p:ph type="dt" sz="half" idx="2"/>
          </p:nvPr>
        </p:nvSpPr>
        <p:spPr>
          <a:xfrm>
            <a:off x="8100392" y="6492875"/>
            <a:ext cx="1043608" cy="365125"/>
          </a:xfrm>
          <a:prstGeom prst="rect">
            <a:avLst/>
          </a:prstGeom>
        </p:spPr>
        <p:txBody>
          <a:bodyPr vert="horz" lIns="91440" tIns="45720" rIns="91440" bIns="45720" rtlCol="0" anchor="ctr"/>
          <a:lstStyle>
            <a:lvl1pPr algn="ctr">
              <a:defRPr sz="1000" baseline="0">
                <a:solidFill>
                  <a:schemeClr val="tx1">
                    <a:tint val="75000"/>
                  </a:schemeClr>
                </a:solidFill>
              </a:defRPr>
            </a:lvl1pPr>
          </a:lstStyle>
          <a:p>
            <a:endParaRPr lang="hr-HR" dirty="0"/>
          </a:p>
        </p:txBody>
      </p:sp>
    </p:spTree>
  </p:cSld>
  <p:clrMap bg1="lt1" tx1="dk1" bg2="lt2" tx2="dk2" accent1="accent1" accent2="accent2" accent3="accent3" accent4="accent4" accent5="accent5" accent6="accent6" hlink="hlink" folHlink="folHlink"/>
  <p:sldLayoutIdLst>
    <p:sldLayoutId id="2147483786"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cutvaric@rif.h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4294967295"/>
          </p:nvPr>
        </p:nvSpPr>
        <p:spPr>
          <a:xfrm>
            <a:off x="3059113" y="4005263"/>
            <a:ext cx="5400675" cy="1727200"/>
          </a:xfrm>
        </p:spPr>
        <p:txBody>
          <a:bodyPr>
            <a:normAutofit fontScale="32500" lnSpcReduction="20000"/>
          </a:bodyPr>
          <a:lstStyle/>
          <a:p>
            <a:pPr marL="0" indent="0" algn="ctr" eaLnBrk="1" hangingPunct="1">
              <a:buFont typeface="Arial" charset="0"/>
              <a:buNone/>
            </a:pPr>
            <a:endParaRPr lang="hr-HR" sz="2000" b="1" dirty="0" smtClean="0">
              <a:solidFill>
                <a:schemeClr val="tx2"/>
              </a:solidFill>
            </a:endParaRPr>
          </a:p>
          <a:p>
            <a:pPr marL="0" indent="0" algn="ctr" eaLnBrk="1" hangingPunct="1">
              <a:buFont typeface="Arial" charset="0"/>
              <a:buNone/>
            </a:pPr>
            <a:endParaRPr lang="hr-HR" sz="1400" b="1" dirty="0" smtClean="0">
              <a:solidFill>
                <a:schemeClr val="tx2"/>
              </a:solidFill>
            </a:endParaRPr>
          </a:p>
          <a:p>
            <a:pPr marL="0" indent="0" algn="ctr" eaLnBrk="1" hangingPunct="1">
              <a:buFont typeface="Arial" charset="0"/>
              <a:buNone/>
            </a:pPr>
            <a:r>
              <a:rPr lang="hr-HR" sz="5700" b="1" dirty="0" smtClean="0">
                <a:solidFill>
                  <a:schemeClr val="tx2"/>
                </a:solidFill>
              </a:rPr>
              <a:t>NOVINE U OPOREZIVANJU PDV-OM OD 1. SIJEČNJA 2017. GODINE</a:t>
            </a:r>
            <a:endParaRPr lang="hr-HR" sz="1400" b="1" dirty="0">
              <a:solidFill>
                <a:schemeClr val="tx2"/>
              </a:solidFill>
            </a:endParaRPr>
          </a:p>
          <a:p>
            <a:pPr marL="0" indent="0" algn="ctr" eaLnBrk="1" hangingPunct="1">
              <a:buFont typeface="Arial" charset="0"/>
              <a:buNone/>
            </a:pPr>
            <a:r>
              <a:rPr lang="hr-HR" sz="3800" b="1" dirty="0" smtClean="0">
                <a:solidFill>
                  <a:schemeClr val="tx2"/>
                </a:solidFill>
              </a:rPr>
              <a:t>mr. sc. MILJENKA CUTVARIĆ</a:t>
            </a:r>
            <a:endParaRPr lang="hr-HR" sz="3800" dirty="0" smtClean="0">
              <a:solidFill>
                <a:schemeClr val="tx2"/>
              </a:solidFill>
            </a:endParaRPr>
          </a:p>
          <a:p>
            <a:pPr marL="0" indent="0" algn="ctr" eaLnBrk="1" hangingPunct="1">
              <a:buFont typeface="Arial" charset="0"/>
              <a:buNone/>
            </a:pPr>
            <a:r>
              <a:rPr lang="hr-HR" sz="3800" b="1" dirty="0" smtClean="0">
                <a:solidFill>
                  <a:schemeClr val="tx2"/>
                </a:solidFill>
              </a:rPr>
              <a:t>urednica savjetnica, HZRIFD</a:t>
            </a:r>
          </a:p>
          <a:p>
            <a:pPr marL="0" indent="0" algn="ctr" eaLnBrk="1" hangingPunct="1">
              <a:buFont typeface="Arial" charset="0"/>
              <a:buNone/>
            </a:pPr>
            <a:r>
              <a:rPr lang="hr-HR" sz="3800" b="1" dirty="0" smtClean="0">
                <a:solidFill>
                  <a:schemeClr val="tx2"/>
                </a:solidFill>
                <a:hlinkClick r:id="rId2"/>
              </a:rPr>
              <a:t>mcutvaric@rif.hr</a:t>
            </a:r>
            <a:endParaRPr lang="hr-HR" sz="3800" b="1" dirty="0" smtClean="0">
              <a:solidFill>
                <a:schemeClr val="tx2"/>
              </a:solidFill>
            </a:endParaRPr>
          </a:p>
          <a:p>
            <a:pPr marL="0" indent="0" algn="ctr" eaLnBrk="1" hangingPunct="1">
              <a:buFont typeface="Arial" charset="0"/>
              <a:buNone/>
            </a:pPr>
            <a:r>
              <a:rPr lang="hr-HR" sz="3800" b="1" dirty="0" smtClean="0">
                <a:solidFill>
                  <a:schemeClr val="tx2"/>
                </a:solidFill>
              </a:rPr>
              <a:t>15. veljače 2017.</a:t>
            </a:r>
          </a:p>
          <a:p>
            <a:pPr marL="0" indent="0" algn="ctr" eaLnBrk="1" hangingPunct="1">
              <a:buFont typeface="Arial" charset="0"/>
              <a:buNone/>
            </a:pPr>
            <a:endParaRPr lang="hr-HR" b="1" dirty="0" smtClean="0">
              <a:solidFill>
                <a:schemeClr val="tx2"/>
              </a:solidFill>
            </a:endParaRPr>
          </a:p>
        </p:txBody>
      </p:sp>
      <p:sp>
        <p:nvSpPr>
          <p:cNvPr id="14339" name="Rezervirano mjesto broja slajda 1"/>
          <p:cNvSpPr>
            <a:spLocks noGrp="1"/>
          </p:cNvSpPr>
          <p:nvPr>
            <p:ph type="sldNum" sz="quarter" idx="4294967295"/>
          </p:nvPr>
        </p:nvSpPr>
        <p:spPr bwMode="auto">
          <a:xfrm>
            <a:off x="8316913" y="19050"/>
            <a:ext cx="719137" cy="328613"/>
          </a:xfrm>
          <a:prstGeom prst="rect">
            <a:avLst/>
          </a:prstGeom>
          <a:ln>
            <a:miter lim="800000"/>
            <a:headEnd/>
            <a:tailEnd/>
          </a:ln>
        </p:spPr>
        <p:txBody>
          <a:bodyPr wrap="square" numCol="1" anchorCtr="0" compatLnSpc="1">
            <a:prstTxWarp prst="textNoShape">
              <a:avLst/>
            </a:prstTxWarp>
          </a:bodyPr>
          <a:lstStyle/>
          <a:p>
            <a:pPr fontAlgn="base">
              <a:spcBef>
                <a:spcPct val="0"/>
              </a:spcBef>
              <a:spcAft>
                <a:spcPct val="0"/>
              </a:spcAft>
              <a:defRPr/>
            </a:pPr>
            <a:fld id="{AD3753D0-4733-4B5D-810E-1BD792521E7A}"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25532144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r>
              <a:rPr lang="hr-HR" sz="3200" b="1" dirty="0" smtClean="0"/>
              <a:t>Obveza popisa zaliha dobara zbog promjene porezne stope – </a:t>
            </a:r>
            <a:r>
              <a:rPr lang="hr-HR" sz="3200" b="1" dirty="0" smtClean="0">
                <a:solidFill>
                  <a:srgbClr val="FF0000"/>
                </a:solidFill>
              </a:rPr>
              <a:t>u trgovini na malo</a:t>
            </a:r>
          </a:p>
        </p:txBody>
      </p:sp>
      <p:sp>
        <p:nvSpPr>
          <p:cNvPr id="11267" name="Rectangle 3"/>
          <p:cNvSpPr>
            <a:spLocks noGrp="1" noChangeArrowheads="1"/>
          </p:cNvSpPr>
          <p:nvPr>
            <p:ph type="body" idx="1"/>
          </p:nvPr>
        </p:nvSpPr>
        <p:spPr/>
        <p:txBody>
          <a:bodyPr>
            <a:normAutofit/>
          </a:bodyPr>
          <a:lstStyle/>
          <a:p>
            <a:r>
              <a:rPr lang="hr-HR" sz="2800" b="1" u="sng" dirty="0" smtClean="0">
                <a:solidFill>
                  <a:srgbClr val="FF0000"/>
                </a:solidFill>
              </a:rPr>
              <a:t>čl. 134. Zakona o PDV-u</a:t>
            </a:r>
            <a:r>
              <a:rPr lang="hr-HR" sz="2400" b="1" u="sng" dirty="0" smtClean="0">
                <a:solidFill>
                  <a:srgbClr val="FF0000"/>
                </a:solidFill>
              </a:rPr>
              <a:t> </a:t>
            </a:r>
          </a:p>
          <a:p>
            <a:pPr lvl="1"/>
            <a:r>
              <a:rPr lang="hr-HR" dirty="0" smtClean="0"/>
              <a:t>danom stupanja na snagu odredbi o promjeni stope PDV-a, porezni obveznici dužni su popisati zalihe dobara za koja se mijenja stopa PDV-a</a:t>
            </a:r>
          </a:p>
          <a:p>
            <a:r>
              <a:rPr lang="hr-HR" sz="2800" b="1" u="sng" dirty="0" smtClean="0">
                <a:solidFill>
                  <a:srgbClr val="FF0000"/>
                </a:solidFill>
              </a:rPr>
              <a:t>čl. 196. Pravilnika o PDV-u</a:t>
            </a:r>
          </a:p>
          <a:p>
            <a:pPr lvl="1"/>
            <a:r>
              <a:rPr lang="hr-HR" dirty="0" smtClean="0"/>
              <a:t>porezni obveznici </a:t>
            </a:r>
            <a:r>
              <a:rPr lang="hr-HR" u="sng" dirty="0" smtClean="0"/>
              <a:t>koji zalihe dobara iskazuju po prodajnim cijenama s uračunanim PDV-om</a:t>
            </a:r>
            <a:r>
              <a:rPr lang="hr-HR" dirty="0" smtClean="0"/>
              <a:t>, pri smanjenju, povećanju ili ukidanju PDV-a, obvezni su na dan početka promjene propisa kojim se povećava, smanjuje ili ukida PDV, obaviti popis dobara na zalihi i utvrditi cijene s uračunanim PDV-om po novim stopama PDV-a</a:t>
            </a:r>
          </a:p>
          <a:p>
            <a:pPr lvl="1"/>
            <a:r>
              <a:rPr lang="hr-HR" dirty="0" smtClean="0"/>
              <a:t>Inventurne </a:t>
            </a:r>
            <a:r>
              <a:rPr lang="hr-HR" dirty="0"/>
              <a:t>razlike utvrđene popisom na dan 31.12.:</a:t>
            </a:r>
          </a:p>
          <a:p>
            <a:pPr lvl="2"/>
            <a:r>
              <a:rPr lang="hr-HR" dirty="0"/>
              <a:t>Manjak – ako je oporeziv – PDV treba obračunati </a:t>
            </a:r>
            <a:r>
              <a:rPr lang="hr-HR" dirty="0" smtClean="0"/>
              <a:t>po staroj stopi</a:t>
            </a:r>
            <a:endParaRPr lang="hr-HR" dirty="0"/>
          </a:p>
          <a:p>
            <a:pPr lvl="2"/>
            <a:r>
              <a:rPr lang="hr-HR" dirty="0"/>
              <a:t>Višak – ukalkulirati </a:t>
            </a:r>
            <a:r>
              <a:rPr lang="hr-HR" dirty="0" smtClean="0"/>
              <a:t>PDV, obveza plaćanja PDV-a prema isporuci</a:t>
            </a:r>
          </a:p>
        </p:txBody>
      </p:sp>
      <p:sp>
        <p:nvSpPr>
          <p:cNvPr id="11268" name="Rezervirano mjesto broja slajda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CA88FAC5-5C4E-4EA6-896A-C5035993AD9B}" type="slidenum">
              <a:rPr lang="hr-HR" smtClean="0"/>
              <a:pPr eaLnBrk="1" hangingPunct="1"/>
              <a:t>10</a:t>
            </a:fld>
            <a:endParaRPr lang="hr-HR" smtClean="0"/>
          </a:p>
        </p:txBody>
      </p:sp>
      <p:sp>
        <p:nvSpPr>
          <p:cNvPr id="11269" name="Rezervirano mjesto podnožja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endParaRPr lang="x-none" smtClean="0"/>
          </a:p>
        </p:txBody>
      </p:sp>
    </p:spTree>
    <p:extLst>
      <p:ext uri="{BB962C8B-B14F-4D97-AF65-F5344CB8AC3E}">
        <p14:creationId xmlns:p14="http://schemas.microsoft.com/office/powerpoint/2010/main" val="394762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hr-HR" sz="3200" b="1" dirty="0" smtClean="0"/>
          </a:p>
        </p:txBody>
      </p:sp>
      <p:sp>
        <p:nvSpPr>
          <p:cNvPr id="16387" name="Rectangle 3"/>
          <p:cNvSpPr>
            <a:spLocks noGrp="1" noChangeArrowheads="1"/>
          </p:cNvSpPr>
          <p:nvPr>
            <p:ph type="body" idx="1"/>
          </p:nvPr>
        </p:nvSpPr>
        <p:spPr/>
        <p:txBody>
          <a:bodyPr>
            <a:normAutofit fontScale="92500"/>
          </a:bodyPr>
          <a:lstStyle/>
          <a:p>
            <a:pPr>
              <a:defRPr/>
            </a:pPr>
            <a:r>
              <a:rPr lang="hr-HR" dirty="0" smtClean="0"/>
              <a:t>Nakon provedenog popisa robe u trgovini na malo i utvrđenog stanja robe na datum 31.12.2016. – trgovac može za iznos razlike PDV-a:</a:t>
            </a:r>
          </a:p>
          <a:p>
            <a:pPr lvl="1">
              <a:defRPr/>
            </a:pPr>
            <a:r>
              <a:rPr lang="hr-HR" dirty="0"/>
              <a:t>zadržati iste maloprodajne cijene - razliku poreza u ovom slučaju </a:t>
            </a:r>
            <a:r>
              <a:rPr lang="hr-HR" dirty="0" smtClean="0"/>
              <a:t>knjiži na teret ili u korist razlike u cijeni</a:t>
            </a:r>
          </a:p>
          <a:p>
            <a:pPr marL="548640" lvl="2" indent="0">
              <a:buNone/>
              <a:defRPr/>
            </a:pPr>
            <a:r>
              <a:rPr lang="hr-HR" dirty="0" smtClean="0"/>
              <a:t>ili</a:t>
            </a:r>
          </a:p>
          <a:p>
            <a:pPr lvl="1">
              <a:defRPr/>
            </a:pPr>
            <a:r>
              <a:rPr lang="hr-HR" dirty="0" smtClean="0"/>
              <a:t>povećati/smanjiti maloprodajnu cijenu</a:t>
            </a:r>
          </a:p>
          <a:p>
            <a:pPr marL="274320" lvl="1" indent="0">
              <a:buNone/>
              <a:defRPr/>
            </a:pPr>
            <a:r>
              <a:rPr lang="hr-HR" dirty="0" smtClean="0"/>
              <a:t>_____________________________________________</a:t>
            </a:r>
          </a:p>
          <a:p>
            <a:pPr marL="274320" lvl="1" indent="0">
              <a:buNone/>
              <a:defRPr/>
            </a:pPr>
            <a:r>
              <a:rPr lang="hr-HR" dirty="0" smtClean="0"/>
              <a:t>ako se mijenja cijena trgovac treba sastaviti </a:t>
            </a:r>
            <a:r>
              <a:rPr lang="hr-HR" b="1" dirty="0" smtClean="0"/>
              <a:t>Zapisnik o promjeni cijene</a:t>
            </a:r>
            <a:r>
              <a:rPr lang="hr-HR" dirty="0" smtClean="0"/>
              <a:t> kao ispravu na temelju koje se knjiži promjena stanja robe u prodavaonici (prema čl. 16. Zakona o trgovini)</a:t>
            </a:r>
          </a:p>
          <a:p>
            <a:pPr lvl="2">
              <a:lnSpc>
                <a:spcPct val="90000"/>
              </a:lnSpc>
            </a:pPr>
            <a:r>
              <a:rPr lang="hr-HR" dirty="0" smtClean="0"/>
              <a:t>zapisnik treba sadržavati najmanje podatke </a:t>
            </a:r>
            <a:r>
              <a:rPr lang="hr-HR" dirty="0"/>
              <a:t>o:</a:t>
            </a:r>
          </a:p>
          <a:p>
            <a:pPr lvl="3">
              <a:lnSpc>
                <a:spcPct val="90000"/>
              </a:lnSpc>
            </a:pPr>
            <a:r>
              <a:rPr lang="hr-HR" sz="1500" dirty="0" smtClean="0"/>
              <a:t>vrsti</a:t>
            </a:r>
            <a:endParaRPr lang="hr-HR" sz="1500" dirty="0"/>
          </a:p>
          <a:p>
            <a:pPr lvl="3">
              <a:lnSpc>
                <a:spcPct val="90000"/>
              </a:lnSpc>
            </a:pPr>
            <a:r>
              <a:rPr lang="hr-HR" sz="1500" dirty="0" smtClean="0"/>
              <a:t>količini</a:t>
            </a:r>
            <a:endParaRPr lang="hr-HR" sz="1500" dirty="0"/>
          </a:p>
          <a:p>
            <a:pPr lvl="3">
              <a:lnSpc>
                <a:spcPct val="90000"/>
              </a:lnSpc>
            </a:pPr>
            <a:r>
              <a:rPr lang="hr-HR" sz="1500" dirty="0"/>
              <a:t>prodajnoj cijeni i </a:t>
            </a:r>
          </a:p>
          <a:p>
            <a:pPr lvl="3">
              <a:lnSpc>
                <a:spcPct val="90000"/>
              </a:lnSpc>
            </a:pPr>
            <a:r>
              <a:rPr lang="hr-HR" sz="1500" dirty="0"/>
              <a:t>prodajnoj vrijednosti robe prije i nakon promjene cijene</a:t>
            </a:r>
          </a:p>
          <a:p>
            <a:pPr marL="471487" lvl="1" indent="0">
              <a:buFont typeface="Wingdings" pitchFamily="2" charset="2"/>
              <a:buNone/>
              <a:defRPr/>
            </a:pPr>
            <a:r>
              <a:rPr lang="hr-HR" sz="1500" dirty="0" smtClean="0"/>
              <a:t> </a:t>
            </a:r>
          </a:p>
          <a:p>
            <a:pPr lvl="2">
              <a:defRPr/>
            </a:pPr>
            <a:endParaRPr lang="hr-HR" dirty="0"/>
          </a:p>
          <a:p>
            <a:pPr lvl="2">
              <a:defRPr/>
            </a:pPr>
            <a:endParaRPr lang="hr-HR" dirty="0" smtClean="0"/>
          </a:p>
        </p:txBody>
      </p:sp>
      <p:sp>
        <p:nvSpPr>
          <p:cNvPr id="15364" name="Rezervirano mjesto broja slajda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8EAE9847-A3C9-46CC-9DC9-719EF87F5115}" type="slidenum">
              <a:rPr lang="hr-HR" smtClean="0"/>
              <a:pPr eaLnBrk="1" hangingPunct="1"/>
              <a:t>11</a:t>
            </a:fld>
            <a:endParaRPr lang="hr-HR" smtClean="0"/>
          </a:p>
        </p:txBody>
      </p:sp>
      <p:sp>
        <p:nvSpPr>
          <p:cNvPr id="15365" name="Rezervirano mjesto podnožja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endParaRPr lang="sr-Latn-RS" smtClean="0"/>
          </a:p>
        </p:txBody>
      </p:sp>
    </p:spTree>
    <p:extLst>
      <p:ext uri="{BB962C8B-B14F-4D97-AF65-F5344CB8AC3E}">
        <p14:creationId xmlns:p14="http://schemas.microsoft.com/office/powerpoint/2010/main" val="224567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hr-HR" sz="3200" b="1" smtClean="0"/>
              <a:t>Predujmovi u prijelaznom razdoblju</a:t>
            </a:r>
          </a:p>
        </p:txBody>
      </p:sp>
      <p:sp>
        <p:nvSpPr>
          <p:cNvPr id="27651" name="Rectangle 3"/>
          <p:cNvSpPr>
            <a:spLocks noGrp="1" noChangeArrowheads="1"/>
          </p:cNvSpPr>
          <p:nvPr>
            <p:ph type="body" idx="1"/>
          </p:nvPr>
        </p:nvSpPr>
        <p:spPr/>
        <p:txBody>
          <a:bodyPr/>
          <a:lstStyle/>
          <a:p>
            <a:pPr>
              <a:lnSpc>
                <a:spcPct val="90000"/>
              </a:lnSpc>
            </a:pPr>
            <a:r>
              <a:rPr lang="hr-HR" sz="2800" b="1" dirty="0" smtClean="0">
                <a:solidFill>
                  <a:schemeClr val="tx2"/>
                </a:solidFill>
              </a:rPr>
              <a:t>Predujam primljen </a:t>
            </a:r>
            <a:r>
              <a:rPr lang="hr-HR" sz="2800" dirty="0" smtClean="0"/>
              <a:t>do 31.12. za isporuku oporezivu stopom 13%</a:t>
            </a:r>
          </a:p>
          <a:p>
            <a:pPr lvl="1">
              <a:lnSpc>
                <a:spcPct val="90000"/>
              </a:lnSpc>
            </a:pPr>
            <a:r>
              <a:rPr lang="hr-HR" sz="2800" dirty="0" smtClean="0"/>
              <a:t>obveza izdavanja računa o primljenom predujmu i obračun PDV-a 13%</a:t>
            </a:r>
          </a:p>
          <a:p>
            <a:pPr>
              <a:lnSpc>
                <a:spcPct val="90000"/>
              </a:lnSpc>
            </a:pPr>
            <a:r>
              <a:rPr lang="hr-HR" sz="2800" b="1" dirty="0" smtClean="0"/>
              <a:t>Isporuka nakon 1.1.</a:t>
            </a:r>
          </a:p>
          <a:p>
            <a:pPr lvl="1">
              <a:lnSpc>
                <a:spcPct val="90000"/>
              </a:lnSpc>
            </a:pPr>
            <a:r>
              <a:rPr lang="hr-HR" sz="2800" dirty="0" smtClean="0"/>
              <a:t> izlazni račun za isporuku – obračun PDV-a 25%</a:t>
            </a:r>
          </a:p>
          <a:p>
            <a:pPr lvl="1">
              <a:lnSpc>
                <a:spcPct val="90000"/>
              </a:lnSpc>
            </a:pPr>
            <a:r>
              <a:rPr lang="hr-HR" sz="2800" dirty="0" smtClean="0"/>
              <a:t>storno računa za predujam po stopi 13%</a:t>
            </a:r>
          </a:p>
          <a:p>
            <a:pPr lvl="1">
              <a:lnSpc>
                <a:spcPct val="90000"/>
              </a:lnSpc>
            </a:pPr>
            <a:endParaRPr lang="hr-HR" sz="2800" dirty="0" smtClean="0"/>
          </a:p>
          <a:p>
            <a:pPr>
              <a:lnSpc>
                <a:spcPct val="90000"/>
              </a:lnSpc>
              <a:buFont typeface="Wingdings" pitchFamily="2" charset="2"/>
              <a:buNone/>
            </a:pPr>
            <a:endParaRPr lang="hr-HR" sz="2000" u="sng" dirty="0" smtClean="0">
              <a:solidFill>
                <a:schemeClr val="folHlink"/>
              </a:solidFill>
            </a:endParaRPr>
          </a:p>
          <a:p>
            <a:pPr>
              <a:lnSpc>
                <a:spcPct val="90000"/>
              </a:lnSpc>
              <a:buFont typeface="Wingdings" pitchFamily="2" charset="2"/>
              <a:buNone/>
            </a:pPr>
            <a:endParaRPr lang="hr-HR" sz="2000" u="sng" dirty="0" smtClean="0">
              <a:solidFill>
                <a:schemeClr val="folHlink"/>
              </a:solidFill>
            </a:endParaRPr>
          </a:p>
        </p:txBody>
      </p:sp>
      <p:sp>
        <p:nvSpPr>
          <p:cNvPr id="27652" name="Rezervirano mjesto broja slajda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A9D1F393-F6D9-4D83-A41F-ECA1F56E5B18}" type="slidenum">
              <a:rPr lang="hr-HR" smtClean="0"/>
              <a:pPr eaLnBrk="1" hangingPunct="1"/>
              <a:t>12</a:t>
            </a:fld>
            <a:endParaRPr lang="hr-HR" smtClean="0"/>
          </a:p>
        </p:txBody>
      </p:sp>
      <p:sp>
        <p:nvSpPr>
          <p:cNvPr id="27653" name="Rezervirano mjesto podnožja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endParaRPr lang="sr-Latn-RS" smtClean="0"/>
          </a:p>
        </p:txBody>
      </p:sp>
    </p:spTree>
    <p:extLst>
      <p:ext uri="{BB962C8B-B14F-4D97-AF65-F5344CB8AC3E}">
        <p14:creationId xmlns:p14="http://schemas.microsoft.com/office/powerpoint/2010/main" val="25796590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pPr eaLnBrk="1" hangingPunct="1"/>
            <a:r>
              <a:rPr lang="hr-HR" sz="3400" b="1" dirty="0" smtClean="0"/>
              <a:t>Naknadna promjena porezne osnovice</a:t>
            </a:r>
            <a:br>
              <a:rPr lang="hr-HR" sz="3400" b="1" dirty="0" smtClean="0"/>
            </a:br>
            <a:r>
              <a:rPr lang="hr-HR" sz="3400" b="1" dirty="0" smtClean="0"/>
              <a:t>- isporuka po stopi 13% (ili 25%)</a:t>
            </a:r>
            <a:endParaRPr lang="hr-HR" sz="3400" dirty="0" smtClean="0"/>
          </a:p>
        </p:txBody>
      </p:sp>
      <p:sp>
        <p:nvSpPr>
          <p:cNvPr id="30723" name="Rectangle 3"/>
          <p:cNvSpPr>
            <a:spLocks noGrp="1" noChangeArrowheads="1"/>
          </p:cNvSpPr>
          <p:nvPr>
            <p:ph type="body" idx="1"/>
          </p:nvPr>
        </p:nvSpPr>
        <p:spPr/>
        <p:txBody>
          <a:bodyPr>
            <a:normAutofit/>
          </a:bodyPr>
          <a:lstStyle/>
          <a:p>
            <a:pPr algn="ctr" eaLnBrk="1" hangingPunct="1">
              <a:lnSpc>
                <a:spcPct val="90000"/>
              </a:lnSpc>
              <a:buFont typeface="Wingdings" pitchFamily="2" charset="2"/>
              <a:buNone/>
            </a:pPr>
            <a:endParaRPr lang="hr-HR" sz="2100" dirty="0" smtClean="0"/>
          </a:p>
          <a:p>
            <a:pPr eaLnBrk="1" hangingPunct="1">
              <a:lnSpc>
                <a:spcPct val="90000"/>
              </a:lnSpc>
              <a:buFontTx/>
              <a:buChar char="-"/>
            </a:pPr>
            <a:r>
              <a:rPr lang="hr-HR" sz="2100" dirty="0" smtClean="0"/>
              <a:t>isporuka do 31.12. i naknadna promjena porezne osnovice zbog:</a:t>
            </a:r>
          </a:p>
          <a:p>
            <a:pPr lvl="1">
              <a:lnSpc>
                <a:spcPct val="90000"/>
              </a:lnSpc>
              <a:buFontTx/>
              <a:buChar char="-"/>
            </a:pPr>
            <a:r>
              <a:rPr lang="hr-HR" sz="1700" dirty="0" smtClean="0"/>
              <a:t>povrata robe</a:t>
            </a:r>
          </a:p>
          <a:p>
            <a:pPr lvl="1">
              <a:lnSpc>
                <a:spcPct val="90000"/>
              </a:lnSpc>
              <a:buFontTx/>
              <a:buChar char="-"/>
            </a:pPr>
            <a:r>
              <a:rPr lang="hr-HR" sz="1700" dirty="0" smtClean="0"/>
              <a:t>naknadnog odobrenja</a:t>
            </a:r>
          </a:p>
          <a:p>
            <a:pPr lvl="1">
              <a:lnSpc>
                <a:spcPct val="90000"/>
              </a:lnSpc>
              <a:buFontTx/>
              <a:buChar char="-"/>
            </a:pPr>
            <a:r>
              <a:rPr lang="hr-HR" sz="1700" dirty="0" smtClean="0"/>
              <a:t>korištenja </a:t>
            </a:r>
            <a:r>
              <a:rPr lang="hr-HR" sz="1700" dirty="0" err="1" smtClean="0"/>
              <a:t>cassasconta</a:t>
            </a:r>
            <a:r>
              <a:rPr lang="hr-HR" sz="1700" dirty="0" smtClean="0"/>
              <a:t> i sl.</a:t>
            </a:r>
          </a:p>
          <a:p>
            <a:pPr lvl="1">
              <a:lnSpc>
                <a:spcPct val="90000"/>
              </a:lnSpc>
              <a:buFontTx/>
              <a:buChar char="-"/>
            </a:pPr>
            <a:r>
              <a:rPr lang="hr-HR" sz="1700" dirty="0" smtClean="0"/>
              <a:t>obavijest o knjiženju nakon 1.1. 2017. – ispravak  po stopi 13% (ili 25%)</a:t>
            </a:r>
          </a:p>
          <a:p>
            <a:pPr lvl="1">
              <a:lnSpc>
                <a:spcPct val="90000"/>
              </a:lnSpc>
              <a:buFontTx/>
              <a:buChar char="-"/>
            </a:pPr>
            <a:r>
              <a:rPr lang="hr-HR" sz="1700" dirty="0" smtClean="0"/>
              <a:t>obavijest o knjiženju – s pozivom na određeni broj računa i vrijednost isporuke koja se vraća</a:t>
            </a:r>
          </a:p>
          <a:p>
            <a:pPr lvl="2">
              <a:lnSpc>
                <a:spcPct val="90000"/>
              </a:lnSpc>
            </a:pPr>
            <a:r>
              <a:rPr lang="hr-HR" sz="1700" b="1" dirty="0" smtClean="0"/>
              <a:t>kupac</a:t>
            </a:r>
            <a:r>
              <a:rPr lang="hr-HR" sz="1700" dirty="0" smtClean="0"/>
              <a:t> daje suglasnost o ispravku iskorištenog pretporeza po stopi 13% (ili 25%) (</a:t>
            </a:r>
            <a:r>
              <a:rPr lang="hr-HR" sz="1700" dirty="0" err="1" smtClean="0"/>
              <a:t>storno</a:t>
            </a:r>
            <a:r>
              <a:rPr lang="hr-HR" sz="1700" dirty="0" smtClean="0"/>
              <a:t> knjiga U-RA)</a:t>
            </a:r>
          </a:p>
          <a:p>
            <a:pPr lvl="2">
              <a:lnSpc>
                <a:spcPct val="90000"/>
              </a:lnSpc>
            </a:pPr>
            <a:r>
              <a:rPr lang="hr-HR" sz="1700" b="1" dirty="0" smtClean="0"/>
              <a:t>dobavljač</a:t>
            </a:r>
            <a:r>
              <a:rPr lang="hr-HR" sz="1700" dirty="0" smtClean="0"/>
              <a:t> ispravlja poreznu obvezu po stopi 13% (ili 25%) (storno knjiga I-RA)</a:t>
            </a:r>
          </a:p>
          <a:p>
            <a:pPr marL="548640" lvl="2" indent="0">
              <a:lnSpc>
                <a:spcPct val="90000"/>
              </a:lnSpc>
              <a:buNone/>
            </a:pPr>
            <a:endParaRPr lang="hr-HR" sz="1700" dirty="0"/>
          </a:p>
          <a:p>
            <a:pPr lvl="2">
              <a:lnSpc>
                <a:spcPct val="90000"/>
              </a:lnSpc>
            </a:pPr>
            <a:endParaRPr lang="hr-HR" sz="1700" dirty="0" smtClean="0"/>
          </a:p>
          <a:p>
            <a:pPr marL="548640" lvl="2" indent="0">
              <a:lnSpc>
                <a:spcPct val="90000"/>
              </a:lnSpc>
              <a:buNone/>
            </a:pPr>
            <a:r>
              <a:rPr lang="hr-HR" sz="2000" b="1" dirty="0">
                <a:solidFill>
                  <a:srgbClr val="FF0000"/>
                </a:solidFill>
              </a:rPr>
              <a:t>Važno:</a:t>
            </a:r>
            <a:r>
              <a:rPr lang="hr-HR" sz="2000" dirty="0"/>
              <a:t> </a:t>
            </a:r>
            <a:r>
              <a:rPr lang="hr-HR" sz="2000" dirty="0" smtClean="0"/>
              <a:t>Obavijest o knjiženju </a:t>
            </a:r>
            <a:r>
              <a:rPr lang="hr-HR" sz="2000" dirty="0">
                <a:solidFill>
                  <a:srgbClr val="FF0000"/>
                </a:solidFill>
                <a:effectLst>
                  <a:outerShdw blurRad="38100" dist="38100" dir="2700000" algn="tl">
                    <a:srgbClr val="C0C0C0"/>
                  </a:outerShdw>
                </a:effectLst>
              </a:rPr>
              <a:t>→</a:t>
            </a:r>
            <a:r>
              <a:rPr lang="hr-HR" sz="2000" dirty="0"/>
              <a:t> </a:t>
            </a:r>
            <a:r>
              <a:rPr lang="hr-HR" sz="2000" dirty="0" smtClean="0"/>
              <a:t>s </a:t>
            </a:r>
            <a:r>
              <a:rPr lang="hr-HR" sz="2000" dirty="0"/>
              <a:t>pozivom na broj i datum računa po kojemu se ispravlja iskorišteni pretporez</a:t>
            </a:r>
          </a:p>
          <a:p>
            <a:pPr lvl="2">
              <a:lnSpc>
                <a:spcPct val="90000"/>
              </a:lnSpc>
            </a:pPr>
            <a:endParaRPr lang="hr-HR" sz="1900" dirty="0" smtClean="0"/>
          </a:p>
        </p:txBody>
      </p:sp>
      <p:sp>
        <p:nvSpPr>
          <p:cNvPr id="30724" name="Rezervirano mjesto broja slajda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89C418B4-4E3F-44A4-9670-E0CC41E87B8C}" type="slidenum">
              <a:rPr lang="hr-HR" smtClean="0"/>
              <a:pPr eaLnBrk="1" hangingPunct="1"/>
              <a:t>13</a:t>
            </a:fld>
            <a:endParaRPr lang="hr-HR" smtClean="0"/>
          </a:p>
        </p:txBody>
      </p:sp>
      <p:sp>
        <p:nvSpPr>
          <p:cNvPr id="30725" name="Rezervirano mjesto podnožja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endParaRPr lang="sr-Latn-RS" smtClean="0"/>
          </a:p>
        </p:txBody>
      </p:sp>
    </p:spTree>
    <p:extLst>
      <p:ext uri="{BB962C8B-B14F-4D97-AF65-F5344CB8AC3E}">
        <p14:creationId xmlns:p14="http://schemas.microsoft.com/office/powerpoint/2010/main" val="1490312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Izbor za oporezivanje nekretnina</a:t>
            </a:r>
            <a:endParaRPr lang="hr-HR" dirty="0"/>
          </a:p>
        </p:txBody>
      </p:sp>
      <p:sp>
        <p:nvSpPr>
          <p:cNvPr id="3" name="Rezervirano mjesto sadržaja 2"/>
          <p:cNvSpPr>
            <a:spLocks noGrp="1"/>
          </p:cNvSpPr>
          <p:nvPr>
            <p:ph idx="1"/>
          </p:nvPr>
        </p:nvSpPr>
        <p:spPr/>
        <p:txBody>
          <a:bodyPr>
            <a:normAutofit lnSpcReduction="10000"/>
          </a:bodyPr>
          <a:lstStyle/>
          <a:p>
            <a:r>
              <a:rPr lang="hr-HR" dirty="0" smtClean="0"/>
              <a:t>izmjena čl. 40. st. 4. </a:t>
            </a:r>
            <a:r>
              <a:rPr lang="hr-HR" dirty="0" err="1" smtClean="0"/>
              <a:t>ZPDV</a:t>
            </a:r>
            <a:r>
              <a:rPr lang="hr-HR" dirty="0" smtClean="0"/>
              <a:t>-u</a:t>
            </a:r>
          </a:p>
          <a:p>
            <a:r>
              <a:rPr lang="hr-HR" dirty="0" smtClean="0"/>
              <a:t>porezni obveznik ima pravo izbora za oporezivanje nekretnina oslobođenih PDV-a pod uvjetom da je kupac porezni obveznik koji ima pravo na odbitak pretporeza u cijelosti </a:t>
            </a:r>
            <a:r>
              <a:rPr lang="hr-HR" u="sng" dirty="0" smtClean="0"/>
              <a:t>po osnovi isporuke na koju se pravo izbora za oporezivanje želi primijeniti</a:t>
            </a:r>
          </a:p>
          <a:p>
            <a:endParaRPr lang="hr-HR" u="sng" dirty="0" smtClean="0"/>
          </a:p>
          <a:p>
            <a:r>
              <a:rPr lang="hr-HR" u="sng" dirty="0" smtClean="0"/>
              <a:t>primjer:</a:t>
            </a:r>
          </a:p>
          <a:p>
            <a:pPr lvl="1"/>
            <a:r>
              <a:rPr lang="hr-HR" dirty="0" err="1" smtClean="0"/>
              <a:t>leasing</a:t>
            </a:r>
            <a:r>
              <a:rPr lang="hr-HR" dirty="0" smtClean="0"/>
              <a:t> društvo nabavlja nekretninu koja je prošla prvo nastanjenje odnosno korištenje</a:t>
            </a:r>
          </a:p>
          <a:p>
            <a:pPr lvl="1"/>
            <a:r>
              <a:rPr lang="hr-HR" dirty="0" smtClean="0"/>
              <a:t>ako će navedenu nekretninu koristiti za iznajmljivanje (oporeziva djelatnost) ima pravo za tu nabavu odbiti ukupan pretporez</a:t>
            </a:r>
          </a:p>
          <a:p>
            <a:pPr lvl="1"/>
            <a:r>
              <a:rPr lang="hr-HR" dirty="0" smtClean="0"/>
              <a:t>može se primijeniti opcija za oporezivanje (prijenos porezne obveze na kupca)</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14</a:t>
            </a:fld>
            <a:endParaRPr kumimoji="0" lang="en-US" dirty="0"/>
          </a:p>
        </p:txBody>
      </p:sp>
    </p:spTree>
    <p:extLst>
      <p:ext uri="{BB962C8B-B14F-4D97-AF65-F5344CB8AC3E}">
        <p14:creationId xmlns:p14="http://schemas.microsoft.com/office/powerpoint/2010/main" val="40950052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Porezno oslobođenje za usluge provoza</a:t>
            </a:r>
            <a:endParaRPr lang="hr-HR" dirty="0"/>
          </a:p>
        </p:txBody>
      </p:sp>
      <p:sp>
        <p:nvSpPr>
          <p:cNvPr id="3" name="Rezervirano mjesto sadržaja 2"/>
          <p:cNvSpPr>
            <a:spLocks noGrp="1"/>
          </p:cNvSpPr>
          <p:nvPr>
            <p:ph idx="1"/>
          </p:nvPr>
        </p:nvSpPr>
        <p:spPr/>
        <p:txBody>
          <a:bodyPr/>
          <a:lstStyle/>
          <a:p>
            <a:r>
              <a:rPr lang="hr-HR" dirty="0" smtClean="0"/>
              <a:t>izmjena čl. 44. točka 38. </a:t>
            </a:r>
            <a:r>
              <a:rPr lang="hr-HR" dirty="0" err="1" smtClean="0"/>
              <a:t>ZPDV</a:t>
            </a:r>
            <a:r>
              <a:rPr lang="hr-HR" dirty="0" smtClean="0"/>
              <a:t>-u</a:t>
            </a:r>
          </a:p>
          <a:p>
            <a:r>
              <a:rPr lang="hr-HR" dirty="0" smtClean="0"/>
              <a:t>oslobođene su PDV-a prijevozne i sve druge otpremne usluge u vezi s dobrima u carinskom postupku provoza (zajedničkog ili provoza Zajednice) kroz carinsko područje Europske unije kada je odredišni carinski ured izvan područja RH</a:t>
            </a:r>
          </a:p>
          <a:p>
            <a:pPr marL="0" indent="0">
              <a:buNone/>
            </a:pPr>
            <a:r>
              <a:rPr lang="hr-HR" b="1" dirty="0" smtClean="0"/>
              <a:t>   </a:t>
            </a:r>
            <a:r>
              <a:rPr lang="hr-HR" dirty="0" smtClean="0"/>
              <a:t>(ranija odredba „kroz carinsko područje Republike Hrvatske”)</a:t>
            </a:r>
          </a:p>
          <a:p>
            <a:pPr marL="0" indent="0">
              <a:buNone/>
            </a:pP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15</a:t>
            </a:fld>
            <a:endParaRPr kumimoji="0" lang="en-US" dirty="0"/>
          </a:p>
        </p:txBody>
      </p:sp>
    </p:spTree>
    <p:extLst>
      <p:ext uri="{BB962C8B-B14F-4D97-AF65-F5344CB8AC3E}">
        <p14:creationId xmlns:p14="http://schemas.microsoft.com/office/powerpoint/2010/main" val="410914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Izmjena čl. 39. ZPDV-u – porezno oslobođenje</a:t>
            </a:r>
            <a:endParaRPr lang="hr-HR" dirty="0"/>
          </a:p>
        </p:txBody>
      </p:sp>
      <p:sp>
        <p:nvSpPr>
          <p:cNvPr id="3" name="Content Placeholder 2"/>
          <p:cNvSpPr>
            <a:spLocks noGrp="1"/>
          </p:cNvSpPr>
          <p:nvPr>
            <p:ph idx="1"/>
          </p:nvPr>
        </p:nvSpPr>
        <p:spPr/>
        <p:txBody>
          <a:bodyPr>
            <a:normAutofit fontScale="92500"/>
          </a:bodyPr>
          <a:lstStyle/>
          <a:p>
            <a:r>
              <a:rPr lang="hr-HR" dirty="0" smtClean="0"/>
              <a:t>PDV-a je oslobođeno:</a:t>
            </a:r>
          </a:p>
          <a:p>
            <a:r>
              <a:rPr lang="hr-HR" i="1" dirty="0" smtClean="0"/>
              <a:t>c) „Obavljanje medicinske njege u okviru bavljenja medicinskim i pomoćnim medicinskim zanimanjima </a:t>
            </a:r>
            <a:r>
              <a:rPr lang="hr-HR" i="1" dirty="0" smtClean="0">
                <a:solidFill>
                  <a:srgbClr val="FF0000"/>
                </a:solidFill>
              </a:rPr>
              <a:t>neovisno o pravnom obliku”</a:t>
            </a:r>
          </a:p>
          <a:p>
            <a:r>
              <a:rPr lang="hr-HR" i="1" dirty="0" smtClean="0"/>
              <a:t>e) usluge što ih obavljaju dentalni tehničari te isporuka zubnih/protetskih nadomjestaka koje isporučuju dentalni tehničari i doktori dentalne medicine,</a:t>
            </a:r>
            <a:r>
              <a:rPr lang="hr-HR" i="1" dirty="0" smtClean="0">
                <a:solidFill>
                  <a:srgbClr val="FF0000"/>
                </a:solidFill>
              </a:rPr>
              <a:t> neovisno o pravnom obliku</a:t>
            </a:r>
          </a:p>
          <a:p>
            <a:r>
              <a:rPr lang="hr-HR" dirty="0" smtClean="0"/>
              <a:t>Izmjene Pravilnika o PDV-u – brisan članak 64.</a:t>
            </a:r>
          </a:p>
          <a:p>
            <a:pPr lvl="1"/>
            <a:r>
              <a:rPr lang="hr-HR" i="1" dirty="0" smtClean="0"/>
              <a:t>„Obveznici poreza na dobit prema posebnim propisima, koji obavljaju isporuke iz članka 39. st. 3. ZPDV-u ne mogu primjenjivati oslobođenje iz navedenog članka”</a:t>
            </a:r>
          </a:p>
          <a:p>
            <a:r>
              <a:rPr lang="hr-HR" i="1" dirty="0" smtClean="0"/>
              <a:t>Uputa PU od 12.1.2017. i 30.1.2017.</a:t>
            </a:r>
          </a:p>
          <a:p>
            <a:pPr lvl="1"/>
            <a:r>
              <a:rPr lang="hr-HR" i="1" dirty="0" smtClean="0"/>
              <a:t> porezno oslobođenje ne mogu primijeniti zdravstvene organizacije osnovane kao trgovačka društva</a:t>
            </a:r>
            <a:endParaRPr lang="hr-HR" i="1"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16</a:t>
            </a:fld>
            <a:endParaRPr kumimoji="0" lang="en-US" dirty="0"/>
          </a:p>
        </p:txBody>
      </p:sp>
    </p:spTree>
    <p:extLst>
      <p:ext uri="{BB962C8B-B14F-4D97-AF65-F5344CB8AC3E}">
        <p14:creationId xmlns:p14="http://schemas.microsoft.com/office/powerpoint/2010/main" val="21812877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Usklađenje odredbi </a:t>
            </a:r>
            <a:r>
              <a:rPr lang="hr-HR" dirty="0" err="1" smtClean="0"/>
              <a:t>ZPDV</a:t>
            </a:r>
            <a:r>
              <a:rPr lang="hr-HR" dirty="0" smtClean="0"/>
              <a:t>-u s odredbama Pravilnika o PDV-u – propisivanje obrazaca</a:t>
            </a:r>
            <a:endParaRPr lang="hr-HR" dirty="0"/>
          </a:p>
        </p:txBody>
      </p:sp>
      <p:sp>
        <p:nvSpPr>
          <p:cNvPr id="3" name="Rezervirano mjesto sadržaja 2"/>
          <p:cNvSpPr>
            <a:spLocks noGrp="1"/>
          </p:cNvSpPr>
          <p:nvPr>
            <p:ph idx="1"/>
          </p:nvPr>
        </p:nvSpPr>
        <p:spPr/>
        <p:txBody>
          <a:bodyPr>
            <a:normAutofit/>
          </a:bodyPr>
          <a:lstStyle/>
          <a:p>
            <a:pPr marL="274320" lvl="1" indent="0">
              <a:buNone/>
            </a:pPr>
            <a:r>
              <a:rPr lang="hr-HR" b="1" u="sng" dirty="0" smtClean="0"/>
              <a:t>Obveza podnošenja Obrasca PZ 42 i 63</a:t>
            </a:r>
          </a:p>
          <a:p>
            <a:pPr lvl="1"/>
            <a:r>
              <a:rPr lang="hr-HR" dirty="0" smtClean="0"/>
              <a:t>tuzemni </a:t>
            </a:r>
            <a:r>
              <a:rPr lang="hr-HR" dirty="0"/>
              <a:t>porezni obveznik koji zastupa ino poreznog obveznika u obavljanju postupka 42. obvezan je najkasnije do </a:t>
            </a:r>
            <a:r>
              <a:rPr lang="hr-HR" dirty="0" err="1"/>
              <a:t>20.og</a:t>
            </a:r>
            <a:r>
              <a:rPr lang="hr-HR" dirty="0"/>
              <a:t> u mjesecu podnijeti prijavu u kojoj iskazuje podatke o zastupanom poreznom obvezniku</a:t>
            </a:r>
          </a:p>
          <a:p>
            <a:pPr lvl="1"/>
            <a:r>
              <a:rPr lang="hr-HR" dirty="0"/>
              <a:t>sadržaj prijave propisuje ministar financija</a:t>
            </a:r>
          </a:p>
          <a:p>
            <a:pPr lvl="1"/>
            <a:r>
              <a:rPr lang="hr-HR" u="sng" dirty="0"/>
              <a:t>Obrazac PZ 42 i 63 </a:t>
            </a:r>
            <a:r>
              <a:rPr lang="hr-HR" dirty="0"/>
              <a:t>već propisan člankom </a:t>
            </a:r>
            <a:r>
              <a:rPr lang="hr-HR" dirty="0" err="1"/>
              <a:t>107.a</a:t>
            </a:r>
            <a:r>
              <a:rPr lang="hr-HR" dirty="0"/>
              <a:t>) Pravilnika o </a:t>
            </a:r>
            <a:r>
              <a:rPr lang="hr-HR" dirty="0" smtClean="0"/>
              <a:t>PDV-u</a:t>
            </a:r>
          </a:p>
          <a:p>
            <a:pPr marL="274320" lvl="1" indent="0">
              <a:buNone/>
            </a:pPr>
            <a:endParaRPr lang="hr-HR" dirty="0" smtClean="0"/>
          </a:p>
          <a:p>
            <a:pPr marL="274320" lvl="1" indent="0">
              <a:buNone/>
            </a:pPr>
            <a:r>
              <a:rPr lang="hr-HR" b="1" u="sng" dirty="0" smtClean="0"/>
              <a:t>Obveza podnošenja Obrasca INO </a:t>
            </a:r>
            <a:r>
              <a:rPr lang="hr-HR" b="1" u="sng" dirty="0" err="1" smtClean="0"/>
              <a:t>PPO</a:t>
            </a:r>
            <a:endParaRPr lang="hr-HR" b="1" u="sng" dirty="0" smtClean="0"/>
          </a:p>
          <a:p>
            <a:pPr lvl="1"/>
            <a:r>
              <a:rPr lang="hr-HR" dirty="0"/>
              <a:t>Porezni obveznik koji nema sjedište u RH, a registriran je za potrebe PDV-a obvezan je najkasnije do </a:t>
            </a:r>
            <a:r>
              <a:rPr lang="hr-HR" dirty="0" err="1"/>
              <a:t>20.og</a:t>
            </a:r>
            <a:r>
              <a:rPr lang="hr-HR" dirty="0"/>
              <a:t> u mjesecu koji slijedi po završetku razdoblja oporezivanja podnijeti prijavu za isporuke dobara i usluga iz čl. 75. st. 2. Zakona</a:t>
            </a:r>
          </a:p>
          <a:p>
            <a:pPr lvl="1"/>
            <a:r>
              <a:rPr lang="hr-HR" u="sng" dirty="0" smtClean="0"/>
              <a:t>Obrazac INO </a:t>
            </a:r>
            <a:r>
              <a:rPr lang="hr-HR" u="sng" dirty="0" err="1"/>
              <a:t>PPO</a:t>
            </a:r>
            <a:r>
              <a:rPr lang="hr-HR" dirty="0"/>
              <a:t>, već sada propisano čl. </a:t>
            </a:r>
            <a:r>
              <a:rPr lang="hr-HR" dirty="0" err="1"/>
              <a:t>150.a</a:t>
            </a:r>
            <a:r>
              <a:rPr lang="hr-HR" dirty="0"/>
              <a:t> Pravilnika o PDV-u</a:t>
            </a:r>
          </a:p>
          <a:p>
            <a:pPr lvl="1"/>
            <a:endParaRPr lang="hr-HR" b="1" u="sng" dirty="0" smtClean="0"/>
          </a:p>
          <a:p>
            <a:pPr lvl="1"/>
            <a:endParaRPr lang="hr-HR" b="1" dirty="0" smtClean="0"/>
          </a:p>
          <a:p>
            <a:pPr lvl="1"/>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17</a:t>
            </a:fld>
            <a:endParaRPr kumimoji="0" lang="en-US" dirty="0"/>
          </a:p>
        </p:txBody>
      </p:sp>
    </p:spTree>
    <p:extLst>
      <p:ext uri="{BB962C8B-B14F-4D97-AF65-F5344CB8AC3E}">
        <p14:creationId xmlns:p14="http://schemas.microsoft.com/office/powerpoint/2010/main" val="570452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Izmjena čl. 64. st. 3. </a:t>
            </a:r>
            <a:r>
              <a:rPr lang="hr-HR" dirty="0" err="1" smtClean="0"/>
              <a:t>ZPDV</a:t>
            </a:r>
            <a:r>
              <a:rPr lang="hr-HR" dirty="0" smtClean="0"/>
              <a:t>-u</a:t>
            </a:r>
            <a:endParaRPr lang="hr-HR" dirty="0"/>
          </a:p>
        </p:txBody>
      </p:sp>
      <p:sp>
        <p:nvSpPr>
          <p:cNvPr id="3" name="Rezervirano mjesto sadržaja 2"/>
          <p:cNvSpPr>
            <a:spLocks noGrp="1"/>
          </p:cNvSpPr>
          <p:nvPr>
            <p:ph idx="1"/>
          </p:nvPr>
        </p:nvSpPr>
        <p:spPr/>
        <p:txBody>
          <a:bodyPr/>
          <a:lstStyle/>
          <a:p>
            <a:r>
              <a:rPr lang="hr-HR" dirty="0" smtClean="0"/>
              <a:t>u vezi s ispravkom pretporeza</a:t>
            </a:r>
          </a:p>
          <a:p>
            <a:pPr lvl="1"/>
            <a:r>
              <a:rPr lang="hr-HR" dirty="0" smtClean="0"/>
              <a:t>gospodarskim dobrima na koje se odnosi obveza ispravka pretporeza u slučaju promjene uvjeta mjerodavnih za odbitak pretporeza unutar roka 5 odnosno 10 godina smatraju </a:t>
            </a:r>
            <a:r>
              <a:rPr lang="hr-HR" u="sng" dirty="0" smtClean="0"/>
              <a:t>dobra </a:t>
            </a:r>
            <a:r>
              <a:rPr lang="hr-HR" u="sng" dirty="0" smtClean="0">
                <a:solidFill>
                  <a:srgbClr val="FF0000"/>
                </a:solidFill>
              </a:rPr>
              <a:t>i usluge</a:t>
            </a:r>
            <a:r>
              <a:rPr lang="hr-HR" dirty="0" smtClean="0"/>
              <a:t> koje prema računovodstvenim propisima spadaju u dugotrajnu imovinu poreznog obveznika</a:t>
            </a:r>
          </a:p>
          <a:p>
            <a:r>
              <a:rPr lang="hr-HR" dirty="0"/>
              <a:t>ispravak pretporeza i za nematerijalnu imovinu (prava) – </a:t>
            </a:r>
          </a:p>
          <a:p>
            <a:r>
              <a:rPr lang="hr-HR" dirty="0" smtClean="0"/>
              <a:t>prema čl. 141. st. 7. Pravilnika o PDV-u</a:t>
            </a:r>
          </a:p>
          <a:p>
            <a:pPr lvl="1"/>
            <a:r>
              <a:rPr lang="hr-HR" dirty="0" smtClean="0"/>
              <a:t>uslugama se smatraju koncesije, patenti, licencije, robne i uslužne marke, softver i ostala prava</a:t>
            </a:r>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18</a:t>
            </a:fld>
            <a:endParaRPr kumimoji="0" lang="en-US" dirty="0"/>
          </a:p>
        </p:txBody>
      </p:sp>
    </p:spTree>
    <p:extLst>
      <p:ext uri="{BB962C8B-B14F-4D97-AF65-F5344CB8AC3E}">
        <p14:creationId xmlns:p14="http://schemas.microsoft.com/office/powerpoint/2010/main" val="1050703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smtClean="0"/>
              <a:t>Povrat PDV-a poreznim obveznicima koji nemaju sjedište na području EU – dokaz reciprociteta</a:t>
            </a:r>
            <a:endParaRPr lang="hr-HR" sz="3200" dirty="0"/>
          </a:p>
        </p:txBody>
      </p:sp>
      <p:sp>
        <p:nvSpPr>
          <p:cNvPr id="3" name="Rezervirano mjesto sadržaja 2"/>
          <p:cNvSpPr>
            <a:spLocks noGrp="1"/>
          </p:cNvSpPr>
          <p:nvPr>
            <p:ph idx="1"/>
          </p:nvPr>
        </p:nvSpPr>
        <p:spPr/>
        <p:txBody>
          <a:bodyPr/>
          <a:lstStyle/>
          <a:p>
            <a:r>
              <a:rPr lang="hr-HR" dirty="0" smtClean="0"/>
              <a:t>pravo na povrat ostvaruje se pod uvjetom da u državi podrijetla podnositelja zahtjeva tuzemni porezni obvezni također ima pravo na povrat PDV-a</a:t>
            </a:r>
          </a:p>
          <a:p>
            <a:r>
              <a:rPr lang="hr-HR" dirty="0" smtClean="0"/>
              <a:t>uzajamnost se utvrđuje </a:t>
            </a:r>
            <a:r>
              <a:rPr lang="hr-HR" b="1" dirty="0" smtClean="0"/>
              <a:t>razmjenom obavijesti između poreznog tijela RH i poreznog tijela treće zemlje</a:t>
            </a:r>
            <a:endParaRPr lang="hr-HR" b="1"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19</a:t>
            </a:fld>
            <a:endParaRPr kumimoji="0" lang="en-US" dirty="0"/>
          </a:p>
        </p:txBody>
      </p:sp>
    </p:spTree>
    <p:extLst>
      <p:ext uri="{BB962C8B-B14F-4D97-AF65-F5344CB8AC3E}">
        <p14:creationId xmlns:p14="http://schemas.microsoft.com/office/powerpoint/2010/main" val="1566900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Izmjene propisa:</a:t>
            </a:r>
            <a:endParaRPr lang="hr-HR" dirty="0"/>
          </a:p>
        </p:txBody>
      </p:sp>
      <p:sp>
        <p:nvSpPr>
          <p:cNvPr id="3" name="Rezervirano mjesto sadržaja 2"/>
          <p:cNvSpPr>
            <a:spLocks noGrp="1"/>
          </p:cNvSpPr>
          <p:nvPr>
            <p:ph idx="1"/>
          </p:nvPr>
        </p:nvSpPr>
        <p:spPr/>
        <p:txBody>
          <a:bodyPr/>
          <a:lstStyle/>
          <a:p>
            <a:r>
              <a:rPr lang="hr-HR" dirty="0" smtClean="0"/>
              <a:t>Zakon o izmjenama i dopunama Zakona o PDV-u, NN 115/16.</a:t>
            </a:r>
          </a:p>
          <a:p>
            <a:pPr lvl="1"/>
            <a:r>
              <a:rPr lang="hr-HR" dirty="0" smtClean="0"/>
              <a:t>primjena od 1.1.2017.</a:t>
            </a:r>
          </a:p>
          <a:p>
            <a:pPr lvl="1"/>
            <a:r>
              <a:rPr lang="hr-HR" dirty="0" smtClean="0"/>
              <a:t>dio odredbi </a:t>
            </a:r>
          </a:p>
          <a:p>
            <a:pPr lvl="2"/>
            <a:r>
              <a:rPr lang="hr-HR" dirty="0" smtClean="0"/>
              <a:t>od 1.1.2018.</a:t>
            </a:r>
          </a:p>
          <a:p>
            <a:pPr lvl="2"/>
            <a:r>
              <a:rPr lang="hr-HR" dirty="0" smtClean="0"/>
              <a:t>od 1.1.2019.</a:t>
            </a:r>
          </a:p>
          <a:p>
            <a:r>
              <a:rPr lang="hr-HR" dirty="0" smtClean="0"/>
              <a:t>Pravilnik o izmjenama i dopunama Pravilnika o PDV-u, Nar. nov., br. 1/17.</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a:t>
            </a:fld>
            <a:endParaRPr kumimoji="0" lang="en-US" dirty="0"/>
          </a:p>
        </p:txBody>
      </p:sp>
    </p:spTree>
    <p:extLst>
      <p:ext uri="{BB962C8B-B14F-4D97-AF65-F5344CB8AC3E}">
        <p14:creationId xmlns:p14="http://schemas.microsoft.com/office/powerpoint/2010/main" val="804744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Sadržaj računa – dopuna čl. 79 </a:t>
            </a:r>
            <a:r>
              <a:rPr lang="hr-HR" dirty="0" err="1" smtClean="0"/>
              <a:t>ZPDV</a:t>
            </a:r>
            <a:r>
              <a:rPr lang="hr-HR" dirty="0" smtClean="0"/>
              <a:t>-u</a:t>
            </a:r>
            <a:endParaRPr lang="hr-HR" dirty="0"/>
          </a:p>
        </p:txBody>
      </p:sp>
      <p:sp>
        <p:nvSpPr>
          <p:cNvPr id="3" name="Rezervirano mjesto sadržaja 2"/>
          <p:cNvSpPr>
            <a:spLocks noGrp="1"/>
          </p:cNvSpPr>
          <p:nvPr>
            <p:ph idx="1"/>
          </p:nvPr>
        </p:nvSpPr>
        <p:spPr/>
        <p:txBody>
          <a:bodyPr/>
          <a:lstStyle/>
          <a:p>
            <a:r>
              <a:rPr lang="hr-HR" dirty="0" smtClean="0"/>
              <a:t>Račun mora sadržavati podatke:</a:t>
            </a:r>
          </a:p>
          <a:p>
            <a:r>
              <a:rPr lang="hr-HR" dirty="0" smtClean="0"/>
              <a:t>.....</a:t>
            </a:r>
          </a:p>
          <a:p>
            <a:r>
              <a:rPr lang="hr-HR" i="1" dirty="0" smtClean="0"/>
              <a:t>„4. količinu i uobičajeni trgovački naziv isporučenih dobara te vrstu i količinu </a:t>
            </a:r>
            <a:r>
              <a:rPr lang="hr-HR" i="1" dirty="0" smtClean="0">
                <a:solidFill>
                  <a:srgbClr val="FF0000"/>
                </a:solidFill>
              </a:rPr>
              <a:t>ili opseg</a:t>
            </a:r>
            <a:r>
              <a:rPr lang="hr-HR" i="1" dirty="0" smtClean="0"/>
              <a:t> obavljenih usluga”</a:t>
            </a:r>
          </a:p>
          <a:p>
            <a:endParaRPr lang="hr-HR" i="1" dirty="0"/>
          </a:p>
          <a:p>
            <a:endParaRPr lang="hr-HR" i="1" dirty="0" smtClean="0"/>
          </a:p>
          <a:p>
            <a:pPr marL="0" indent="0">
              <a:buNone/>
            </a:pPr>
            <a:endParaRPr lang="hr-HR" i="1"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20</a:t>
            </a:fld>
            <a:endParaRPr kumimoji="0" lang="en-US" dirty="0"/>
          </a:p>
        </p:txBody>
      </p:sp>
    </p:spTree>
    <p:extLst>
      <p:ext uri="{BB962C8B-B14F-4D97-AF65-F5344CB8AC3E}">
        <p14:creationId xmlns:p14="http://schemas.microsoft.com/office/powerpoint/2010/main" val="9463495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t>Uvođenje „mehanizma brze reakcije”</a:t>
            </a:r>
            <a:endParaRPr lang="hr-HR" dirty="0"/>
          </a:p>
        </p:txBody>
      </p:sp>
      <p:sp>
        <p:nvSpPr>
          <p:cNvPr id="3" name="Rezervirano mjesto sadržaja 2"/>
          <p:cNvSpPr>
            <a:spLocks noGrp="1"/>
          </p:cNvSpPr>
          <p:nvPr>
            <p:ph idx="1"/>
          </p:nvPr>
        </p:nvSpPr>
        <p:spPr/>
        <p:txBody>
          <a:bodyPr>
            <a:normAutofit/>
          </a:bodyPr>
          <a:lstStyle/>
          <a:p>
            <a:r>
              <a:rPr lang="hr-HR" dirty="0" smtClean="0"/>
              <a:t>u slučaju iznimne hitnosti, državama članicama omogućeno je da kao posebnu mjeru mehanizma brze reakcije, odrede da je primatelj obvezan platiti PDV za određene isporuke dobara i usluga u svrhu suzbijanja prijevara koje mogu dovesti do značajnih financijskih gubitaka</a:t>
            </a:r>
            <a:endParaRPr lang="hr-HR" dirty="0"/>
          </a:p>
          <a:p>
            <a:r>
              <a:rPr lang="hr-HR" dirty="0" smtClean="0"/>
              <a:t>dopuna čl. 75. st. 3. </a:t>
            </a:r>
            <a:r>
              <a:rPr lang="hr-HR" dirty="0" err="1" smtClean="0"/>
              <a:t>ZPDV</a:t>
            </a:r>
            <a:r>
              <a:rPr lang="hr-HR" dirty="0" smtClean="0"/>
              <a:t>-u</a:t>
            </a:r>
          </a:p>
          <a:p>
            <a:r>
              <a:rPr lang="hr-HR" dirty="0" smtClean="0"/>
              <a:t>(f)nakon primitka potvrdi Odbora za PDV pri Europskoj komisiju u skladu s čl. 199.b Direktive Vijeća 2006/112/EZ ministar financija </a:t>
            </a:r>
            <a:r>
              <a:rPr lang="hr-HR" u="sng" dirty="0" smtClean="0"/>
              <a:t>može u slučaju iznimne hitnosti </a:t>
            </a:r>
            <a:r>
              <a:rPr lang="hr-HR" dirty="0" smtClean="0"/>
              <a:t>pravilnikom propisati da je primatelj obvezan platiti PDV za određene isporuke dobara i usluga </a:t>
            </a:r>
            <a:r>
              <a:rPr lang="hr-HR" b="1" dirty="0" smtClean="0"/>
              <a:t>u svrhu suzbijanja iznenadnih i golemih prijevara </a:t>
            </a:r>
            <a:r>
              <a:rPr lang="hr-HR" dirty="0" smtClean="0"/>
              <a:t>koje mogu dovesti do značajnih financijskih gubitaka</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21</a:t>
            </a:fld>
            <a:endParaRPr kumimoji="0" lang="en-US" dirty="0"/>
          </a:p>
        </p:txBody>
      </p:sp>
    </p:spTree>
    <p:extLst>
      <p:ext uri="{BB962C8B-B14F-4D97-AF65-F5344CB8AC3E}">
        <p14:creationId xmlns:p14="http://schemas.microsoft.com/office/powerpoint/2010/main" val="40281692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Stjecanje novih prijevoznih sredstava</a:t>
            </a:r>
            <a:endParaRPr lang="hr-HR" dirty="0"/>
          </a:p>
        </p:txBody>
      </p:sp>
      <p:sp>
        <p:nvSpPr>
          <p:cNvPr id="3" name="Rezervirano mjesto sadržaja 2"/>
          <p:cNvSpPr>
            <a:spLocks noGrp="1"/>
          </p:cNvSpPr>
          <p:nvPr>
            <p:ph idx="1"/>
          </p:nvPr>
        </p:nvSpPr>
        <p:spPr/>
        <p:txBody>
          <a:bodyPr/>
          <a:lstStyle/>
          <a:p>
            <a:r>
              <a:rPr lang="hr-HR" dirty="0" smtClean="0"/>
              <a:t>Nadležnost za podnošenje prijava za isporuke/stjecanje </a:t>
            </a:r>
            <a:r>
              <a:rPr lang="hr-HR" dirty="0"/>
              <a:t>novih prijevoznih sredstava </a:t>
            </a:r>
            <a:r>
              <a:rPr lang="hr-HR" dirty="0" smtClean="0"/>
              <a:t> - Carinska uprava</a:t>
            </a:r>
            <a:endParaRPr lang="hr-HR" dirty="0">
              <a:solidFill>
                <a:srgbClr val="FF0000"/>
              </a:solidFill>
            </a:endParaRPr>
          </a:p>
          <a:p>
            <a:endParaRPr lang="hr-HR" dirty="0" smtClean="0"/>
          </a:p>
          <a:p>
            <a:r>
              <a:rPr lang="hr-HR" dirty="0" smtClean="0"/>
              <a:t>u slučaju stjecanja novih prijevoznih sredstava </a:t>
            </a:r>
            <a:r>
              <a:rPr lang="hr-HR" u="sng" dirty="0" smtClean="0"/>
              <a:t>od strane osobe koja nije registrirana za potrebe PDV-a </a:t>
            </a:r>
            <a:r>
              <a:rPr lang="hr-HR" dirty="0" smtClean="0"/>
              <a:t>rješenje donosi Carinska uprava (ranija odredba bila je da rješenje donosi PU)</a:t>
            </a:r>
          </a:p>
          <a:p>
            <a:endParaRPr lang="hr-HR" dirty="0" smtClean="0"/>
          </a:p>
          <a:p>
            <a:r>
              <a:rPr lang="hr-HR" dirty="0" smtClean="0"/>
              <a:t>novo prijevozno sredstvo može se registrirati kod nadležnog tijela prema posebnim propisima </a:t>
            </a:r>
            <a:r>
              <a:rPr lang="hr-HR" u="sng" dirty="0" smtClean="0"/>
              <a:t>samo uz predočenje prijave za stjecanje novih prijevoznih sredstava koju je ovjerila Carinska uprava</a:t>
            </a:r>
            <a:r>
              <a:rPr lang="hr-HR" dirty="0" smtClean="0"/>
              <a:t> (ranija odredba bila je da prijavu ovjerava PU)</a:t>
            </a:r>
          </a:p>
          <a:p>
            <a:endParaRPr lang="hr-HR" dirty="0">
              <a:solidFill>
                <a:srgbClr val="FF0000"/>
              </a:solidFill>
            </a:endParaRPr>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22</a:t>
            </a:fld>
            <a:endParaRPr kumimoji="0" lang="en-US" dirty="0"/>
          </a:p>
        </p:txBody>
      </p:sp>
    </p:spTree>
    <p:extLst>
      <p:ext uri="{BB962C8B-B14F-4D97-AF65-F5344CB8AC3E}">
        <p14:creationId xmlns:p14="http://schemas.microsoft.com/office/powerpoint/2010/main" val="42567256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Obračun PDV-a prema naplaćenim naknadama – izmjena čl. </a:t>
            </a:r>
            <a:r>
              <a:rPr lang="hr-HR" dirty="0" err="1" smtClean="0"/>
              <a:t>125.j</a:t>
            </a:r>
            <a:r>
              <a:rPr lang="hr-HR" dirty="0" smtClean="0"/>
              <a:t>.</a:t>
            </a:r>
            <a:endParaRPr lang="hr-HR" dirty="0"/>
          </a:p>
        </p:txBody>
      </p:sp>
      <p:sp>
        <p:nvSpPr>
          <p:cNvPr id="3" name="Rezervirano mjesto sadržaja 2"/>
          <p:cNvSpPr>
            <a:spLocks noGrp="1"/>
          </p:cNvSpPr>
          <p:nvPr>
            <p:ph idx="1"/>
          </p:nvPr>
        </p:nvSpPr>
        <p:spPr/>
        <p:txBody>
          <a:bodyPr>
            <a:normAutofit fontScale="92500" lnSpcReduction="10000"/>
          </a:bodyPr>
          <a:lstStyle/>
          <a:p>
            <a:pPr marL="0" indent="0">
              <a:buNone/>
            </a:pPr>
            <a:r>
              <a:rPr lang="hr-HR" b="1" u="sng" dirty="0" smtClean="0"/>
              <a:t>Načelo blagajne ne primjenjuje se na:</a:t>
            </a:r>
          </a:p>
          <a:p>
            <a:r>
              <a:rPr lang="hr-HR" b="1" dirty="0"/>
              <a:t>a</a:t>
            </a:r>
            <a:r>
              <a:rPr lang="hr-HR" dirty="0"/>
              <a:t>) isporuke dobara unutar Europske unije,</a:t>
            </a:r>
          </a:p>
          <a:p>
            <a:r>
              <a:rPr lang="hr-HR" dirty="0"/>
              <a:t>b) stjecanje dobara unutar Europske unije,</a:t>
            </a:r>
          </a:p>
          <a:p>
            <a:r>
              <a:rPr lang="hr-HR" dirty="0"/>
              <a:t>c) isporuke ili premještanje dobara iz </a:t>
            </a:r>
            <a:r>
              <a:rPr lang="hr-HR" dirty="0" smtClean="0"/>
              <a:t>čl. </a:t>
            </a:r>
            <a:r>
              <a:rPr lang="hr-HR" dirty="0"/>
              <a:t>30. </a:t>
            </a:r>
            <a:r>
              <a:rPr lang="hr-HR" dirty="0" smtClean="0"/>
              <a:t>st. </a:t>
            </a:r>
            <a:r>
              <a:rPr lang="hr-HR" dirty="0"/>
              <a:t>8. i 9. </a:t>
            </a:r>
            <a:r>
              <a:rPr lang="hr-HR" dirty="0" smtClean="0"/>
              <a:t>Zakona</a:t>
            </a:r>
            <a:r>
              <a:rPr lang="hr-HR" dirty="0"/>
              <a:t>,</a:t>
            </a:r>
          </a:p>
          <a:p>
            <a:r>
              <a:rPr lang="hr-HR" dirty="0"/>
              <a:t>d) usluge iz </a:t>
            </a:r>
            <a:r>
              <a:rPr lang="hr-HR" dirty="0" smtClean="0"/>
              <a:t>čl. </a:t>
            </a:r>
            <a:r>
              <a:rPr lang="hr-HR" dirty="0"/>
              <a:t>17. </a:t>
            </a:r>
            <a:r>
              <a:rPr lang="hr-HR" dirty="0" smtClean="0"/>
              <a:t>st. </a:t>
            </a:r>
            <a:r>
              <a:rPr lang="hr-HR" dirty="0"/>
              <a:t>1. </a:t>
            </a:r>
            <a:r>
              <a:rPr lang="hr-HR" dirty="0" err="1" smtClean="0"/>
              <a:t>ZPDV</a:t>
            </a:r>
            <a:r>
              <a:rPr lang="hr-HR" dirty="0" smtClean="0"/>
              <a:t>-u </a:t>
            </a:r>
            <a:r>
              <a:rPr lang="hr-HR" dirty="0"/>
              <a:t>za koje je primatelj usluge obvezan platiti PDV sukladno </a:t>
            </a:r>
            <a:r>
              <a:rPr lang="hr-HR" dirty="0" smtClean="0"/>
              <a:t>čl. </a:t>
            </a:r>
            <a:r>
              <a:rPr lang="hr-HR" dirty="0"/>
              <a:t>75. </a:t>
            </a:r>
            <a:r>
              <a:rPr lang="hr-HR" dirty="0" smtClean="0"/>
              <a:t>st. 1</a:t>
            </a:r>
            <a:r>
              <a:rPr lang="hr-HR" dirty="0"/>
              <a:t>. </a:t>
            </a:r>
            <a:r>
              <a:rPr lang="hr-HR" dirty="0" smtClean="0"/>
              <a:t>t. </a:t>
            </a:r>
            <a:r>
              <a:rPr lang="hr-HR" dirty="0"/>
              <a:t>6. </a:t>
            </a:r>
            <a:r>
              <a:rPr lang="hr-HR" dirty="0" err="1" smtClean="0"/>
              <a:t>ZPDV</a:t>
            </a:r>
            <a:r>
              <a:rPr lang="hr-HR" dirty="0" smtClean="0"/>
              <a:t>-u </a:t>
            </a:r>
            <a:r>
              <a:rPr lang="hr-HR" dirty="0"/>
              <a:t>odnosno </a:t>
            </a:r>
            <a:r>
              <a:rPr lang="hr-HR" dirty="0" smtClean="0"/>
              <a:t>čl. </a:t>
            </a:r>
            <a:r>
              <a:rPr lang="hr-HR" dirty="0"/>
              <a:t>196. Direktive 2006/112/EZ</a:t>
            </a:r>
          </a:p>
          <a:p>
            <a:r>
              <a:rPr lang="hr-HR" dirty="0"/>
              <a:t>e) isporuke za koje je primatelj obvezan platiti PDV prema </a:t>
            </a:r>
            <a:r>
              <a:rPr lang="hr-HR" dirty="0" smtClean="0"/>
              <a:t>čl. 75</a:t>
            </a:r>
            <a:r>
              <a:rPr lang="hr-HR" dirty="0"/>
              <a:t>. </a:t>
            </a:r>
            <a:r>
              <a:rPr lang="hr-HR" dirty="0" smtClean="0"/>
              <a:t>st. </a:t>
            </a:r>
            <a:r>
              <a:rPr lang="hr-HR" dirty="0"/>
              <a:t>1. </a:t>
            </a:r>
            <a:r>
              <a:rPr lang="hr-HR" dirty="0" smtClean="0"/>
              <a:t>t. </a:t>
            </a:r>
            <a:r>
              <a:rPr lang="hr-HR" dirty="0"/>
              <a:t>7. i </a:t>
            </a:r>
            <a:r>
              <a:rPr lang="hr-HR" dirty="0" smtClean="0"/>
              <a:t>čl. </a:t>
            </a:r>
            <a:r>
              <a:rPr lang="hr-HR" dirty="0"/>
              <a:t>75. </a:t>
            </a:r>
            <a:r>
              <a:rPr lang="hr-HR" dirty="0" smtClean="0"/>
              <a:t>st. </a:t>
            </a:r>
            <a:r>
              <a:rPr lang="hr-HR" dirty="0"/>
              <a:t>2. i 3. </a:t>
            </a:r>
            <a:r>
              <a:rPr lang="hr-HR" dirty="0" smtClean="0"/>
              <a:t>Zakona </a:t>
            </a:r>
            <a:r>
              <a:rPr lang="hr-HR" dirty="0"/>
              <a:t>te u slučaju iz </a:t>
            </a:r>
            <a:r>
              <a:rPr lang="hr-HR" dirty="0" smtClean="0"/>
              <a:t>čl. </a:t>
            </a:r>
            <a:r>
              <a:rPr lang="hr-HR" dirty="0"/>
              <a:t>7. </a:t>
            </a:r>
            <a:r>
              <a:rPr lang="hr-HR" dirty="0" smtClean="0"/>
              <a:t>st. 9. </a:t>
            </a:r>
            <a:r>
              <a:rPr lang="hr-HR" dirty="0"/>
              <a:t>Zakona,</a:t>
            </a:r>
          </a:p>
          <a:p>
            <a:r>
              <a:rPr lang="hr-HR" dirty="0"/>
              <a:t>f) isporuke u okviru posebnog postupka oporezivanja za telekomunikacijske usluge, usluge radijskog i televizijskog emitiranja i elektronički obavljene usluge osobama koje nisu porezni obveznici,</a:t>
            </a:r>
          </a:p>
          <a:p>
            <a:r>
              <a:rPr lang="hr-HR" dirty="0">
                <a:solidFill>
                  <a:srgbClr val="FF0000"/>
                </a:solidFill>
              </a:rPr>
              <a:t>g) uvoz dobara</a:t>
            </a:r>
          </a:p>
          <a:p>
            <a:r>
              <a:rPr lang="hr-HR" dirty="0">
                <a:solidFill>
                  <a:srgbClr val="FF0000"/>
                </a:solidFill>
              </a:rPr>
              <a:t>h) izvoz dobara.</a:t>
            </a:r>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23</a:t>
            </a:fld>
            <a:endParaRPr kumimoji="0" lang="en-US" dirty="0"/>
          </a:p>
        </p:txBody>
      </p:sp>
    </p:spTree>
    <p:extLst>
      <p:ext uri="{BB962C8B-B14F-4D97-AF65-F5344CB8AC3E}">
        <p14:creationId xmlns:p14="http://schemas.microsoft.com/office/powerpoint/2010/main" val="23475462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Odgovornost poreznog obveznika</a:t>
            </a:r>
            <a:endParaRPr lang="hr-HR" dirty="0"/>
          </a:p>
        </p:txBody>
      </p:sp>
      <p:sp>
        <p:nvSpPr>
          <p:cNvPr id="3" name="Rezervirano mjesto sadržaja 2"/>
          <p:cNvSpPr>
            <a:spLocks noGrp="1"/>
          </p:cNvSpPr>
          <p:nvPr>
            <p:ph idx="1"/>
          </p:nvPr>
        </p:nvSpPr>
        <p:spPr/>
        <p:txBody>
          <a:bodyPr>
            <a:normAutofit/>
          </a:bodyPr>
          <a:lstStyle/>
          <a:p>
            <a:r>
              <a:rPr lang="hr-HR" dirty="0" smtClean="0"/>
              <a:t>Porezni obveznik koji obavlja u tuzemstvu isporuke dobara i usluga s pravom na odbitak pretporeza smatrat će se odgovornim ako iz objektivnih okolnosti proizlazi da je znao ili morao znati da će zbog prijevarnih aktivnosti dio ili cijeli iznos PDV-a vezan za isporuku koja mu je obavljena, ili bilo koju prethodnu ili sljedeću isporuku istih dobara ili usluga, ostati neplaćen.</a:t>
            </a:r>
          </a:p>
          <a:p>
            <a:pPr marL="0" indent="0">
              <a:buNone/>
            </a:pPr>
            <a:r>
              <a:rPr lang="hr-HR" dirty="0" smtClean="0"/>
              <a:t> </a:t>
            </a:r>
          </a:p>
          <a:p>
            <a:r>
              <a:rPr lang="hr-HR" u="sng" dirty="0" smtClean="0">
                <a:solidFill>
                  <a:srgbClr val="FF0000"/>
                </a:solidFill>
              </a:rPr>
              <a:t>Ako se utvrdi odgovornost poreznog obveznika, istome će se osporiti pravo na pretporez.</a:t>
            </a:r>
          </a:p>
          <a:p>
            <a:pPr marL="0" indent="0">
              <a:buNone/>
            </a:pPr>
            <a:r>
              <a:rPr lang="hr-HR" dirty="0" smtClean="0"/>
              <a:t> </a:t>
            </a:r>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24</a:t>
            </a:fld>
            <a:endParaRPr kumimoji="0" lang="en-US" dirty="0"/>
          </a:p>
        </p:txBody>
      </p:sp>
    </p:spTree>
    <p:extLst>
      <p:ext uri="{BB962C8B-B14F-4D97-AF65-F5344CB8AC3E}">
        <p14:creationId xmlns:p14="http://schemas.microsoft.com/office/powerpoint/2010/main" val="3400198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Odbitak pretporeza za sredstva za osobni prijevoz – </a:t>
            </a:r>
            <a:r>
              <a:rPr lang="hr-HR" dirty="0" smtClean="0">
                <a:solidFill>
                  <a:srgbClr val="FF0000"/>
                </a:solidFill>
              </a:rPr>
              <a:t>primjena od 1.1.2018.</a:t>
            </a:r>
            <a:endParaRPr lang="hr-HR" dirty="0">
              <a:solidFill>
                <a:srgbClr val="FF0000"/>
              </a:solidFill>
            </a:endParaRPr>
          </a:p>
        </p:txBody>
      </p:sp>
      <p:sp>
        <p:nvSpPr>
          <p:cNvPr id="3" name="Rezervirano mjesto sadržaja 2"/>
          <p:cNvSpPr>
            <a:spLocks noGrp="1"/>
          </p:cNvSpPr>
          <p:nvPr>
            <p:ph idx="1"/>
          </p:nvPr>
        </p:nvSpPr>
        <p:spPr/>
        <p:txBody>
          <a:bodyPr>
            <a:normAutofit fontScale="92500" lnSpcReduction="20000"/>
          </a:bodyPr>
          <a:lstStyle/>
          <a:p>
            <a:r>
              <a:rPr lang="hr-HR" dirty="0" smtClean="0"/>
              <a:t>izmjena čl. 61. </a:t>
            </a:r>
            <a:r>
              <a:rPr lang="hr-HR" dirty="0" err="1" smtClean="0"/>
              <a:t>ZPDV</a:t>
            </a:r>
            <a:r>
              <a:rPr lang="hr-HR" dirty="0" smtClean="0"/>
              <a:t>-u</a:t>
            </a:r>
          </a:p>
          <a:p>
            <a:r>
              <a:rPr lang="hr-HR" dirty="0" smtClean="0"/>
              <a:t>primjena od 1.1.2018. (zbog potrebe dobivanja odobrenja Europske komisije za odstupanje od primjene čl. 26. st. 1. t. a) i čl. 168. Direktive Vijeća 2006/112/EZ)</a:t>
            </a:r>
          </a:p>
          <a:p>
            <a:r>
              <a:rPr lang="hr-HR" u="sng" dirty="0" smtClean="0"/>
              <a:t>mogućnost </a:t>
            </a:r>
            <a:r>
              <a:rPr lang="hr-HR" u="sng" dirty="0" smtClean="0">
                <a:solidFill>
                  <a:srgbClr val="FF0000"/>
                </a:solidFill>
              </a:rPr>
              <a:t>odbitka 50% pretporeza </a:t>
            </a:r>
            <a:r>
              <a:rPr lang="hr-HR" u="sng" dirty="0" smtClean="0"/>
              <a:t>za nabavu ili najam osobnih automobila i drugih sredstava za osobni prijevoz uključujući nabavu svih dobara i usluga u vezi s tim dobrima</a:t>
            </a:r>
          </a:p>
          <a:p>
            <a:r>
              <a:rPr lang="hr-HR" dirty="0" smtClean="0"/>
              <a:t>nije dopušten odbitak pretporeza za nabavu sredstava za osobni prijevoz koji se odnosi na iznos iznad 400.000,00 kuna nabavne vrijednosti</a:t>
            </a:r>
          </a:p>
          <a:p>
            <a:r>
              <a:rPr lang="hr-HR" dirty="0" smtClean="0"/>
              <a:t>iznimno, dopušten je odbitak pretporeza u ukupnom iznosu za određene registrirane djelatnosti (prijevoz putnika, iznajmljivanje, obuka vozača, testiranje vozila, servisna služba)</a:t>
            </a:r>
          </a:p>
          <a:p>
            <a:r>
              <a:rPr lang="hr-HR" u="sng" dirty="0" smtClean="0"/>
              <a:t>porez na dobit i porez na dohodak</a:t>
            </a:r>
          </a:p>
          <a:p>
            <a:pPr lvl="1"/>
            <a:r>
              <a:rPr lang="hr-HR" dirty="0" smtClean="0"/>
              <a:t>porezno priznati rashod 50% troškova sredstava za osobni prijevoz (primjena od  </a:t>
            </a:r>
            <a:r>
              <a:rPr lang="hr-HR" b="1" dirty="0" smtClean="0">
                <a:solidFill>
                  <a:srgbClr val="FF0000"/>
                </a:solidFill>
              </a:rPr>
              <a:t>1.1.2018.</a:t>
            </a:r>
            <a:endParaRPr lang="hr-HR" b="1" dirty="0">
              <a:solidFill>
                <a:srgbClr val="FF0000"/>
              </a:solidFill>
            </a:endParaRPr>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25</a:t>
            </a:fld>
            <a:endParaRPr kumimoji="0" lang="en-US" dirty="0"/>
          </a:p>
        </p:txBody>
      </p:sp>
    </p:spTree>
    <p:extLst>
      <p:ext uri="{BB962C8B-B14F-4D97-AF65-F5344CB8AC3E}">
        <p14:creationId xmlns:p14="http://schemas.microsoft.com/office/powerpoint/2010/main" val="26760266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a:p>
        </p:txBody>
      </p:sp>
      <p:sp>
        <p:nvSpPr>
          <p:cNvPr id="3" name="Rezervirano mjesto sadržaja 2"/>
          <p:cNvSpPr>
            <a:spLocks noGrp="1"/>
          </p:cNvSpPr>
          <p:nvPr>
            <p:ph idx="1"/>
          </p:nvPr>
        </p:nvSpPr>
        <p:spPr/>
        <p:txBody>
          <a:bodyPr/>
          <a:lstStyle/>
          <a:p>
            <a:r>
              <a:rPr lang="hr-HR" dirty="0" smtClean="0"/>
              <a:t>vozila nabavljena u razdoblju 1.3.2012. – 31.12.2017. kada nije bio dopušten odbitak pretporeza</a:t>
            </a:r>
          </a:p>
          <a:p>
            <a:r>
              <a:rPr lang="hr-HR" dirty="0" smtClean="0"/>
              <a:t>za troškove tih vozila nakon 1.1.2018. bit će dopušten odbitak pretporeza 50% (gorivo, popravci, rezervni dijelovi i sl.)</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26</a:t>
            </a:fld>
            <a:endParaRPr kumimoji="0" lang="en-US" dirty="0"/>
          </a:p>
        </p:txBody>
      </p:sp>
    </p:spTree>
    <p:extLst>
      <p:ext uri="{BB962C8B-B14F-4D97-AF65-F5344CB8AC3E}">
        <p14:creationId xmlns:p14="http://schemas.microsoft.com/office/powerpoint/2010/main" val="1261888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Reprezentacija</a:t>
            </a:r>
            <a:endParaRPr lang="hr-HR" dirty="0"/>
          </a:p>
        </p:txBody>
      </p:sp>
      <p:sp>
        <p:nvSpPr>
          <p:cNvPr id="3" name="Content Placeholder 2"/>
          <p:cNvSpPr>
            <a:spLocks noGrp="1"/>
          </p:cNvSpPr>
          <p:nvPr>
            <p:ph idx="1"/>
          </p:nvPr>
        </p:nvSpPr>
        <p:spPr/>
        <p:txBody>
          <a:bodyPr/>
          <a:lstStyle/>
          <a:p>
            <a:r>
              <a:rPr lang="hr-HR" dirty="0" smtClean="0"/>
              <a:t>Za troškove reprezntacije i nadalje je zabranjen odbitak pretporeza</a:t>
            </a:r>
          </a:p>
          <a:p>
            <a:r>
              <a:rPr lang="hr-HR" dirty="0" smtClean="0"/>
              <a:t>dohodak i dobit – reprezentacija priznata 50% od 1.1.2017.</a:t>
            </a:r>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27</a:t>
            </a:fld>
            <a:endParaRPr kumimoji="0" lang="en-US" dirty="0"/>
          </a:p>
        </p:txBody>
      </p:sp>
    </p:spTree>
    <p:extLst>
      <p:ext uri="{BB962C8B-B14F-4D97-AF65-F5344CB8AC3E}">
        <p14:creationId xmlns:p14="http://schemas.microsoft.com/office/powerpoint/2010/main" val="32601262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Povećanje praga za ulazak u sustav PDV-a</a:t>
            </a:r>
            <a:endParaRPr lang="hr-HR" dirty="0"/>
          </a:p>
        </p:txBody>
      </p:sp>
      <p:sp>
        <p:nvSpPr>
          <p:cNvPr id="3" name="Rezervirano mjesto sadržaja 2"/>
          <p:cNvSpPr>
            <a:spLocks noGrp="1"/>
          </p:cNvSpPr>
          <p:nvPr>
            <p:ph idx="1"/>
          </p:nvPr>
        </p:nvSpPr>
        <p:spPr/>
        <p:txBody>
          <a:bodyPr/>
          <a:lstStyle/>
          <a:p>
            <a:r>
              <a:rPr lang="hr-HR" dirty="0" smtClean="0"/>
              <a:t>230.000,00 </a:t>
            </a:r>
            <a:r>
              <a:rPr lang="hr-HR" dirty="0" smtClean="0">
                <a:solidFill>
                  <a:srgbClr val="FF0000"/>
                </a:solidFill>
                <a:effectLst>
                  <a:outerShdw blurRad="38100" dist="38100" dir="2700000" algn="tl">
                    <a:srgbClr val="C0C0C0"/>
                  </a:outerShdw>
                </a:effectLst>
              </a:rPr>
              <a:t>→ </a:t>
            </a:r>
            <a:r>
              <a:rPr lang="hr-HR" dirty="0" smtClean="0"/>
              <a:t>300.000,00 kn </a:t>
            </a:r>
            <a:r>
              <a:rPr lang="hr-HR" dirty="0" smtClean="0">
                <a:solidFill>
                  <a:srgbClr val="FF0000"/>
                </a:solidFill>
              </a:rPr>
              <a:t>primjena od 1.1.2018</a:t>
            </a:r>
            <a:r>
              <a:rPr lang="hr-HR" dirty="0" smtClean="0"/>
              <a:t>. </a:t>
            </a:r>
          </a:p>
          <a:p>
            <a:r>
              <a:rPr lang="hr-HR" dirty="0" smtClean="0"/>
              <a:t>zbog zahtjeva Europskoj komisiji za odstupanje od primjene čl. 287 Direktive Vijeća 2006/112/EZ</a:t>
            </a:r>
          </a:p>
          <a:p>
            <a:endParaRPr lang="hr-HR" dirty="0"/>
          </a:p>
          <a:p>
            <a:r>
              <a:rPr lang="hr-HR" dirty="0" smtClean="0"/>
              <a:t>u slučaju dobrovoljnog ulaska u sustav PDV-a</a:t>
            </a:r>
          </a:p>
          <a:p>
            <a:pPr lvl="1"/>
            <a:r>
              <a:rPr lang="hr-HR" dirty="0" smtClean="0"/>
              <a:t>porezni obveznik je obvezan ostati u sustavu PDV-a </a:t>
            </a:r>
            <a:r>
              <a:rPr lang="hr-HR" dirty="0" smtClean="0">
                <a:solidFill>
                  <a:srgbClr val="FF0000"/>
                </a:solidFill>
              </a:rPr>
              <a:t>sljedeće tri godine  </a:t>
            </a:r>
            <a:r>
              <a:rPr lang="hr-HR" dirty="0" smtClean="0"/>
              <a:t>(umjesto pet) – primjena od 1.1.2017.</a:t>
            </a:r>
          </a:p>
          <a:p>
            <a:pPr lvl="1"/>
            <a:r>
              <a:rPr lang="hr-HR" dirty="0" smtClean="0"/>
              <a:t>mogućnost izlaska iz sustava PDV-a 1.1.2017. i za one porezne obveznike koji već imaju rješenje na 5 godina, ako su protekla tri godine od dobrovoljnog ulaska</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28</a:t>
            </a:fld>
            <a:endParaRPr kumimoji="0" lang="en-US" dirty="0"/>
          </a:p>
        </p:txBody>
      </p:sp>
    </p:spTree>
    <p:extLst>
      <p:ext uri="{BB962C8B-B14F-4D97-AF65-F5344CB8AC3E}">
        <p14:creationId xmlns:p14="http://schemas.microsoft.com/office/powerpoint/2010/main" val="793227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Obračunsko plaćanje PDV-a pri uvozu – </a:t>
            </a:r>
            <a:r>
              <a:rPr lang="hr-HR" dirty="0" smtClean="0">
                <a:solidFill>
                  <a:srgbClr val="FF0000"/>
                </a:solidFill>
              </a:rPr>
              <a:t>primjena od 1.1.2018.</a:t>
            </a:r>
            <a:endParaRPr lang="hr-HR" dirty="0">
              <a:solidFill>
                <a:srgbClr val="FF0000"/>
              </a:solidFill>
            </a:endParaRPr>
          </a:p>
        </p:txBody>
      </p:sp>
      <p:sp>
        <p:nvSpPr>
          <p:cNvPr id="3" name="Rezervirano mjesto sadržaja 2"/>
          <p:cNvSpPr>
            <a:spLocks noGrp="1"/>
          </p:cNvSpPr>
          <p:nvPr>
            <p:ph idx="1"/>
          </p:nvPr>
        </p:nvSpPr>
        <p:spPr/>
        <p:txBody>
          <a:bodyPr>
            <a:normAutofit fontScale="92500" lnSpcReduction="10000"/>
          </a:bodyPr>
          <a:lstStyle/>
          <a:p>
            <a:r>
              <a:rPr lang="hr-HR" dirty="0" smtClean="0"/>
              <a:t>izmjena </a:t>
            </a:r>
            <a:r>
              <a:rPr lang="hr-HR" dirty="0"/>
              <a:t>čl. 76. t. </a:t>
            </a:r>
            <a:r>
              <a:rPr lang="hr-HR" dirty="0" smtClean="0"/>
              <a:t>8. </a:t>
            </a:r>
            <a:r>
              <a:rPr lang="hr-HR" dirty="0" err="1"/>
              <a:t>ZPDV</a:t>
            </a:r>
            <a:r>
              <a:rPr lang="hr-HR" dirty="0"/>
              <a:t>-u</a:t>
            </a:r>
          </a:p>
          <a:p>
            <a:r>
              <a:rPr lang="hr-HR" dirty="0"/>
              <a:t>mogućnost obračunskog plaćanja PDV-a pri uvozu </a:t>
            </a:r>
            <a:r>
              <a:rPr lang="hr-HR" b="1" u="sng" dirty="0"/>
              <a:t>određenih strojeva i </a:t>
            </a:r>
            <a:r>
              <a:rPr lang="hr-HR" b="1" u="sng" dirty="0" smtClean="0"/>
              <a:t>opreme</a:t>
            </a:r>
            <a:endParaRPr lang="hr-HR" dirty="0"/>
          </a:p>
          <a:p>
            <a:r>
              <a:rPr lang="hr-HR" dirty="0" smtClean="0"/>
              <a:t>smatra se da je PDV pri uvozu plaćen ako ga porezni obveznik, koji ima pravo na odbitak pretporeza u cijelosti, iskaže kao obvezu u prijavi PDV-a</a:t>
            </a:r>
          </a:p>
          <a:p>
            <a:r>
              <a:rPr lang="hr-HR" dirty="0" smtClean="0"/>
              <a:t>Uvjeti:</a:t>
            </a:r>
          </a:p>
          <a:p>
            <a:pPr lvl="1"/>
            <a:r>
              <a:rPr lang="hr-HR" dirty="0" smtClean="0"/>
              <a:t>uvoz strojeva i opreme iz Dodatka IV ZPDV-u, Popis strojeva i opreme iz čl. 76. st. 8. </a:t>
            </a:r>
            <a:r>
              <a:rPr lang="hr-HR" dirty="0" err="1" smtClean="0"/>
              <a:t>ZPDV</a:t>
            </a:r>
            <a:r>
              <a:rPr lang="hr-HR" dirty="0" smtClean="0"/>
              <a:t>-u</a:t>
            </a:r>
          </a:p>
          <a:p>
            <a:pPr lvl="2"/>
            <a:r>
              <a:rPr lang="hr-HR" dirty="0" smtClean="0"/>
              <a:t>npr. nuklearni reaktori, kotlovi, strojevi i mehanički uređaji i njihovi dijelovi, električni strojevi, aparati za snimanje i reprodukciju zvuka, željeznički ili tramvajski kolosiječni sklopovi....</a:t>
            </a:r>
          </a:p>
          <a:p>
            <a:pPr lvl="1"/>
            <a:r>
              <a:rPr lang="hr-HR" dirty="0" smtClean="0"/>
              <a:t>vrijednosti veće od 1.000.000,00 kn po jednoj carinskoj deklaraciji</a:t>
            </a:r>
          </a:p>
          <a:p>
            <a:pPr lvl="1"/>
            <a:r>
              <a:rPr lang="hr-HR" dirty="0" smtClean="0"/>
              <a:t>za takav način obračunavanja i plaćanja PDV-a poreznom obvezniku izdaje rješenje Carinska uprava</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29</a:t>
            </a:fld>
            <a:endParaRPr kumimoji="0" lang="en-US" dirty="0"/>
          </a:p>
        </p:txBody>
      </p:sp>
    </p:spTree>
    <p:extLst>
      <p:ext uri="{BB962C8B-B14F-4D97-AF65-F5344CB8AC3E}">
        <p14:creationId xmlns:p14="http://schemas.microsoft.com/office/powerpoint/2010/main" val="15866446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Porezne stope – primjena od 1.1.2017.</a:t>
            </a:r>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smtClean="0"/>
              <a:t>5%, 13% i 25%</a:t>
            </a:r>
          </a:p>
          <a:p>
            <a:r>
              <a:rPr lang="hr-HR" dirty="0" smtClean="0"/>
              <a:t>preraspodjela između stopa 13% i 25%</a:t>
            </a:r>
          </a:p>
          <a:p>
            <a:r>
              <a:rPr lang="hr-HR" dirty="0">
                <a:solidFill>
                  <a:srgbClr val="FF0000"/>
                </a:solidFill>
                <a:effectLst>
                  <a:outerShdw blurRad="38100" dist="38100" dir="2700000" algn="tl">
                    <a:srgbClr val="C0C0C0"/>
                  </a:outerShdw>
                </a:effectLst>
              </a:rPr>
              <a:t>→ </a:t>
            </a:r>
            <a:r>
              <a:rPr lang="hr-HR" dirty="0" smtClean="0">
                <a:solidFill>
                  <a:srgbClr val="FF0000"/>
                </a:solidFill>
                <a:effectLst>
                  <a:outerShdw blurRad="38100" dist="38100" dir="2700000" algn="tl">
                    <a:srgbClr val="C0C0C0"/>
                  </a:outerShdw>
                </a:effectLst>
              </a:rPr>
              <a:t>smanjenje stope 25% na</a:t>
            </a:r>
            <a:r>
              <a:rPr lang="hr-HR" dirty="0" smtClean="0">
                <a:solidFill>
                  <a:srgbClr val="FF0000"/>
                </a:solidFill>
              </a:rPr>
              <a:t> 13% za:</a:t>
            </a:r>
          </a:p>
          <a:p>
            <a:pPr lvl="1" fontAlgn="t"/>
            <a:r>
              <a:rPr lang="hr-HR" b="1" dirty="0" smtClean="0"/>
              <a:t>isporuke </a:t>
            </a:r>
            <a:r>
              <a:rPr lang="hr-HR" b="1" dirty="0"/>
              <a:t>električne </a:t>
            </a:r>
            <a:r>
              <a:rPr lang="hr-HR" b="1" dirty="0" smtClean="0"/>
              <a:t>energije</a:t>
            </a:r>
          </a:p>
          <a:p>
            <a:pPr lvl="2" fontAlgn="t"/>
            <a:r>
              <a:rPr lang="hr-HR" dirty="0" smtClean="0"/>
              <a:t>do </a:t>
            </a:r>
            <a:r>
              <a:rPr lang="hr-HR" dirty="0"/>
              <a:t>drugog isporučitelja ili krajnjeg korisnika, uključujući naknade vezane uz tu isporuku</a:t>
            </a:r>
          </a:p>
          <a:p>
            <a:pPr lvl="1" fontAlgn="t"/>
            <a:r>
              <a:rPr lang="hr-HR" b="1" dirty="0"/>
              <a:t>javne usluge </a:t>
            </a:r>
            <a:r>
              <a:rPr lang="hr-HR" b="1" dirty="0" smtClean="0"/>
              <a:t>prikupljanja otpada</a:t>
            </a:r>
            <a:endParaRPr lang="hr-HR" b="1" dirty="0"/>
          </a:p>
          <a:p>
            <a:pPr lvl="2" fontAlgn="t"/>
            <a:r>
              <a:rPr lang="hr-HR" dirty="0"/>
              <a:t>miješanog komunalnog otpada</a:t>
            </a:r>
          </a:p>
          <a:p>
            <a:pPr lvl="2" fontAlgn="t"/>
            <a:r>
              <a:rPr lang="hr-HR" dirty="0"/>
              <a:t>biorazgradivog komunalnog otpada i </a:t>
            </a:r>
          </a:p>
          <a:p>
            <a:pPr lvl="2" fontAlgn="t"/>
            <a:r>
              <a:rPr lang="hr-HR" dirty="0"/>
              <a:t>odvojenog sakupljanja otpada prema posebnom propisu</a:t>
            </a:r>
          </a:p>
          <a:p>
            <a:pPr lvl="1" fontAlgn="t"/>
            <a:r>
              <a:rPr lang="hr-HR" b="1" dirty="0" smtClean="0"/>
              <a:t>dječje </a:t>
            </a:r>
            <a:r>
              <a:rPr lang="hr-HR" b="1" dirty="0"/>
              <a:t>sjedalice za automobile</a:t>
            </a:r>
          </a:p>
          <a:p>
            <a:pPr lvl="1" fontAlgn="t"/>
            <a:r>
              <a:rPr lang="hr-HR" b="1" dirty="0" smtClean="0"/>
              <a:t>repromaterijal u poljoprivredi</a:t>
            </a:r>
          </a:p>
          <a:p>
            <a:pPr lvl="2" fontAlgn="t"/>
            <a:r>
              <a:rPr lang="hr-HR" dirty="0" smtClean="0"/>
              <a:t>sadnice </a:t>
            </a:r>
            <a:r>
              <a:rPr lang="hr-HR" dirty="0"/>
              <a:t>i sjemenje</a:t>
            </a:r>
          </a:p>
          <a:p>
            <a:pPr lvl="2" fontAlgn="t"/>
            <a:r>
              <a:rPr lang="hr-HR" dirty="0" smtClean="0"/>
              <a:t>gnojiva </a:t>
            </a:r>
            <a:r>
              <a:rPr lang="hr-HR" dirty="0"/>
              <a:t>i pesticidi te drugi agrokemijski proizvodi</a:t>
            </a:r>
          </a:p>
          <a:p>
            <a:pPr lvl="2" fontAlgn="t"/>
            <a:r>
              <a:rPr lang="hr-HR" dirty="0" smtClean="0"/>
              <a:t>hrana </a:t>
            </a:r>
            <a:r>
              <a:rPr lang="hr-HR" dirty="0"/>
              <a:t>za životinje osim hrane za kućne ljubimce</a:t>
            </a:r>
          </a:p>
          <a:p>
            <a:pPr lvl="1" fontAlgn="t"/>
            <a:r>
              <a:rPr lang="hr-HR" b="1" dirty="0" smtClean="0"/>
              <a:t>urne </a:t>
            </a:r>
            <a:r>
              <a:rPr lang="hr-HR" b="1" dirty="0"/>
              <a:t>i ljesovi</a:t>
            </a:r>
          </a:p>
          <a:p>
            <a:endParaRPr lang="hr-HR" dirty="0" smtClean="0"/>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3</a:t>
            </a:fld>
            <a:endParaRPr kumimoji="0" lang="en-US" dirty="0"/>
          </a:p>
        </p:txBody>
      </p:sp>
    </p:spTree>
    <p:extLst>
      <p:ext uri="{BB962C8B-B14F-4D97-AF65-F5344CB8AC3E}">
        <p14:creationId xmlns:p14="http://schemas.microsoft.com/office/powerpoint/2010/main" val="27201687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Vrijednosni kuponi </a:t>
            </a:r>
            <a:r>
              <a:rPr lang="hr-HR" dirty="0">
                <a:solidFill>
                  <a:srgbClr val="FF0000"/>
                </a:solidFill>
                <a:effectLst>
                  <a:outerShdw blurRad="38100" dist="38100" dir="2700000" algn="tl">
                    <a:srgbClr val="C0C0C0"/>
                  </a:outerShdw>
                </a:effectLst>
              </a:rPr>
              <a:t>→ </a:t>
            </a:r>
            <a:r>
              <a:rPr lang="hr-HR" dirty="0" smtClean="0">
                <a:solidFill>
                  <a:srgbClr val="FF0000"/>
                </a:solidFill>
                <a:effectLst>
                  <a:outerShdw blurRad="38100" dist="38100" dir="2700000" algn="tl">
                    <a:srgbClr val="C0C0C0"/>
                  </a:outerShdw>
                </a:effectLst>
              </a:rPr>
              <a:t> </a:t>
            </a:r>
            <a:r>
              <a:rPr lang="hr-HR" dirty="0" smtClean="0">
                <a:solidFill>
                  <a:srgbClr val="FF0000"/>
                </a:solidFill>
              </a:rPr>
              <a:t>primjena od 1.1.2019.</a:t>
            </a:r>
            <a:r>
              <a:rPr lang="hr-HR" b="1" dirty="0" smtClean="0">
                <a:solidFill>
                  <a:srgbClr val="FF0000"/>
                </a:solidFill>
              </a:rPr>
              <a:t/>
            </a:r>
            <a:br>
              <a:rPr lang="hr-HR" b="1" dirty="0" smtClean="0">
                <a:solidFill>
                  <a:srgbClr val="FF0000"/>
                </a:solidFill>
              </a:rPr>
            </a:br>
            <a:endParaRPr lang="hr-HR" dirty="0"/>
          </a:p>
        </p:txBody>
      </p:sp>
      <p:sp>
        <p:nvSpPr>
          <p:cNvPr id="3" name="Rezervirano mjesto sadržaja 2"/>
          <p:cNvSpPr>
            <a:spLocks noGrp="1"/>
          </p:cNvSpPr>
          <p:nvPr>
            <p:ph idx="1"/>
          </p:nvPr>
        </p:nvSpPr>
        <p:spPr/>
        <p:txBody>
          <a:bodyPr>
            <a:normAutofit/>
          </a:bodyPr>
          <a:lstStyle/>
          <a:p>
            <a:r>
              <a:rPr lang="hr-HR" dirty="0" smtClean="0"/>
              <a:t>oporezivanje vrijednosnih kupona u skladu s Direktivom Vijeća 2016/1065/EU</a:t>
            </a:r>
          </a:p>
          <a:p>
            <a:r>
              <a:rPr lang="hr-HR" dirty="0" smtClean="0"/>
              <a:t>„vrijednosni kupon”</a:t>
            </a:r>
          </a:p>
          <a:p>
            <a:pPr lvl="1"/>
            <a:r>
              <a:rPr lang="hr-HR" dirty="0" smtClean="0">
                <a:solidFill>
                  <a:srgbClr val="FF0000"/>
                </a:solidFill>
                <a:effectLst>
                  <a:outerShdw blurRad="38100" dist="38100" dir="2700000" algn="tl">
                    <a:srgbClr val="C0C0C0"/>
                  </a:outerShdw>
                </a:effectLst>
              </a:rPr>
              <a:t>→</a:t>
            </a:r>
            <a:r>
              <a:rPr lang="hr-HR" dirty="0" smtClean="0"/>
              <a:t> instrument koji se treba prihvatiti kao naknadu za isporuku dobara ili usluga pri čemu su dobra ili usluge koje se isporučuju ili identitet potencijalnih isporučitelja naznačeni na samom kuponu ili u povezanoj dokumentaciji </a:t>
            </a:r>
          </a:p>
          <a:p>
            <a:pPr lvl="1"/>
            <a:r>
              <a:rPr lang="hr-HR" dirty="0">
                <a:solidFill>
                  <a:srgbClr val="FF0000"/>
                </a:solidFill>
                <a:effectLst>
                  <a:outerShdw blurRad="38100" dist="38100" dir="2700000" algn="tl">
                    <a:srgbClr val="C0C0C0"/>
                  </a:outerShdw>
                </a:effectLst>
              </a:rPr>
              <a:t>→ </a:t>
            </a:r>
            <a:r>
              <a:rPr lang="hr-HR" dirty="0" smtClean="0"/>
              <a:t>na kuponu trebaju biti navedeni i uvjeti uporabe kupona</a:t>
            </a:r>
          </a:p>
          <a:p>
            <a:r>
              <a:rPr lang="hr-HR" dirty="0" smtClean="0"/>
              <a:t>vrste vrijednosnih kupona</a:t>
            </a:r>
          </a:p>
          <a:p>
            <a:pPr lvl="1"/>
            <a:r>
              <a:rPr lang="hr-HR" dirty="0" smtClean="0"/>
              <a:t>„jednonamjenski VK” – kuponi za koje su u vrijeme izdavanja poznati mjesto isporuke dobara ili usluga i PDV koji se na tu isporuku mora platiti</a:t>
            </a:r>
          </a:p>
          <a:p>
            <a:pPr lvl="1"/>
            <a:r>
              <a:rPr lang="hr-HR" dirty="0" smtClean="0"/>
              <a:t>višenamjenski VK”- kupon za koji u vrijeme njegova izdavanja nisu poznati elementi potrebni za oporezivanje</a:t>
            </a:r>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30</a:t>
            </a:fld>
            <a:endParaRPr kumimoji="0" lang="en-US" dirty="0"/>
          </a:p>
        </p:txBody>
      </p:sp>
    </p:spTree>
    <p:extLst>
      <p:ext uri="{BB962C8B-B14F-4D97-AF65-F5344CB8AC3E}">
        <p14:creationId xmlns:p14="http://schemas.microsoft.com/office/powerpoint/2010/main" val="2934149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Razlike između jednonamjenskih i višenamjenskih vrijednosnih kupona</a:t>
            </a:r>
            <a:endParaRPr lang="hr-HR" dirty="0"/>
          </a:p>
        </p:txBody>
      </p:sp>
      <p:sp>
        <p:nvSpPr>
          <p:cNvPr id="3" name="Content Placeholder 2"/>
          <p:cNvSpPr>
            <a:spLocks noGrp="1"/>
          </p:cNvSpPr>
          <p:nvPr>
            <p:ph idx="1"/>
          </p:nvPr>
        </p:nvSpPr>
        <p:spPr/>
        <p:txBody>
          <a:bodyPr>
            <a:normAutofit/>
          </a:bodyPr>
          <a:lstStyle/>
          <a:p>
            <a:r>
              <a:rPr lang="hr-HR" dirty="0" smtClean="0"/>
              <a:t>Najvažnija razlika je u utvrđivanju trenutka nastanka porezne obveze</a:t>
            </a:r>
          </a:p>
          <a:p>
            <a:r>
              <a:rPr lang="hr-HR" b="1" u="sng" dirty="0" smtClean="0"/>
              <a:t>Jednonamjenski VK </a:t>
            </a:r>
          </a:p>
          <a:p>
            <a:pPr lvl="1"/>
            <a:r>
              <a:rPr lang="hr-HR" dirty="0" smtClean="0"/>
              <a:t>porezna obveze nastaje u trenutku prijenosa VK, trenutak prijenosa VK smatra se isporukom dobara ili usluga na koje se taj kupon odnosi</a:t>
            </a:r>
          </a:p>
          <a:p>
            <a:pPr lvl="1"/>
            <a:r>
              <a:rPr lang="hr-HR" dirty="0" smtClean="0"/>
              <a:t>kada isporučitelj prihvati jednonamjenski VK kao naknadu za isporuku više ne dolazi do nastanka porezne obveze</a:t>
            </a:r>
          </a:p>
          <a:p>
            <a:r>
              <a:rPr lang="hr-HR" b="1" u="sng" dirty="0" smtClean="0"/>
              <a:t>Višenamjenski VK</a:t>
            </a:r>
          </a:p>
          <a:p>
            <a:pPr lvl="1"/>
            <a:r>
              <a:rPr lang="hr-HR" dirty="0" smtClean="0"/>
              <a:t>porezna obveza nastaje u trenutku stvarne prodaje dobara ili stvarno obavljene usluge u zamjenu za VK</a:t>
            </a:r>
          </a:p>
          <a:p>
            <a:pPr lvl="1"/>
            <a:r>
              <a:rPr lang="hr-HR" dirty="0" smtClean="0"/>
              <a:t>može doći do prodaje višenamjenskog VK više puta, ali pri tome ne nastaje obveza PDV-a</a:t>
            </a:r>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31</a:t>
            </a:fld>
            <a:endParaRPr kumimoji="0" lang="en-US" dirty="0"/>
          </a:p>
        </p:txBody>
      </p:sp>
    </p:spTree>
    <p:extLst>
      <p:ext uri="{BB962C8B-B14F-4D97-AF65-F5344CB8AC3E}">
        <p14:creationId xmlns:p14="http://schemas.microsoft.com/office/powerpoint/2010/main" val="22441157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smtClean="0"/>
              <a:t>Porezna osnovica – kod valutne klauzule</a:t>
            </a:r>
            <a:endParaRPr lang="hr-HR" dirty="0"/>
          </a:p>
        </p:txBody>
      </p:sp>
      <p:sp>
        <p:nvSpPr>
          <p:cNvPr id="3" name="Content Placeholder 2"/>
          <p:cNvSpPr>
            <a:spLocks noGrp="1"/>
          </p:cNvSpPr>
          <p:nvPr>
            <p:ph idx="1"/>
          </p:nvPr>
        </p:nvSpPr>
        <p:spPr/>
        <p:txBody>
          <a:bodyPr/>
          <a:lstStyle/>
          <a:p>
            <a:r>
              <a:rPr lang="hr-HR" dirty="0" smtClean="0"/>
              <a:t>Porezna osnovica – u čl. 42. dodaje se stavak 7. PPDV-u</a:t>
            </a:r>
          </a:p>
          <a:p>
            <a:r>
              <a:rPr lang="hr-HR" dirty="0" smtClean="0"/>
              <a:t>„</a:t>
            </a:r>
            <a:r>
              <a:rPr lang="hr-HR" i="1" dirty="0" smtClean="0"/>
              <a:t>Ako porezni obveznik ugovori naknadu za isporuku dobara ili usluga uz primjenu ugovorene valutne klauzule koja je vezana za određenu stranu valutu primjenjuje se naknada koja je utvrđena takvim ugovornim odnosom</a:t>
            </a:r>
            <a:r>
              <a:rPr lang="hr-HR" dirty="0" smtClean="0"/>
              <a:t>”</a:t>
            </a:r>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32</a:t>
            </a:fld>
            <a:endParaRPr kumimoji="0" lang="en-US" dirty="0"/>
          </a:p>
        </p:txBody>
      </p:sp>
    </p:spTree>
    <p:extLst>
      <p:ext uri="{BB962C8B-B14F-4D97-AF65-F5344CB8AC3E}">
        <p14:creationId xmlns:p14="http://schemas.microsoft.com/office/powerpoint/2010/main" val="660527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476250"/>
            <a:ext cx="8229600" cy="1152525"/>
          </a:xfrm>
        </p:spPr>
        <p:txBody>
          <a:bodyPr>
            <a:normAutofit fontScale="90000"/>
          </a:bodyPr>
          <a:lstStyle/>
          <a:p>
            <a:pPr eaLnBrk="1" hangingPunct="1"/>
            <a:r>
              <a:rPr lang="hr-HR" altLang="sr-Latn-RS" dirty="0" smtClean="0"/>
              <a:t>Povremene isporuke – definicija kod izračuna „pro-rate”</a:t>
            </a:r>
          </a:p>
        </p:txBody>
      </p:sp>
      <p:sp>
        <p:nvSpPr>
          <p:cNvPr id="17411" name="Content Placeholder 2"/>
          <p:cNvSpPr>
            <a:spLocks noGrp="1"/>
          </p:cNvSpPr>
          <p:nvPr>
            <p:ph idx="1"/>
          </p:nvPr>
        </p:nvSpPr>
        <p:spPr>
          <a:xfrm>
            <a:off x="457200" y="1844675"/>
            <a:ext cx="8229600" cy="4479925"/>
          </a:xfrm>
        </p:spPr>
        <p:txBody>
          <a:bodyPr>
            <a:normAutofit lnSpcReduction="10000"/>
          </a:bodyPr>
          <a:lstStyle/>
          <a:p>
            <a:pPr algn="just" eaLnBrk="1" hangingPunct="1"/>
            <a:r>
              <a:rPr lang="hr-HR" altLang="sr-Latn-RS" dirty="0" smtClean="0"/>
              <a:t>Čl. 62. st. 3. t. b) ZPDV-u - u izračun % prva na odbitak pretporeza ne uključuje se iznos prometa koji se odnosi na:</a:t>
            </a:r>
          </a:p>
          <a:p>
            <a:pPr lvl="1" algn="just"/>
            <a:r>
              <a:rPr lang="hr-HR" altLang="sr-Latn-RS" dirty="0" smtClean="0"/>
              <a:t>a) isporuke gospodarskih dobara koje porezni obveznik koristi za obavljanje svoje djelatnosti</a:t>
            </a:r>
          </a:p>
          <a:p>
            <a:pPr lvl="1" algn="just"/>
            <a:r>
              <a:rPr lang="hr-HR" altLang="sr-Latn-RS" dirty="0" smtClean="0"/>
              <a:t>b) povremene isporuke nekretnina</a:t>
            </a:r>
          </a:p>
          <a:p>
            <a:pPr lvl="1" algn="just"/>
            <a:r>
              <a:rPr lang="hr-HR" altLang="sr-Latn-RS" dirty="0" smtClean="0"/>
              <a:t>c) povremene financijske transakcije iz čl. 40. st. 1. t. b) do g) ZPDV-u</a:t>
            </a:r>
          </a:p>
          <a:p>
            <a:pPr algn="just" eaLnBrk="1" hangingPunct="1"/>
            <a:r>
              <a:rPr lang="hr-HR" altLang="sr-Latn-RS" dirty="0" smtClean="0"/>
              <a:t>Povremene isporuke – prema čl. 138. st. 4. PPDV-u</a:t>
            </a:r>
          </a:p>
          <a:p>
            <a:pPr lvl="1" algn="just"/>
            <a:r>
              <a:rPr lang="hr-HR" altLang="sr-Latn-RS" dirty="0" smtClean="0"/>
              <a:t>povremenom isporukom nekretnina smatraju se dvije isporuke nekretnina koje obavi porezni obveznik u jednoj kalendarskoj godini kojemu isporuka nekretnina nije uobičajena djelatnost koju obavlja</a:t>
            </a:r>
          </a:p>
          <a:p>
            <a:pPr lvl="1" algn="just"/>
            <a:r>
              <a:rPr lang="hr-HR" altLang="sr-Latn-RS" dirty="0" smtClean="0"/>
              <a:t>povremenom financijskom transakcijom smatraju se dvije transakcije iz čl. 40. st 1. t. b) do g) Zakona koje porezni obveznik obavi u jednoj kalendarskoj godini</a:t>
            </a:r>
          </a:p>
          <a:p>
            <a:pPr eaLnBrk="1" hangingPunct="1"/>
            <a:endParaRPr lang="hr-HR" altLang="sr-Latn-RS" dirty="0" smtClean="0"/>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35F6D6D-99FF-47F2-A84A-CB862CC9D7CE}" type="slidenum">
              <a:rPr lang="hr-HR" altLang="sr-Latn-RS">
                <a:solidFill>
                  <a:srgbClr val="045C75"/>
                </a:solidFill>
              </a:rPr>
              <a:pPr eaLnBrk="1" hangingPunct="1"/>
              <a:t>33</a:t>
            </a:fld>
            <a:endParaRPr lang="hr-HR" altLang="sr-Latn-RS">
              <a:solidFill>
                <a:srgbClr val="045C75"/>
              </a:solidFill>
            </a:endParaRPr>
          </a:p>
        </p:txBody>
      </p:sp>
    </p:spTree>
    <p:extLst>
      <p:ext uri="{BB962C8B-B14F-4D97-AF65-F5344CB8AC3E}">
        <p14:creationId xmlns:p14="http://schemas.microsoft.com/office/powerpoint/2010/main" val="5916417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47472"/>
            <a:ext cx="8229600" cy="1137312"/>
          </a:xfrm>
        </p:spPr>
        <p:txBody>
          <a:bodyPr anchor="t">
            <a:normAutofit fontScale="90000"/>
          </a:bodyPr>
          <a:lstStyle/>
          <a:p>
            <a:pPr eaLnBrk="1" hangingPunct="1"/>
            <a:r>
              <a:rPr lang="hr-HR" altLang="sr-Latn-RS" dirty="0" smtClean="0"/>
              <a:t>Mjesto obavljanja usluga u vezi s nekretninama</a:t>
            </a:r>
          </a:p>
        </p:txBody>
      </p:sp>
      <p:sp>
        <p:nvSpPr>
          <p:cNvPr id="19459" name="Content Placeholder 2"/>
          <p:cNvSpPr>
            <a:spLocks noGrp="1"/>
          </p:cNvSpPr>
          <p:nvPr>
            <p:ph idx="1"/>
          </p:nvPr>
        </p:nvSpPr>
        <p:spPr>
          <a:xfrm>
            <a:off x="457200" y="1700213"/>
            <a:ext cx="8229600" cy="4624387"/>
          </a:xfrm>
        </p:spPr>
        <p:txBody>
          <a:bodyPr/>
          <a:lstStyle/>
          <a:p>
            <a:pPr algn="just" eaLnBrk="1" hangingPunct="1"/>
            <a:r>
              <a:rPr lang="hr-HR" altLang="sr-Latn-RS" sz="2000" dirty="0" smtClean="0"/>
              <a:t>Brisan čl. 33. Pravilnika o PDV-u</a:t>
            </a:r>
          </a:p>
          <a:p>
            <a:pPr algn="just" eaLnBrk="1" hangingPunct="1"/>
            <a:r>
              <a:rPr lang="hr-HR" altLang="sr-Latn-RS" sz="2000" b="1" dirty="0" smtClean="0"/>
              <a:t>Primjena Provedbene uredba Vijeća (EU) 1042/2013</a:t>
            </a:r>
          </a:p>
          <a:p>
            <a:pPr algn="just" eaLnBrk="1" hangingPunct="1"/>
            <a:endParaRPr lang="hr-HR" altLang="sr-Latn-RS" sz="1600" dirty="0" smtClean="0"/>
          </a:p>
          <a:p>
            <a:pPr algn="just" eaLnBrk="1" hangingPunct="1"/>
            <a:endParaRPr lang="hr-HR" altLang="sr-Latn-RS" sz="2000" dirty="0" smtClean="0"/>
          </a:p>
        </p:txBody>
      </p:sp>
      <p:sp>
        <p:nvSpPr>
          <p:cNvPr id="1024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2EA5866-2A2C-420B-A232-37C80A468873}" type="slidenum">
              <a:rPr lang="hr-HR" altLang="sr-Latn-RS">
                <a:solidFill>
                  <a:srgbClr val="045C75"/>
                </a:solidFill>
              </a:rPr>
              <a:pPr eaLnBrk="1" hangingPunct="1"/>
              <a:t>34</a:t>
            </a:fld>
            <a:endParaRPr lang="hr-HR" altLang="sr-Latn-RS">
              <a:solidFill>
                <a:srgbClr val="045C75"/>
              </a:solidFill>
            </a:endParaRPr>
          </a:p>
        </p:txBody>
      </p:sp>
    </p:spTree>
    <p:extLst>
      <p:ext uri="{BB962C8B-B14F-4D97-AF65-F5344CB8AC3E}">
        <p14:creationId xmlns:p14="http://schemas.microsoft.com/office/powerpoint/2010/main" val="35037239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Provedbena uredba vijeća (EU) br. 1042/2013</a:t>
            </a:r>
            <a:endParaRPr lang="hr-HR" dirty="0"/>
          </a:p>
        </p:txBody>
      </p:sp>
      <p:sp>
        <p:nvSpPr>
          <p:cNvPr id="3" name="Content Placeholder 2"/>
          <p:cNvSpPr>
            <a:spLocks noGrp="1"/>
          </p:cNvSpPr>
          <p:nvPr>
            <p:ph idx="1"/>
          </p:nvPr>
        </p:nvSpPr>
        <p:spPr/>
        <p:txBody>
          <a:bodyPr>
            <a:normAutofit fontScale="92500" lnSpcReduction="10000"/>
          </a:bodyPr>
          <a:lstStyle/>
          <a:p>
            <a:r>
              <a:rPr lang="hr-HR" dirty="0"/>
              <a:t>Čl. 31.a</a:t>
            </a:r>
            <a:r>
              <a:rPr lang="hr-HR" dirty="0" smtClean="0"/>
              <a:t>. </a:t>
            </a:r>
            <a:r>
              <a:rPr lang="hr-HR" dirty="0" smtClean="0">
                <a:solidFill>
                  <a:srgbClr val="FF0000"/>
                </a:solidFill>
                <a:effectLst>
                  <a:outerShdw blurRad="38100" dist="38100" dir="2700000" algn="tl">
                    <a:srgbClr val="C0C0C0"/>
                  </a:outerShdw>
                </a:effectLst>
              </a:rPr>
              <a:t>→ </a:t>
            </a:r>
            <a:r>
              <a:rPr lang="hr-HR" b="1" u="sng" dirty="0" smtClean="0">
                <a:solidFill>
                  <a:srgbClr val="FF0000"/>
                </a:solidFill>
              </a:rPr>
              <a:t>definira usluge povezane s nepokretnom imovinom </a:t>
            </a:r>
            <a:r>
              <a:rPr lang="hr-HR" dirty="0" smtClean="0">
                <a:solidFill>
                  <a:srgbClr val="FF0000"/>
                </a:solidFill>
              </a:rPr>
              <a:t>(stupa na snagu 1.1.2017.)</a:t>
            </a:r>
          </a:p>
          <a:p>
            <a:pPr lvl="1"/>
            <a:r>
              <a:rPr lang="hr-HR" dirty="0" smtClean="0"/>
              <a:t>Izrada planova za zgrade za posebne zemljišne parcele bez obzira na to je li zgrada izgrađena ili ne</a:t>
            </a:r>
          </a:p>
          <a:p>
            <a:pPr lvl="1"/>
            <a:r>
              <a:rPr lang="hr-HR" dirty="0" smtClean="0"/>
              <a:t>Pružanje nadzora ili usluge osiguranja na gradilištu</a:t>
            </a:r>
          </a:p>
          <a:p>
            <a:pPr lvl="1"/>
            <a:r>
              <a:rPr lang="hr-HR" dirty="0" smtClean="0"/>
              <a:t>Izgradnja zgrade na zemljištu kao i građevinske radove te rušenje koji se izvode na zgradi ili dijelovima zgrade</a:t>
            </a:r>
          </a:p>
          <a:p>
            <a:pPr lvl="1"/>
            <a:r>
              <a:rPr lang="hr-HR" dirty="0" smtClean="0"/>
              <a:t>Radovi na zemljištu (obrada tla, sjetva, zalijevanje…)</a:t>
            </a:r>
          </a:p>
          <a:p>
            <a:pPr lvl="1"/>
            <a:r>
              <a:rPr lang="hr-HR" dirty="0" smtClean="0"/>
              <a:t>Proučavanje i ocjena rizika te cjelovitost nepokretne imovine</a:t>
            </a:r>
          </a:p>
          <a:p>
            <a:pPr lvl="1"/>
            <a:r>
              <a:rPr lang="hr-HR" dirty="0" smtClean="0"/>
              <a:t>Vrednovanje nepokretne imovine</a:t>
            </a:r>
          </a:p>
          <a:p>
            <a:pPr lvl="1"/>
            <a:r>
              <a:rPr lang="hr-HR" dirty="0" smtClean="0"/>
              <a:t>Održavanje, popravak, inspekcija i nadzor strojeva ili opreme koji se smatraju nepokretnom imovinom</a:t>
            </a:r>
          </a:p>
          <a:p>
            <a:pPr lvl="1"/>
            <a:r>
              <a:rPr lang="hr-HR" dirty="0" smtClean="0"/>
              <a:t>Posredovanje u prodaji, </a:t>
            </a:r>
            <a:r>
              <a:rPr lang="hr-HR" dirty="0" err="1" smtClean="0"/>
              <a:t>lizingu</a:t>
            </a:r>
            <a:r>
              <a:rPr lang="hr-HR" dirty="0" smtClean="0"/>
              <a:t> ili iznajmljivanju nepokretne imovine (osim kod hotelskog smještaja)</a:t>
            </a:r>
          </a:p>
          <a:p>
            <a:pPr lvl="1"/>
            <a:r>
              <a:rPr lang="hr-HR" dirty="0" smtClean="0"/>
              <a:t>Pravne usluge koje se odnose na prijenos vlasničkih prava nad nepokretnom imovinom</a:t>
            </a:r>
          </a:p>
          <a:p>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35</a:t>
            </a:fld>
            <a:endParaRPr kumimoji="0" lang="en-US" dirty="0"/>
          </a:p>
        </p:txBody>
      </p:sp>
    </p:spTree>
    <p:extLst>
      <p:ext uri="{BB962C8B-B14F-4D97-AF65-F5344CB8AC3E}">
        <p14:creationId xmlns:p14="http://schemas.microsoft.com/office/powerpoint/2010/main" val="26814780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a:t>Provedbena uredba vijeća (EU) br. 1042/2013</a:t>
            </a:r>
          </a:p>
        </p:txBody>
      </p:sp>
      <p:sp>
        <p:nvSpPr>
          <p:cNvPr id="3" name="Content Placeholder 2"/>
          <p:cNvSpPr>
            <a:spLocks noGrp="1"/>
          </p:cNvSpPr>
          <p:nvPr>
            <p:ph idx="1"/>
          </p:nvPr>
        </p:nvSpPr>
        <p:spPr/>
        <p:txBody>
          <a:bodyPr>
            <a:normAutofit lnSpcReduction="10000"/>
          </a:bodyPr>
          <a:lstStyle/>
          <a:p>
            <a:r>
              <a:rPr lang="hr-HR" b="1" u="sng" dirty="0" smtClean="0">
                <a:solidFill>
                  <a:srgbClr val="FF0000"/>
                </a:solidFill>
              </a:rPr>
              <a:t>Ne smatraju se uslugama vezanim za nekretninu</a:t>
            </a:r>
          </a:p>
          <a:p>
            <a:pPr lvl="1"/>
            <a:r>
              <a:rPr lang="hr-HR" dirty="0" smtClean="0"/>
              <a:t>Izrada planova za zgradu ili dijelove zgrade ako nije predviđena za gradnju na određenoj zemljišnoj parceli</a:t>
            </a:r>
          </a:p>
          <a:p>
            <a:pPr lvl="1"/>
            <a:r>
              <a:rPr lang="hr-HR" dirty="0" smtClean="0"/>
              <a:t>Skladištenje robe u nepokretnoj imovini ako korisniku usluga nije namijenjena isključiva uporaba nijednog određenog dijela nepokretne imovine</a:t>
            </a:r>
          </a:p>
          <a:p>
            <a:pPr lvl="1"/>
            <a:r>
              <a:rPr lang="hr-HR" dirty="0" smtClean="0"/>
              <a:t>Pružanje usluga oglašavanja (čak i ako to uključuje korištenje nepokretne imovine)</a:t>
            </a:r>
          </a:p>
          <a:p>
            <a:pPr lvl="1"/>
            <a:r>
              <a:rPr lang="hr-HR" dirty="0" smtClean="0"/>
              <a:t>Stavljanje štanda na raspolaganje tijekom održavanja sajma ili izložbe zajedno s drugim sličnim uslugama kako bi se izlagaču omogućilo pokazivanje predmeta, poput oblika štanda, prijevoz i skladištenje predmeta, isporuka strojeva, postavljanje kabela te kako bi se pružile usluge osiguranja i oglašavanja</a:t>
            </a:r>
          </a:p>
          <a:p>
            <a:pPr lvl="1"/>
            <a:r>
              <a:rPr lang="hr-HR" dirty="0" smtClean="0"/>
              <a:t>Upravljanje portfeljem ulaganja u nekretnine</a:t>
            </a:r>
          </a:p>
          <a:p>
            <a:pPr lvl="1"/>
            <a:r>
              <a:rPr lang="hr-HR" dirty="0" smtClean="0"/>
              <a:t>Pravne usluge koje se ne odnose na prijenos vlasničkih prava </a:t>
            </a:r>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36</a:t>
            </a:fld>
            <a:endParaRPr kumimoji="0" lang="en-US" dirty="0"/>
          </a:p>
        </p:txBody>
      </p:sp>
    </p:spTree>
    <p:extLst>
      <p:ext uri="{BB962C8B-B14F-4D97-AF65-F5344CB8AC3E}">
        <p14:creationId xmlns:p14="http://schemas.microsoft.com/office/powerpoint/2010/main" val="29561507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smtClean="0"/>
              <a:t>Obrazac PDV – razlika za uplatu/povrat</a:t>
            </a:r>
            <a:endParaRPr lang="hr-HR" dirty="0"/>
          </a:p>
        </p:txBody>
      </p:sp>
      <p:sp>
        <p:nvSpPr>
          <p:cNvPr id="3" name="Content Placeholder 2"/>
          <p:cNvSpPr>
            <a:spLocks noGrp="1"/>
          </p:cNvSpPr>
          <p:nvPr>
            <p:ph idx="1"/>
          </p:nvPr>
        </p:nvSpPr>
        <p:spPr/>
        <p:txBody>
          <a:bodyPr/>
          <a:lstStyle/>
          <a:p>
            <a:r>
              <a:rPr lang="hr-HR" b="1" dirty="0" smtClean="0"/>
              <a:t>R. br. VI </a:t>
            </a:r>
            <a:r>
              <a:rPr lang="hr-HR" dirty="0" smtClean="0"/>
              <a:t>– UKUPNO RAZLIKA ZA UPLATU/ZA POVRAT</a:t>
            </a:r>
          </a:p>
          <a:p>
            <a:endParaRPr lang="hr-HR" dirty="0"/>
          </a:p>
          <a:p>
            <a:r>
              <a:rPr lang="hr-HR" dirty="0" smtClean="0"/>
              <a:t>POVRAT …….. Kn      PREDUJAM ……. Kn  USTUP POVRATA …… kn</a:t>
            </a:r>
          </a:p>
          <a:p>
            <a:endParaRPr lang="hr-HR" dirty="0"/>
          </a:p>
          <a:p>
            <a:r>
              <a:rPr lang="hr-HR" dirty="0" smtClean="0"/>
              <a:t>O načinu povrata treba se izjasniti stavljanjem oznake X</a:t>
            </a:r>
          </a:p>
          <a:p>
            <a:r>
              <a:rPr lang="hr-HR" dirty="0" smtClean="0"/>
              <a:t>Za iznos povrata može se izjasniti na više načina povrata</a:t>
            </a:r>
          </a:p>
          <a:p>
            <a:r>
              <a:rPr lang="hr-HR" dirty="0" smtClean="0"/>
              <a:t>Ako se traži povrat PDV-a ne treba podnositi zahtjev za povrat – PU je obvezna izvršiti povrat najkasnije u roku 30 dana od dana predaje Obrasca PDV (članak 66. </a:t>
            </a:r>
            <a:r>
              <a:rPr lang="hr-HR" dirty="0" err="1" smtClean="0"/>
              <a:t>ZPDV</a:t>
            </a:r>
            <a:r>
              <a:rPr lang="hr-HR" dirty="0" smtClean="0"/>
              <a:t>-u)</a:t>
            </a:r>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37</a:t>
            </a:fld>
            <a:endParaRPr kumimoji="0" lang="en-US" dirty="0"/>
          </a:p>
        </p:txBody>
      </p:sp>
    </p:spTree>
    <p:extLst>
      <p:ext uri="{BB962C8B-B14F-4D97-AF65-F5344CB8AC3E}">
        <p14:creationId xmlns:p14="http://schemas.microsoft.com/office/powerpoint/2010/main" val="35499242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a:p>
        </p:txBody>
      </p:sp>
      <p:pic>
        <p:nvPicPr>
          <p:cNvPr id="5" name="Rezervirano mjesto sadržaja 4"/>
          <p:cNvPicPr>
            <a:picLocks noGrp="1" noChangeAspect="1"/>
          </p:cNvPicPr>
          <p:nvPr>
            <p:ph idx="1"/>
          </p:nvPr>
        </p:nvPicPr>
        <p:blipFill>
          <a:blip r:embed="rId2" cstate="print"/>
          <a:stretch>
            <a:fillRect/>
          </a:stretch>
        </p:blipFill>
        <p:spPr>
          <a:xfrm>
            <a:off x="1228725" y="1809750"/>
            <a:ext cx="6686550" cy="4457700"/>
          </a:xfrm>
          <a:prstGeom prst="rect">
            <a:avLst/>
          </a:prstGeom>
        </p:spPr>
      </p:pic>
      <p:sp>
        <p:nvSpPr>
          <p:cNvPr id="4" name="Rezervirano mjesto broja slajda 3"/>
          <p:cNvSpPr>
            <a:spLocks noGrp="1"/>
          </p:cNvSpPr>
          <p:nvPr>
            <p:ph type="sldNum" sz="quarter" idx="12"/>
          </p:nvPr>
        </p:nvSpPr>
        <p:spPr/>
        <p:txBody>
          <a:bodyPr/>
          <a:lstStyle/>
          <a:p>
            <a:fld id="{D2E57653-3E58-4892-A7ED-712530ACC680}" type="slidenum">
              <a:rPr kumimoji="0" lang="en-US" smtClean="0"/>
              <a:pPr/>
              <a:t>38</a:t>
            </a:fld>
            <a:endParaRPr kumimoji="0" lang="en-US" dirty="0"/>
          </a:p>
        </p:txBody>
      </p:sp>
    </p:spTree>
    <p:extLst>
      <p:ext uri="{BB962C8B-B14F-4D97-AF65-F5344CB8AC3E}">
        <p14:creationId xmlns:p14="http://schemas.microsoft.com/office/powerpoint/2010/main" val="949027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Novi obrasci </a:t>
            </a:r>
            <a:endParaRPr lang="hr-HR" dirty="0"/>
          </a:p>
        </p:txBody>
      </p:sp>
      <p:sp>
        <p:nvSpPr>
          <p:cNvPr id="3" name="Content Placeholder 2"/>
          <p:cNvSpPr>
            <a:spLocks noGrp="1"/>
          </p:cNvSpPr>
          <p:nvPr>
            <p:ph idx="1"/>
          </p:nvPr>
        </p:nvSpPr>
        <p:spPr/>
        <p:txBody>
          <a:bodyPr>
            <a:normAutofit/>
          </a:bodyPr>
          <a:lstStyle/>
          <a:p>
            <a:r>
              <a:rPr lang="hr-HR" dirty="0" smtClean="0"/>
              <a:t>Nije propisano stavljanje pečata</a:t>
            </a:r>
            <a:endParaRPr lang="hr-HR" dirty="0" smtClean="0"/>
          </a:p>
          <a:p>
            <a:pPr lvl="1"/>
            <a:r>
              <a:rPr lang="hr-HR" dirty="0" smtClean="0"/>
              <a:t>Obrazac P-PDV (Zahtjev za registriranje za potrebe PDV-a)</a:t>
            </a:r>
          </a:p>
          <a:p>
            <a:pPr lvl="1"/>
            <a:r>
              <a:rPr lang="hr-HR" dirty="0" smtClean="0"/>
              <a:t>Obrazac PDV-P (Zahtjev za povrat PDV-a) – putnički promet</a:t>
            </a:r>
          </a:p>
          <a:p>
            <a:pPr lvl="1"/>
            <a:r>
              <a:rPr lang="hr-HR" dirty="0" smtClean="0"/>
              <a:t>Obrazac PDV-F</a:t>
            </a:r>
          </a:p>
          <a:p>
            <a:pPr lvl="1"/>
            <a:r>
              <a:rPr lang="hr-HR" dirty="0" smtClean="0"/>
              <a:t>Obrazac ZP-PDV</a:t>
            </a:r>
          </a:p>
          <a:p>
            <a:pPr lvl="1"/>
            <a:r>
              <a:rPr lang="hr-HR" dirty="0" smtClean="0"/>
              <a:t>Obrazac PDV-H (Zahtjev za povrat PDV-a ovlaštenim tijelima za izvezena dobra)</a:t>
            </a:r>
          </a:p>
          <a:p>
            <a:pPr lvl="1"/>
            <a:r>
              <a:rPr lang="hr-HR" dirty="0" smtClean="0"/>
              <a:t>Obrazac – Isporuka NPS</a:t>
            </a:r>
          </a:p>
          <a:p>
            <a:pPr lvl="1"/>
            <a:r>
              <a:rPr lang="hr-HR" dirty="0" smtClean="0"/>
              <a:t>Obrazac – Stjecanje NPS</a:t>
            </a:r>
          </a:p>
          <a:p>
            <a:pPr lvl="1"/>
            <a:r>
              <a:rPr lang="hr-HR" dirty="0" smtClean="0"/>
              <a:t>Izvješće o ostvarenim oslobođenjima od plaćanja PDV-a (oslobođenje temeljem Okvirnog sporazuma između EU i Vlade RH) - </a:t>
            </a:r>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39</a:t>
            </a:fld>
            <a:endParaRPr kumimoji="0" lang="en-US" dirty="0"/>
          </a:p>
        </p:txBody>
      </p:sp>
    </p:spTree>
    <p:extLst>
      <p:ext uri="{BB962C8B-B14F-4D97-AF65-F5344CB8AC3E}">
        <p14:creationId xmlns:p14="http://schemas.microsoft.com/office/powerpoint/2010/main" val="3357926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Usluge najma – porezni tretman </a:t>
            </a:r>
            <a:r>
              <a:rPr lang="hr-HR" dirty="0" err="1" smtClean="0"/>
              <a:t>prefakturiranje</a:t>
            </a:r>
            <a:r>
              <a:rPr lang="hr-HR" dirty="0" smtClean="0"/>
              <a:t> režijskih troškova</a:t>
            </a:r>
            <a:endParaRPr lang="hr-HR" dirty="0"/>
          </a:p>
        </p:txBody>
      </p:sp>
      <p:graphicFrame>
        <p:nvGraphicFramePr>
          <p:cNvPr id="5" name="Rezervirano mjesto sadržaja 4"/>
          <p:cNvGraphicFramePr>
            <a:graphicFrameLocks noGrp="1"/>
          </p:cNvGraphicFramePr>
          <p:nvPr>
            <p:ph idx="1"/>
            <p:extLst>
              <p:ext uri="{D42A27DB-BD31-4B8C-83A1-F6EECF244321}">
                <p14:modId xmlns:p14="http://schemas.microsoft.com/office/powerpoint/2010/main" val="1637029281"/>
              </p:ext>
            </p:extLst>
          </p:nvPr>
        </p:nvGraphicFramePr>
        <p:xfrm>
          <a:off x="1331640" y="2564904"/>
          <a:ext cx="6768752" cy="3168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zervirano mjesto broja slajda 3"/>
          <p:cNvSpPr>
            <a:spLocks noGrp="1"/>
          </p:cNvSpPr>
          <p:nvPr>
            <p:ph type="sldNum" sz="quarter" idx="12"/>
          </p:nvPr>
        </p:nvSpPr>
        <p:spPr/>
        <p:txBody>
          <a:bodyPr/>
          <a:lstStyle/>
          <a:p>
            <a:fld id="{D2E57653-3E58-4892-A7ED-712530ACC680}" type="slidenum">
              <a:rPr kumimoji="0" lang="en-US" smtClean="0"/>
              <a:pPr/>
              <a:t>4</a:t>
            </a:fld>
            <a:endParaRPr kumimoji="0" lang="en-US" dirty="0"/>
          </a:p>
        </p:txBody>
      </p:sp>
    </p:spTree>
    <p:extLst>
      <p:ext uri="{BB962C8B-B14F-4D97-AF65-F5344CB8AC3E}">
        <p14:creationId xmlns:p14="http://schemas.microsoft.com/office/powerpoint/2010/main" val="25628195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sz="3200" b="1" dirty="0" smtClean="0"/>
              <a:t>Obveznici PDV-a koji dohodak od imovine ili dohodak od poljoprivrede plaćaju u paušalnom iznosu</a:t>
            </a:r>
            <a:endParaRPr lang="hr-HR" sz="3200" b="1" dirty="0"/>
          </a:p>
        </p:txBody>
      </p:sp>
      <p:sp>
        <p:nvSpPr>
          <p:cNvPr id="3" name="Rezervirano mjesto sadržaja 2"/>
          <p:cNvSpPr>
            <a:spLocks noGrp="1"/>
          </p:cNvSpPr>
          <p:nvPr>
            <p:ph idx="1"/>
          </p:nvPr>
        </p:nvSpPr>
        <p:spPr/>
        <p:txBody>
          <a:bodyPr>
            <a:normAutofit/>
          </a:bodyPr>
          <a:lstStyle/>
          <a:p>
            <a:r>
              <a:rPr lang="hr-HR" b="1" dirty="0" smtClean="0"/>
              <a:t>novi Zakon o porezu na dohodak (NN 115/16) – od 1.1.2017.</a:t>
            </a:r>
          </a:p>
          <a:p>
            <a:r>
              <a:rPr lang="hr-HR" b="1" dirty="0" smtClean="0"/>
              <a:t>a) </a:t>
            </a:r>
            <a:r>
              <a:rPr lang="hr-HR" b="1" dirty="0"/>
              <a:t>dohodak od imovine po osnovu </a:t>
            </a:r>
            <a:r>
              <a:rPr lang="hr-HR" dirty="0"/>
              <a:t>najma soba, apartmana i kuća za odmor (</a:t>
            </a:r>
            <a:r>
              <a:rPr lang="hr-HR" dirty="0" smtClean="0"/>
              <a:t>ili od najma nekretnina)</a:t>
            </a:r>
          </a:p>
          <a:p>
            <a:pPr lvl="1"/>
            <a:r>
              <a:rPr lang="hr-HR" dirty="0" smtClean="0"/>
              <a:t>ako </a:t>
            </a:r>
            <a:r>
              <a:rPr lang="hr-HR" dirty="0"/>
              <a:t>su primici od najma manji od 230.000 kn – mogućnost plaćanja poreza na dohodak prema rješenju PU (za dohodak od imovine nakon 1.1.2017. nisu obveznici vođenja poslovnih </a:t>
            </a:r>
            <a:r>
              <a:rPr lang="hr-HR" dirty="0" smtClean="0"/>
              <a:t>knjiga, pa i u slučaju kada su obveznici PDV-a po osnovu drugih primitaka)</a:t>
            </a:r>
            <a:endParaRPr lang="hr-HR" dirty="0"/>
          </a:p>
          <a:p>
            <a:r>
              <a:rPr lang="hr-HR" b="1" dirty="0"/>
              <a:t>b) dohodak o poljoprivrede (</a:t>
            </a:r>
            <a:r>
              <a:rPr lang="hr-HR" b="1" dirty="0" err="1"/>
              <a:t>OPG</a:t>
            </a:r>
            <a:r>
              <a:rPr lang="hr-HR" b="1" dirty="0" smtClean="0"/>
              <a:t>)</a:t>
            </a:r>
          </a:p>
          <a:p>
            <a:pPr lvl="1"/>
            <a:r>
              <a:rPr lang="hr-HR" dirty="0" smtClean="0"/>
              <a:t>ako su primici </a:t>
            </a:r>
            <a:r>
              <a:rPr lang="hr-HR" dirty="0"/>
              <a:t>po osnovu poljoprivrede manji od 230.000 kn – mogućnost plaćanja paušalnog poreza na dohodak po ovoj osnovi – nisu obveznici vođenja poslovnih knjiga za dohodak o </a:t>
            </a:r>
            <a:r>
              <a:rPr lang="hr-HR" dirty="0" smtClean="0"/>
              <a:t>poljoprivrede, pa i u slučaju kada su obveznici PDV-a po osnovu drugih primitaka</a:t>
            </a:r>
            <a:endParaRPr lang="hr-HR" dirty="0"/>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40</a:t>
            </a:fld>
            <a:endParaRPr kumimoji="0" lang="en-US" dirty="0"/>
          </a:p>
        </p:txBody>
      </p:sp>
    </p:spTree>
    <p:extLst>
      <p:ext uri="{BB962C8B-B14F-4D97-AF65-F5344CB8AC3E}">
        <p14:creationId xmlns:p14="http://schemas.microsoft.com/office/powerpoint/2010/main" val="189475928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t>PDV i dohodak od imovine odnosno poljoprivrede</a:t>
            </a:r>
            <a:endParaRPr lang="hr-HR" dirty="0"/>
          </a:p>
        </p:txBody>
      </p:sp>
      <p:graphicFrame>
        <p:nvGraphicFramePr>
          <p:cNvPr id="6" name="Rezervirano mjesto sadržaja 5"/>
          <p:cNvGraphicFramePr>
            <a:graphicFrameLocks noGrp="1"/>
          </p:cNvGraphicFramePr>
          <p:nvPr>
            <p:ph idx="1"/>
            <p:extLst>
              <p:ext uri="{D42A27DB-BD31-4B8C-83A1-F6EECF244321}">
                <p14:modId xmlns:p14="http://schemas.microsoft.com/office/powerpoint/2010/main" val="3786423671"/>
              </p:ext>
            </p:extLst>
          </p:nvPr>
        </p:nvGraphicFramePr>
        <p:xfrm>
          <a:off x="179512" y="1763074"/>
          <a:ext cx="8964488" cy="4721395"/>
        </p:xfrm>
        <a:graphic>
          <a:graphicData uri="http://schemas.openxmlformats.org/drawingml/2006/table">
            <a:tbl>
              <a:tblPr firstRow="1" bandRow="1">
                <a:tableStyleId>{5C22544A-7EE6-4342-B048-85BDC9FD1C3A}</a:tableStyleId>
              </a:tblPr>
              <a:tblGrid>
                <a:gridCol w="2241122"/>
                <a:gridCol w="2241122"/>
                <a:gridCol w="2241122"/>
                <a:gridCol w="2241122"/>
              </a:tblGrid>
              <a:tr h="782085">
                <a:tc>
                  <a:txBody>
                    <a:bodyPr/>
                    <a:lstStyle/>
                    <a:p>
                      <a:r>
                        <a:rPr lang="hr-HR" sz="1200" dirty="0" smtClean="0"/>
                        <a:t>VRSTE</a:t>
                      </a:r>
                      <a:r>
                        <a:rPr lang="hr-HR" sz="1200" baseline="0" dirty="0" smtClean="0"/>
                        <a:t> DOHOTKA</a:t>
                      </a:r>
                      <a:endParaRPr lang="hr-HR" sz="1200" dirty="0"/>
                    </a:p>
                  </a:txBody>
                  <a:tcPr/>
                </a:tc>
                <a:tc>
                  <a:txBody>
                    <a:bodyPr/>
                    <a:lstStyle/>
                    <a:p>
                      <a:r>
                        <a:rPr lang="hr-HR" sz="1200" dirty="0" smtClean="0"/>
                        <a:t>Obveza izdavanja računa i obračun PDV-a</a:t>
                      </a:r>
                      <a:endParaRPr lang="hr-HR" sz="1200" dirty="0"/>
                    </a:p>
                  </a:txBody>
                  <a:tcPr/>
                </a:tc>
                <a:tc>
                  <a:txBody>
                    <a:bodyPr/>
                    <a:lstStyle/>
                    <a:p>
                      <a:r>
                        <a:rPr lang="hr-HR" sz="1200" dirty="0" smtClean="0"/>
                        <a:t>plaćanje</a:t>
                      </a:r>
                      <a:r>
                        <a:rPr lang="hr-HR" sz="1200" baseline="0" dirty="0" smtClean="0"/>
                        <a:t> poreza na dohodak</a:t>
                      </a:r>
                      <a:endParaRPr lang="hr-HR" sz="1200" dirty="0"/>
                    </a:p>
                  </a:txBody>
                  <a:tcPr/>
                </a:tc>
                <a:tc>
                  <a:txBody>
                    <a:bodyPr/>
                    <a:lstStyle/>
                    <a:p>
                      <a:r>
                        <a:rPr lang="hr-HR" sz="1600" dirty="0" err="1" smtClean="0"/>
                        <a:t>fiskalizacija</a:t>
                      </a:r>
                      <a:endParaRPr lang="hr-HR" sz="1600" dirty="0"/>
                    </a:p>
                  </a:txBody>
                  <a:tcPr/>
                </a:tc>
              </a:tr>
              <a:tr h="782085">
                <a:tc>
                  <a:txBody>
                    <a:bodyPr/>
                    <a:lstStyle/>
                    <a:p>
                      <a:r>
                        <a:rPr lang="hr-HR" sz="1200" dirty="0" smtClean="0"/>
                        <a:t>- dohodak od samostalne djelatnosti (obrt, slobodno zanimanje) ili drugi dohodak  –</a:t>
                      </a:r>
                      <a:r>
                        <a:rPr lang="hr-HR" sz="1200" baseline="0" dirty="0" smtClean="0"/>
                        <a:t> </a:t>
                      </a:r>
                      <a:r>
                        <a:rPr lang="hr-HR" sz="1200" u="sng" baseline="0" dirty="0" smtClean="0">
                          <a:solidFill>
                            <a:srgbClr val="FF0000"/>
                          </a:solidFill>
                        </a:rPr>
                        <a:t>obveznik PDV-a</a:t>
                      </a:r>
                      <a:endParaRPr lang="hr-HR" sz="1200" u="sng" dirty="0">
                        <a:solidFill>
                          <a:srgbClr val="FF0000"/>
                        </a:solidFill>
                      </a:endParaRPr>
                    </a:p>
                  </a:txBody>
                  <a:tcPr/>
                </a:tc>
                <a:tc>
                  <a:txBody>
                    <a:bodyPr/>
                    <a:lstStyle/>
                    <a:p>
                      <a:r>
                        <a:rPr lang="hr-HR" sz="1200" dirty="0" smtClean="0"/>
                        <a:t>- prema</a:t>
                      </a:r>
                      <a:r>
                        <a:rPr lang="hr-HR" sz="1200" baseline="0" dirty="0" smtClean="0"/>
                        <a:t> čl. 79 </a:t>
                      </a:r>
                      <a:r>
                        <a:rPr lang="hr-HR" sz="1200" baseline="0" dirty="0" err="1" smtClean="0"/>
                        <a:t>ZPDV</a:t>
                      </a:r>
                      <a:r>
                        <a:rPr lang="hr-HR" sz="1200" baseline="0" dirty="0" smtClean="0"/>
                        <a:t>-u</a:t>
                      </a:r>
                    </a:p>
                    <a:p>
                      <a:r>
                        <a:rPr lang="hr-HR" sz="1200" baseline="0" dirty="0" smtClean="0"/>
                        <a:t>- obračun PDV-a</a:t>
                      </a:r>
                    </a:p>
                    <a:p>
                      <a:endParaRPr lang="hr-HR" sz="1200" dirty="0"/>
                    </a:p>
                  </a:txBody>
                  <a:tcPr/>
                </a:tc>
                <a:tc>
                  <a:txBody>
                    <a:bodyPr/>
                    <a:lstStyle/>
                    <a:p>
                      <a:r>
                        <a:rPr lang="hr-HR" sz="1200" dirty="0" smtClean="0"/>
                        <a:t>- obveza</a:t>
                      </a:r>
                      <a:r>
                        <a:rPr lang="hr-HR" sz="1200" baseline="0" dirty="0" smtClean="0"/>
                        <a:t> vođenja poslovnih knjiga</a:t>
                      </a:r>
                      <a:endParaRPr lang="hr-HR" sz="1200" dirty="0"/>
                    </a:p>
                  </a:txBody>
                  <a:tcPr/>
                </a:tc>
                <a:tc>
                  <a:txBody>
                    <a:bodyPr/>
                    <a:lstStyle/>
                    <a:p>
                      <a:r>
                        <a:rPr lang="hr-HR" sz="1200" dirty="0" smtClean="0"/>
                        <a:t>DA</a:t>
                      </a:r>
                      <a:endParaRPr lang="hr-HR" sz="1200" dirty="0"/>
                    </a:p>
                  </a:txBody>
                  <a:tcPr/>
                </a:tc>
              </a:tr>
              <a:tr h="3116350">
                <a:tc>
                  <a:txBody>
                    <a:bodyPr/>
                    <a:lstStyle/>
                    <a:p>
                      <a:pPr marL="0" indent="0">
                        <a:buFontTx/>
                        <a:buNone/>
                      </a:pPr>
                      <a:r>
                        <a:rPr lang="hr-HR" sz="1200" dirty="0" smtClean="0"/>
                        <a:t>-</a:t>
                      </a:r>
                      <a:r>
                        <a:rPr lang="hr-HR" sz="1200" baseline="0" dirty="0" smtClean="0"/>
                        <a:t> uz obrt ostvaruje </a:t>
                      </a:r>
                      <a:endParaRPr lang="hr-HR" sz="1200" dirty="0" smtClean="0"/>
                    </a:p>
                    <a:p>
                      <a:pPr marL="285750" indent="-285750">
                        <a:buFontTx/>
                        <a:buChar char="-"/>
                      </a:pPr>
                      <a:r>
                        <a:rPr lang="hr-HR" sz="1200" dirty="0" smtClean="0"/>
                        <a:t>dohodak od najma soba, apartmana i kuća za odmor, </a:t>
                      </a:r>
                    </a:p>
                    <a:p>
                      <a:pPr marL="285750" indent="-285750">
                        <a:buFontTx/>
                        <a:buChar char="-"/>
                      </a:pPr>
                      <a:r>
                        <a:rPr lang="hr-HR" sz="1200" dirty="0" smtClean="0"/>
                        <a:t>ili dohodak od poljoprivrede</a:t>
                      </a:r>
                    </a:p>
                    <a:p>
                      <a:pPr marL="285750" indent="-285750">
                        <a:buFontTx/>
                        <a:buChar char="-"/>
                      </a:pPr>
                      <a:r>
                        <a:rPr lang="hr-HR" sz="1200" dirty="0" smtClean="0"/>
                        <a:t>ako su  primici po</a:t>
                      </a:r>
                      <a:r>
                        <a:rPr lang="hr-HR" sz="1200" baseline="0" dirty="0" smtClean="0"/>
                        <a:t> ovim osnovama manji od</a:t>
                      </a:r>
                      <a:r>
                        <a:rPr lang="hr-HR" sz="1200" dirty="0" smtClean="0"/>
                        <a:t>  230.000 kn</a:t>
                      </a:r>
                      <a:r>
                        <a:rPr lang="hr-HR" sz="1200" baseline="0" dirty="0" smtClean="0"/>
                        <a:t> - za ovaj dio djelatnosti porez na dohodak može </a:t>
                      </a:r>
                      <a:r>
                        <a:rPr lang="hr-HR" sz="1200" baseline="0" smtClean="0"/>
                        <a:t>plaćati paušalno</a:t>
                      </a:r>
                      <a:endParaRPr lang="hr-HR" sz="1200" dirty="0" smtClean="0"/>
                    </a:p>
                    <a:p>
                      <a:r>
                        <a:rPr lang="hr-HR" sz="1200" dirty="0" smtClean="0"/>
                        <a:t> </a:t>
                      </a:r>
                      <a:endParaRPr lang="hr-HR" sz="1200" dirty="0"/>
                    </a:p>
                  </a:txBody>
                  <a:tcPr/>
                </a:tc>
                <a:tc>
                  <a:txBody>
                    <a:bodyPr/>
                    <a:lstStyle/>
                    <a:p>
                      <a:pPr marL="285750" indent="-285750">
                        <a:buFontTx/>
                        <a:buChar char="-"/>
                      </a:pPr>
                      <a:r>
                        <a:rPr lang="hr-HR" sz="1200" dirty="0" smtClean="0"/>
                        <a:t>obveza izdavanja računa za ukupnu djelatnost</a:t>
                      </a:r>
                      <a:r>
                        <a:rPr lang="hr-HR" sz="1200" baseline="0" dirty="0" smtClean="0"/>
                        <a:t> s obračunom PDV-a na sve isporuke</a:t>
                      </a:r>
                    </a:p>
                    <a:p>
                      <a:pPr marL="285750" indent="-285750">
                        <a:buFontTx/>
                        <a:buChar char="-"/>
                      </a:pPr>
                      <a:r>
                        <a:rPr lang="hr-HR" sz="1200" u="sng" baseline="0" dirty="0" smtClean="0">
                          <a:solidFill>
                            <a:srgbClr val="FF0000"/>
                          </a:solidFill>
                        </a:rPr>
                        <a:t>Knjiga I-RA</a:t>
                      </a:r>
                    </a:p>
                    <a:p>
                      <a:pPr marL="285750" indent="-285750">
                        <a:buFontTx/>
                        <a:buChar char="-"/>
                      </a:pPr>
                      <a:r>
                        <a:rPr lang="hr-HR" sz="1200" baseline="0" dirty="0" smtClean="0"/>
                        <a:t>- evidencija svih izlaznih računa (obrt, slobodno zanimanje, drugi dohodak, najam, poljoprivreda....)</a:t>
                      </a:r>
                    </a:p>
                    <a:p>
                      <a:pPr marL="285750" indent="-285750">
                        <a:buFontTx/>
                        <a:buChar char="-"/>
                      </a:pPr>
                      <a:r>
                        <a:rPr lang="hr-HR" sz="1200" baseline="0" dirty="0" smtClean="0"/>
                        <a:t>- prodaja vlastitih </a:t>
                      </a:r>
                      <a:r>
                        <a:rPr lang="hr-HR" sz="1200" baseline="0" dirty="0" err="1" smtClean="0"/>
                        <a:t>poljop</a:t>
                      </a:r>
                      <a:r>
                        <a:rPr lang="hr-HR" sz="1200" baseline="0" dirty="0" smtClean="0"/>
                        <a:t>. proizvoda krajnjim potrošačima – nema obveze izdavanja računa, ali se utržak iskazuje u Knjizi I-RA i obračunava PDV</a:t>
                      </a:r>
                      <a:endParaRPr lang="hr-HR" sz="1200" dirty="0"/>
                    </a:p>
                  </a:txBody>
                  <a:tcPr/>
                </a:tc>
                <a:tc>
                  <a:txBody>
                    <a:bodyPr/>
                    <a:lstStyle/>
                    <a:p>
                      <a:pPr marL="285750" indent="-285750">
                        <a:buFontTx/>
                        <a:buChar char="-"/>
                      </a:pPr>
                      <a:r>
                        <a:rPr lang="hr-HR" sz="1200" dirty="0" smtClean="0"/>
                        <a:t>obveza vođenja poslovnih knjiga samo za dohodak od obrta</a:t>
                      </a:r>
                    </a:p>
                    <a:p>
                      <a:pPr marL="285750" indent="-285750">
                        <a:buFontTx/>
                        <a:buChar char="-"/>
                      </a:pPr>
                      <a:r>
                        <a:rPr lang="hr-HR" sz="1200" dirty="0" smtClean="0"/>
                        <a:t>u </a:t>
                      </a:r>
                      <a:r>
                        <a:rPr lang="hr-HR" sz="1200" dirty="0" err="1" smtClean="0"/>
                        <a:t>KPI</a:t>
                      </a:r>
                      <a:r>
                        <a:rPr lang="hr-HR" sz="1200" dirty="0" smtClean="0"/>
                        <a:t> samo primici od obrta</a:t>
                      </a:r>
                    </a:p>
                    <a:p>
                      <a:pPr marL="285750" indent="-285750">
                        <a:buFontTx/>
                        <a:buChar char="-"/>
                      </a:pPr>
                      <a:r>
                        <a:rPr lang="hr-HR" sz="1200" dirty="0" smtClean="0"/>
                        <a:t>najam i poljoprivreda - plaćanje poreza na dohodak u paušalnom iznosu prema</a:t>
                      </a:r>
                      <a:r>
                        <a:rPr lang="hr-HR" sz="1200" baseline="0" dirty="0" smtClean="0"/>
                        <a:t> rješenju PU</a:t>
                      </a:r>
                      <a:endParaRPr lang="hr-HR" sz="1200" dirty="0"/>
                    </a:p>
                  </a:txBody>
                  <a:tcPr/>
                </a:tc>
                <a:tc>
                  <a:txBody>
                    <a:bodyPr/>
                    <a:lstStyle/>
                    <a:p>
                      <a:r>
                        <a:rPr lang="hr-HR" sz="1200" dirty="0" smtClean="0"/>
                        <a:t>NE - za dohodak od imovine</a:t>
                      </a:r>
                    </a:p>
                    <a:p>
                      <a:endParaRPr lang="hr-HR" sz="1200" dirty="0" smtClean="0"/>
                    </a:p>
                    <a:p>
                      <a:r>
                        <a:rPr lang="hr-HR" sz="1200" dirty="0" smtClean="0"/>
                        <a:t>za poljoprivredu – DA</a:t>
                      </a:r>
                      <a:r>
                        <a:rPr lang="hr-HR" sz="1200" baseline="0" dirty="0" smtClean="0"/>
                        <a:t> ovisno o obvezi </a:t>
                      </a:r>
                      <a:r>
                        <a:rPr lang="hr-HR" sz="1200" baseline="0" smtClean="0"/>
                        <a:t>izdavanja računa</a:t>
                      </a:r>
                      <a:endParaRPr lang="hr-HR" sz="1200" dirty="0"/>
                    </a:p>
                  </a:txBody>
                  <a:tcPr/>
                </a:tc>
              </a:tr>
            </a:tbl>
          </a:graphicData>
        </a:graphic>
      </p:graphicFrame>
      <p:sp>
        <p:nvSpPr>
          <p:cNvPr id="4" name="Rezervirano mjesto broja slajda 3"/>
          <p:cNvSpPr>
            <a:spLocks noGrp="1"/>
          </p:cNvSpPr>
          <p:nvPr>
            <p:ph type="sldNum" sz="quarter" idx="12"/>
          </p:nvPr>
        </p:nvSpPr>
        <p:spPr/>
        <p:txBody>
          <a:bodyPr/>
          <a:lstStyle/>
          <a:p>
            <a:fld id="{D2E57653-3E58-4892-A7ED-712530ACC680}" type="slidenum">
              <a:rPr kumimoji="0" lang="en-US" smtClean="0"/>
              <a:pPr/>
              <a:t>41</a:t>
            </a:fld>
            <a:endParaRPr kumimoji="0" lang="en-US" dirty="0"/>
          </a:p>
        </p:txBody>
      </p:sp>
    </p:spTree>
    <p:extLst>
      <p:ext uri="{BB962C8B-B14F-4D97-AF65-F5344CB8AC3E}">
        <p14:creationId xmlns:p14="http://schemas.microsoft.com/office/powerpoint/2010/main" val="246747148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a:p>
        </p:txBody>
      </p:sp>
      <p:sp>
        <p:nvSpPr>
          <p:cNvPr id="3" name="Rezervirano mjesto sadržaja 2"/>
          <p:cNvSpPr>
            <a:spLocks noGrp="1"/>
          </p:cNvSpPr>
          <p:nvPr>
            <p:ph idx="1"/>
          </p:nvPr>
        </p:nvSpPr>
        <p:spPr/>
        <p:txBody>
          <a:bodyPr>
            <a:normAutofit/>
          </a:bodyPr>
          <a:lstStyle/>
          <a:p>
            <a:pPr marL="0" indent="0" algn="ctr">
              <a:buNone/>
            </a:pPr>
            <a:endParaRPr lang="hr-HR" sz="5400" dirty="0" smtClean="0"/>
          </a:p>
          <a:p>
            <a:pPr marL="0" indent="0" algn="ctr">
              <a:buNone/>
            </a:pPr>
            <a:endParaRPr lang="hr-HR" sz="5400" dirty="0"/>
          </a:p>
          <a:p>
            <a:pPr marL="0" indent="0" algn="ctr">
              <a:buNone/>
            </a:pPr>
            <a:r>
              <a:rPr lang="hr-HR" sz="5400" dirty="0" smtClean="0"/>
              <a:t>HVALA NA POZORNOSTI</a:t>
            </a:r>
            <a:endParaRPr lang="hr-HR" sz="5400"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42</a:t>
            </a:fld>
            <a:endParaRPr kumimoji="0" lang="en-US" dirty="0"/>
          </a:p>
        </p:txBody>
      </p:sp>
    </p:spTree>
    <p:extLst>
      <p:ext uri="{BB962C8B-B14F-4D97-AF65-F5344CB8AC3E}">
        <p14:creationId xmlns:p14="http://schemas.microsoft.com/office/powerpoint/2010/main" val="207456711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Repromaterijal u poljoprivredi</a:t>
            </a:r>
            <a:endParaRPr lang="hr-HR" dirty="0"/>
          </a:p>
        </p:txBody>
      </p:sp>
      <p:sp>
        <p:nvSpPr>
          <p:cNvPr id="3" name="Rezervirano mjesto sadržaja 2"/>
          <p:cNvSpPr>
            <a:spLocks noGrp="1"/>
          </p:cNvSpPr>
          <p:nvPr>
            <p:ph idx="1"/>
          </p:nvPr>
        </p:nvSpPr>
        <p:spPr/>
        <p:txBody>
          <a:bodyPr>
            <a:normAutofit fontScale="92500" lnSpcReduction="20000"/>
          </a:bodyPr>
          <a:lstStyle/>
          <a:p>
            <a:r>
              <a:rPr lang="hr-HR" dirty="0" smtClean="0"/>
              <a:t>popis proizvoda </a:t>
            </a:r>
            <a:r>
              <a:rPr lang="hr-HR" b="1" u="sng" dirty="0" smtClean="0">
                <a:solidFill>
                  <a:srgbClr val="FF0000"/>
                </a:solidFill>
              </a:rPr>
              <a:t>prema Kombiniranoj nomenklaturi </a:t>
            </a:r>
            <a:r>
              <a:rPr lang="hr-HR" dirty="0" smtClean="0"/>
              <a:t>(iz skupine s određenom oznakom KN)</a:t>
            </a:r>
          </a:p>
          <a:p>
            <a:pPr lvl="1"/>
            <a:r>
              <a:rPr lang="hr-HR" b="1" dirty="0" smtClean="0"/>
              <a:t>sadnice</a:t>
            </a:r>
          </a:p>
          <a:p>
            <a:pPr lvl="2"/>
            <a:r>
              <a:rPr lang="hr-HR" dirty="0" smtClean="0"/>
              <a:t>lukovice, gomolji, gomoljasti korijeni, izdanci i </a:t>
            </a:r>
            <a:r>
              <a:rPr lang="hr-HR" dirty="0" err="1" smtClean="0"/>
              <a:t>podanci</a:t>
            </a:r>
            <a:r>
              <a:rPr lang="hr-HR" dirty="0" smtClean="0"/>
              <a:t> korijena, u stanju mirovanja, u vegetaciji ili u cvatu</a:t>
            </a:r>
          </a:p>
          <a:p>
            <a:pPr lvl="2"/>
            <a:r>
              <a:rPr lang="hr-HR" dirty="0" smtClean="0"/>
              <a:t>biljke i korijeni cikorije </a:t>
            </a:r>
            <a:r>
              <a:rPr lang="hr-HR" u="sng" dirty="0" smtClean="0"/>
              <a:t>iz KN oznake 0601</a:t>
            </a:r>
            <a:r>
              <a:rPr lang="hr-HR" dirty="0" smtClean="0"/>
              <a:t>....itd.</a:t>
            </a:r>
          </a:p>
          <a:p>
            <a:pPr lvl="1"/>
            <a:r>
              <a:rPr lang="hr-HR" b="1" dirty="0" smtClean="0"/>
              <a:t>sjemenje</a:t>
            </a:r>
          </a:p>
          <a:p>
            <a:pPr lvl="2"/>
            <a:r>
              <a:rPr lang="hr-HR" dirty="0" smtClean="0"/>
              <a:t>sjeme, plodovi i spore, vrsta koje se rabi za sjetvu </a:t>
            </a:r>
            <a:r>
              <a:rPr lang="hr-HR" u="sng" dirty="0" smtClean="0"/>
              <a:t>iz Kn oznake 1209 </a:t>
            </a:r>
            <a:r>
              <a:rPr lang="hr-HR" dirty="0" smtClean="0"/>
              <a:t>itd...</a:t>
            </a:r>
          </a:p>
          <a:p>
            <a:pPr lvl="1"/>
            <a:r>
              <a:rPr lang="hr-HR" b="1" dirty="0" smtClean="0"/>
              <a:t>gnojivo </a:t>
            </a:r>
          </a:p>
          <a:p>
            <a:pPr lvl="2"/>
            <a:r>
              <a:rPr lang="hr-HR" dirty="0" smtClean="0"/>
              <a:t>gnojiva </a:t>
            </a:r>
            <a:r>
              <a:rPr lang="hr-HR" u="sng" dirty="0" smtClean="0"/>
              <a:t>iz KN oznake 31</a:t>
            </a:r>
          </a:p>
          <a:p>
            <a:pPr lvl="1"/>
            <a:r>
              <a:rPr lang="hr-HR" b="1" dirty="0" smtClean="0"/>
              <a:t>pesticidi i drugi agrokemijski proizvodi</a:t>
            </a:r>
          </a:p>
          <a:p>
            <a:pPr lvl="2"/>
            <a:r>
              <a:rPr lang="hr-HR" dirty="0" smtClean="0"/>
              <a:t>inseksticidi, rodenticidi, fungicidi, herbicidi, sredstva protiv klijanja...... </a:t>
            </a:r>
            <a:r>
              <a:rPr lang="hr-HR" smtClean="0"/>
              <a:t>Iz KN oznake 3808</a:t>
            </a:r>
            <a:endParaRPr lang="hr-HR" dirty="0" smtClean="0"/>
          </a:p>
          <a:p>
            <a:pPr lvl="1"/>
            <a:r>
              <a:rPr lang="hr-HR" b="1" dirty="0" smtClean="0"/>
              <a:t>hrana za životinje</a:t>
            </a:r>
          </a:p>
          <a:p>
            <a:pPr lvl="2"/>
            <a:r>
              <a:rPr lang="hr-HR" dirty="0" smtClean="0"/>
              <a:t>kukuruz </a:t>
            </a:r>
            <a:r>
              <a:rPr lang="hr-HR" u="sng" dirty="0" smtClean="0"/>
              <a:t>iz KN oznake 1005 </a:t>
            </a:r>
            <a:r>
              <a:rPr lang="hr-HR" dirty="0" smtClean="0"/>
              <a:t>(osim kukuruza za sjetvu iz KN oznake 1005 10)</a:t>
            </a:r>
          </a:p>
          <a:p>
            <a:pPr lvl="2"/>
            <a:r>
              <a:rPr lang="hr-HR" dirty="0" smtClean="0"/>
              <a:t>soja iz KN oznake 1201 osim soje za sjetvu iz KN oznake 1201 10 00</a:t>
            </a:r>
          </a:p>
          <a:p>
            <a:pPr lvl="2"/>
            <a:r>
              <a:rPr lang="hr-HR" dirty="0" smtClean="0"/>
              <a:t>brašno i krupica od uljanog sjemenja i plodova itd....</a:t>
            </a:r>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5</a:t>
            </a:fld>
            <a:endParaRPr kumimoji="0" lang="en-US" dirty="0"/>
          </a:p>
        </p:txBody>
      </p:sp>
    </p:spTree>
    <p:extLst>
      <p:ext uri="{BB962C8B-B14F-4D97-AF65-F5344CB8AC3E}">
        <p14:creationId xmlns:p14="http://schemas.microsoft.com/office/powerpoint/2010/main" val="265565669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a:p>
        </p:txBody>
      </p:sp>
      <p:sp>
        <p:nvSpPr>
          <p:cNvPr id="3" name="Rezervirano mjesto sadržaja 2"/>
          <p:cNvSpPr>
            <a:spLocks noGrp="1"/>
          </p:cNvSpPr>
          <p:nvPr>
            <p:ph idx="1"/>
          </p:nvPr>
        </p:nvSpPr>
        <p:spPr/>
        <p:txBody>
          <a:bodyPr/>
          <a:lstStyle/>
          <a:p>
            <a:r>
              <a:rPr lang="hr-HR" dirty="0" smtClean="0">
                <a:solidFill>
                  <a:srgbClr val="FF0000"/>
                </a:solidFill>
                <a:effectLst>
                  <a:outerShdw blurRad="38100" dist="38100" dir="2700000" algn="tl">
                    <a:srgbClr val="C0C0C0"/>
                  </a:outerShdw>
                </a:effectLst>
              </a:rPr>
              <a:t>→ povećanje stope 13% na </a:t>
            </a:r>
            <a:r>
              <a:rPr lang="hr-HR" dirty="0" smtClean="0">
                <a:solidFill>
                  <a:srgbClr val="FF0000"/>
                </a:solidFill>
              </a:rPr>
              <a:t>25% za:</a:t>
            </a:r>
            <a:endParaRPr lang="hr-HR" dirty="0">
              <a:solidFill>
                <a:srgbClr val="FF0000"/>
              </a:solidFill>
            </a:endParaRPr>
          </a:p>
          <a:p>
            <a:pPr lvl="1" fontAlgn="t"/>
            <a:r>
              <a:rPr lang="hr-HR" b="1" dirty="0" smtClean="0"/>
              <a:t>šećer </a:t>
            </a:r>
            <a:r>
              <a:rPr lang="hr-HR" b="1" dirty="0"/>
              <a:t>(bijeli šećer od trske i šećerne repe koji se stavlja na tržište u kristalnom obliku)</a:t>
            </a:r>
            <a:endParaRPr lang="hr-HR" dirty="0"/>
          </a:p>
          <a:p>
            <a:pPr lvl="1" fontAlgn="t"/>
            <a:r>
              <a:rPr lang="hr-HR" b="1" dirty="0" smtClean="0"/>
              <a:t>ugostiteljske usluge</a:t>
            </a:r>
          </a:p>
          <a:p>
            <a:pPr lvl="2" fontAlgn="t"/>
            <a:r>
              <a:rPr lang="hr-HR" dirty="0" smtClean="0"/>
              <a:t>prehrane i usluživanja bezalkoholnog pića i napitaka, vina i piva u tim objektima</a:t>
            </a:r>
          </a:p>
          <a:p>
            <a:pPr lvl="2" fontAlgn="t"/>
            <a:r>
              <a:rPr lang="hr-HR" dirty="0" smtClean="0">
                <a:solidFill>
                  <a:srgbClr val="FF0000"/>
                </a:solidFill>
              </a:rPr>
              <a:t>osim</a:t>
            </a:r>
            <a:r>
              <a:rPr lang="hr-HR" dirty="0" smtClean="0"/>
              <a:t> usluga smještaja, smještaja s doručkom, polupansiona i punog pansiona u hotelima i sličnim objektima za koje se i nadalje primjenjuje snižena stopa 13%</a:t>
            </a:r>
            <a:endParaRPr lang="hr-HR" dirty="0"/>
          </a:p>
          <a:p>
            <a:endParaRPr lang="hr-HR" dirty="0"/>
          </a:p>
        </p:txBody>
      </p:sp>
      <p:sp>
        <p:nvSpPr>
          <p:cNvPr id="4" name="Rezervirano mjesto broja slajda 3"/>
          <p:cNvSpPr>
            <a:spLocks noGrp="1"/>
          </p:cNvSpPr>
          <p:nvPr>
            <p:ph type="sldNum" sz="quarter" idx="12"/>
          </p:nvPr>
        </p:nvSpPr>
        <p:spPr/>
        <p:txBody>
          <a:bodyPr/>
          <a:lstStyle/>
          <a:p>
            <a:fld id="{D2E57653-3E58-4892-A7ED-712530ACC680}" type="slidenum">
              <a:rPr kumimoji="0" lang="en-US" smtClean="0"/>
              <a:pPr/>
              <a:t>6</a:t>
            </a:fld>
            <a:endParaRPr kumimoji="0" lang="en-US" dirty="0"/>
          </a:p>
        </p:txBody>
      </p:sp>
    </p:spTree>
    <p:extLst>
      <p:ext uri="{BB962C8B-B14F-4D97-AF65-F5344CB8AC3E}">
        <p14:creationId xmlns:p14="http://schemas.microsoft.com/office/powerpoint/2010/main" val="3154767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t>Oporezivanje ugostiteljskih usluga</a:t>
            </a:r>
            <a:endParaRPr lang="hr-HR" dirty="0"/>
          </a:p>
        </p:txBody>
      </p:sp>
      <p:graphicFrame>
        <p:nvGraphicFramePr>
          <p:cNvPr id="5" name="Rezervirano mjesto sadržaja 4"/>
          <p:cNvGraphicFramePr>
            <a:graphicFrameLocks noGrp="1"/>
          </p:cNvGraphicFramePr>
          <p:nvPr>
            <p:ph idx="1"/>
            <p:extLst>
              <p:ext uri="{D42A27DB-BD31-4B8C-83A1-F6EECF244321}">
                <p14:modId xmlns:p14="http://schemas.microsoft.com/office/powerpoint/2010/main" val="2629203938"/>
              </p:ext>
            </p:extLst>
          </p:nvPr>
        </p:nvGraphicFramePr>
        <p:xfrm>
          <a:off x="457199" y="1524000"/>
          <a:ext cx="8561009" cy="3322320"/>
        </p:xfrm>
        <a:graphic>
          <a:graphicData uri="http://schemas.openxmlformats.org/drawingml/2006/table">
            <a:tbl>
              <a:tblPr firstRow="1" bandRow="1">
                <a:tableStyleId>{5C22544A-7EE6-4342-B048-85BDC9FD1C3A}</a:tableStyleId>
              </a:tblPr>
              <a:tblGrid>
                <a:gridCol w="2098577"/>
                <a:gridCol w="983403"/>
                <a:gridCol w="1348340"/>
                <a:gridCol w="1348340"/>
                <a:gridCol w="1498156"/>
                <a:gridCol w="1284193"/>
              </a:tblGrid>
              <a:tr h="370840">
                <a:tc>
                  <a:txBody>
                    <a:bodyPr/>
                    <a:lstStyle/>
                    <a:p>
                      <a:pPr algn="just">
                        <a:spcAft>
                          <a:spcPts val="0"/>
                        </a:spcAft>
                      </a:pPr>
                      <a:endParaRPr lang="hr-HR" sz="1400" dirty="0" smtClean="0">
                        <a:solidFill>
                          <a:srgbClr val="000000"/>
                        </a:solidFill>
                        <a:effectLst/>
                        <a:latin typeface="Calibri"/>
                        <a:ea typeface="Times New Roman"/>
                        <a:cs typeface="Arial"/>
                      </a:endParaRPr>
                    </a:p>
                    <a:p>
                      <a:pPr algn="just">
                        <a:spcAft>
                          <a:spcPts val="0"/>
                        </a:spcAft>
                      </a:pPr>
                      <a:endParaRPr lang="hr-HR" sz="1400" dirty="0" smtClean="0">
                        <a:solidFill>
                          <a:srgbClr val="000000"/>
                        </a:solidFill>
                        <a:effectLst/>
                        <a:latin typeface="Calibri"/>
                        <a:ea typeface="Times New Roman"/>
                        <a:cs typeface="Arial"/>
                      </a:endParaRPr>
                    </a:p>
                    <a:p>
                      <a:pPr algn="ctr">
                        <a:spcAft>
                          <a:spcPts val="0"/>
                        </a:spcAft>
                      </a:pPr>
                      <a:r>
                        <a:rPr lang="hr-HR" sz="1400" dirty="0" smtClean="0">
                          <a:solidFill>
                            <a:srgbClr val="000000"/>
                          </a:solidFill>
                          <a:effectLst/>
                          <a:latin typeface="Calibri"/>
                          <a:ea typeface="Times New Roman"/>
                          <a:cs typeface="Arial"/>
                        </a:rPr>
                        <a:t>USLUGA</a:t>
                      </a:r>
                      <a:endParaRPr lang="hr-HR" sz="1400" dirty="0">
                        <a:effectLst/>
                        <a:latin typeface="Times New Roman"/>
                        <a:ea typeface="Times New Roman"/>
                      </a:endParaRPr>
                    </a:p>
                  </a:txBody>
                  <a:tcPr marL="68580" marR="68580" marT="0" marB="0"/>
                </a:tc>
                <a:tc gridSpan="2">
                  <a:txBody>
                    <a:bodyPr/>
                    <a:lstStyle/>
                    <a:p>
                      <a:pPr algn="ctr">
                        <a:spcAft>
                          <a:spcPts val="0"/>
                        </a:spcAft>
                      </a:pPr>
                      <a:endParaRPr lang="hr-HR" sz="1400" dirty="0" smtClean="0">
                        <a:solidFill>
                          <a:srgbClr val="000000"/>
                        </a:solidFill>
                        <a:effectLst/>
                        <a:latin typeface="Calibri"/>
                        <a:ea typeface="Times New Roman"/>
                        <a:cs typeface="Arial"/>
                      </a:endParaRPr>
                    </a:p>
                    <a:p>
                      <a:pPr algn="ctr">
                        <a:spcAft>
                          <a:spcPts val="0"/>
                        </a:spcAft>
                      </a:pPr>
                      <a:endParaRPr lang="hr-HR" sz="1400" dirty="0" smtClean="0">
                        <a:solidFill>
                          <a:srgbClr val="000000"/>
                        </a:solidFill>
                        <a:effectLst/>
                        <a:latin typeface="Calibri"/>
                        <a:ea typeface="Times New Roman"/>
                        <a:cs typeface="Arial"/>
                      </a:endParaRPr>
                    </a:p>
                    <a:p>
                      <a:pPr algn="ctr">
                        <a:spcAft>
                          <a:spcPts val="0"/>
                        </a:spcAft>
                      </a:pPr>
                      <a:r>
                        <a:rPr lang="hr-HR" sz="1400" dirty="0" smtClean="0">
                          <a:solidFill>
                            <a:srgbClr val="000000"/>
                          </a:solidFill>
                          <a:effectLst/>
                          <a:latin typeface="Calibri"/>
                          <a:ea typeface="Times New Roman"/>
                          <a:cs typeface="Arial"/>
                        </a:rPr>
                        <a:t>stope PDV-a</a:t>
                      </a:r>
                    </a:p>
                    <a:p>
                      <a:pPr algn="ctr">
                        <a:spcAft>
                          <a:spcPts val="0"/>
                        </a:spcAft>
                      </a:pPr>
                      <a:r>
                        <a:rPr lang="hr-HR" sz="1400" dirty="0" smtClean="0">
                          <a:solidFill>
                            <a:srgbClr val="000000"/>
                          </a:solidFill>
                          <a:effectLst/>
                          <a:latin typeface="Calibri"/>
                          <a:ea typeface="Times New Roman"/>
                          <a:cs typeface="Arial"/>
                        </a:rPr>
                        <a:t>do </a:t>
                      </a:r>
                      <a:r>
                        <a:rPr lang="hr-HR" sz="1400" baseline="0" dirty="0" smtClean="0">
                          <a:solidFill>
                            <a:srgbClr val="000000"/>
                          </a:solidFill>
                          <a:effectLst/>
                          <a:latin typeface="Calibri"/>
                          <a:ea typeface="Times New Roman"/>
                          <a:cs typeface="Arial"/>
                        </a:rPr>
                        <a:t>31.12.16      od 1.1.2017</a:t>
                      </a:r>
                      <a:endParaRPr lang="hr-HR" sz="1400" dirty="0">
                        <a:effectLst/>
                        <a:latin typeface="Times New Roman"/>
                        <a:ea typeface="Times New Roman"/>
                      </a:endParaRPr>
                    </a:p>
                  </a:txBody>
                  <a:tcPr marL="68580" marR="68580" marT="0" marB="0"/>
                </a:tc>
                <a:tc hMerge="1">
                  <a:txBody>
                    <a:bodyPr/>
                    <a:lstStyle/>
                    <a:p>
                      <a:pPr algn="ctr">
                        <a:spcAft>
                          <a:spcPts val="0"/>
                        </a:spcAft>
                      </a:pPr>
                      <a:endParaRPr lang="hr-HR" sz="2000" dirty="0">
                        <a:effectLst/>
                        <a:latin typeface="Times New Roman"/>
                        <a:ea typeface="Times New Roman"/>
                      </a:endParaRPr>
                    </a:p>
                  </a:txBody>
                  <a:tcPr marL="68580" marR="68580" marT="0" marB="0"/>
                </a:tc>
                <a:tc>
                  <a:txBody>
                    <a:bodyPr/>
                    <a:lstStyle/>
                    <a:p>
                      <a:pPr algn="ctr">
                        <a:spcAft>
                          <a:spcPts val="0"/>
                        </a:spcAft>
                      </a:pPr>
                      <a:r>
                        <a:rPr lang="hr-HR" sz="1400" dirty="0">
                          <a:solidFill>
                            <a:srgbClr val="000000"/>
                          </a:solidFill>
                          <a:effectLst/>
                          <a:latin typeface="Calibri"/>
                          <a:ea typeface="Times New Roman"/>
                          <a:cs typeface="Arial"/>
                        </a:rPr>
                        <a:t>Porez na potrošnju</a:t>
                      </a:r>
                      <a:endParaRPr lang="hr-HR" sz="1400" dirty="0">
                        <a:effectLst/>
                        <a:latin typeface="Times New Roman"/>
                        <a:ea typeface="Times New Roman"/>
                      </a:endParaRPr>
                    </a:p>
                  </a:txBody>
                  <a:tcPr marL="68580" marR="68580" marT="0" marB="0"/>
                </a:tc>
                <a:tc>
                  <a:txBody>
                    <a:bodyPr/>
                    <a:lstStyle/>
                    <a:p>
                      <a:pPr algn="ctr">
                        <a:spcAft>
                          <a:spcPts val="0"/>
                        </a:spcAft>
                      </a:pPr>
                      <a:r>
                        <a:rPr lang="hr-HR" sz="1400" dirty="0">
                          <a:solidFill>
                            <a:srgbClr val="000000"/>
                          </a:solidFill>
                          <a:effectLst/>
                          <a:latin typeface="Calibri"/>
                          <a:ea typeface="Times New Roman"/>
                          <a:cs typeface="Arial"/>
                        </a:rPr>
                        <a:t>Preračunana stopa PDV-a</a:t>
                      </a:r>
                      <a:endParaRPr lang="hr-HR" sz="1400" dirty="0">
                        <a:effectLst/>
                        <a:latin typeface="Times New Roman"/>
                        <a:ea typeface="Times New Roman"/>
                      </a:endParaRPr>
                    </a:p>
                  </a:txBody>
                  <a:tcPr marL="68580" marR="68580" marT="0" marB="0"/>
                </a:tc>
                <a:tc>
                  <a:txBody>
                    <a:bodyPr/>
                    <a:lstStyle/>
                    <a:p>
                      <a:pPr algn="ctr">
                        <a:spcAft>
                          <a:spcPts val="0"/>
                        </a:spcAft>
                      </a:pPr>
                      <a:r>
                        <a:rPr lang="hr-HR" sz="1400" dirty="0">
                          <a:solidFill>
                            <a:srgbClr val="000000"/>
                          </a:solidFill>
                          <a:effectLst/>
                          <a:latin typeface="Calibri"/>
                          <a:ea typeface="Times New Roman"/>
                          <a:cs typeface="Arial"/>
                        </a:rPr>
                        <a:t>Preračunana stopa poreza na potrošnju</a:t>
                      </a:r>
                      <a:endParaRPr lang="hr-HR" sz="1400" dirty="0">
                        <a:effectLst/>
                        <a:latin typeface="Times New Roman"/>
                        <a:ea typeface="Times New Roman"/>
                      </a:endParaRPr>
                    </a:p>
                  </a:txBody>
                  <a:tcPr marL="68580" marR="68580" marT="0" marB="0"/>
                </a:tc>
              </a:tr>
              <a:tr h="370840">
                <a:tc>
                  <a:txBody>
                    <a:bodyPr/>
                    <a:lstStyle/>
                    <a:p>
                      <a:pPr algn="just">
                        <a:spcAft>
                          <a:spcPts val="0"/>
                        </a:spcAft>
                      </a:pPr>
                      <a:r>
                        <a:rPr lang="hr-HR" sz="1800" dirty="0">
                          <a:solidFill>
                            <a:srgbClr val="000000"/>
                          </a:solidFill>
                          <a:effectLst/>
                          <a:latin typeface="Calibri"/>
                          <a:ea typeface="Times New Roman"/>
                          <a:cs typeface="Arial"/>
                        </a:rPr>
                        <a:t>hrana, napici (kava, čaj) i voda</a:t>
                      </a:r>
                      <a:endParaRPr lang="hr-HR" sz="1800" dirty="0">
                        <a:effectLst/>
                        <a:latin typeface="Times New Roman"/>
                        <a:ea typeface="Times New Roman"/>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800" dirty="0" smtClean="0">
                          <a:solidFill>
                            <a:srgbClr val="000000"/>
                          </a:solidFill>
                          <a:effectLst/>
                          <a:latin typeface="+mn-lt"/>
                          <a:ea typeface="Times New Roman"/>
                          <a:cs typeface="Arial"/>
                        </a:rPr>
                        <a:t>13%</a:t>
                      </a:r>
                      <a:endParaRPr lang="hr-HR" sz="1800" dirty="0" smtClean="0">
                        <a:effectLst/>
                        <a:latin typeface="Times New Roman"/>
                        <a:ea typeface="Times New Roman"/>
                      </a:endParaRPr>
                    </a:p>
                    <a:p>
                      <a:pPr algn="ctr">
                        <a:spcAft>
                          <a:spcPts val="0"/>
                        </a:spcAft>
                      </a:pP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smtClean="0">
                          <a:solidFill>
                            <a:srgbClr val="000000"/>
                          </a:solidFill>
                          <a:effectLst/>
                          <a:latin typeface="Calibri"/>
                          <a:ea typeface="Times New Roman"/>
                          <a:cs typeface="Arial"/>
                        </a:rPr>
                        <a:t>25%</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a:solidFill>
                            <a:srgbClr val="000000"/>
                          </a:solidFill>
                          <a:effectLst/>
                          <a:latin typeface="Calibri"/>
                          <a:ea typeface="Times New Roman"/>
                          <a:cs typeface="Arial"/>
                        </a:rPr>
                        <a:t>­_</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smtClean="0">
                          <a:solidFill>
                            <a:srgbClr val="000000"/>
                          </a:solidFill>
                          <a:effectLst/>
                          <a:latin typeface="Calibri"/>
                          <a:ea typeface="Times New Roman"/>
                          <a:cs typeface="Arial"/>
                        </a:rPr>
                        <a:t>20,0 %</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a:solidFill>
                            <a:srgbClr val="000000"/>
                          </a:solidFill>
                          <a:effectLst/>
                          <a:latin typeface="Calibri"/>
                          <a:ea typeface="Times New Roman"/>
                          <a:cs typeface="Arial"/>
                        </a:rPr>
                        <a:t>_</a:t>
                      </a:r>
                      <a:endParaRPr lang="hr-HR" sz="1800">
                        <a:effectLst/>
                        <a:latin typeface="Times New Roman"/>
                        <a:ea typeface="Times New Roman"/>
                      </a:endParaRPr>
                    </a:p>
                  </a:txBody>
                  <a:tcPr marL="68580" marR="68580" marT="0" marB="0"/>
                </a:tc>
              </a:tr>
              <a:tr h="370840">
                <a:tc>
                  <a:txBody>
                    <a:bodyPr/>
                    <a:lstStyle/>
                    <a:p>
                      <a:pPr algn="just">
                        <a:spcAft>
                          <a:spcPts val="0"/>
                        </a:spcAft>
                      </a:pPr>
                      <a:r>
                        <a:rPr lang="hr-HR" sz="1800" dirty="0" err="1">
                          <a:solidFill>
                            <a:srgbClr val="000000"/>
                          </a:solidFill>
                          <a:effectLst/>
                          <a:latin typeface="Calibri"/>
                          <a:ea typeface="Times New Roman"/>
                          <a:cs typeface="Arial"/>
                        </a:rPr>
                        <a:t>bezakloholno</a:t>
                      </a:r>
                      <a:r>
                        <a:rPr lang="hr-HR" sz="1800" dirty="0">
                          <a:solidFill>
                            <a:srgbClr val="000000"/>
                          </a:solidFill>
                          <a:effectLst/>
                          <a:latin typeface="Calibri"/>
                          <a:ea typeface="Times New Roman"/>
                          <a:cs typeface="Arial"/>
                        </a:rPr>
                        <a:t> piće, prirodna vina, specijalna vina i  pivo</a:t>
                      </a:r>
                      <a:endParaRPr lang="hr-HR" sz="1800" dirty="0">
                        <a:effectLst/>
                        <a:latin typeface="Times New Roman"/>
                        <a:ea typeface="Times New Roman"/>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800" dirty="0" smtClean="0">
                          <a:solidFill>
                            <a:srgbClr val="000000"/>
                          </a:solidFill>
                          <a:effectLst/>
                          <a:latin typeface="+mn-lt"/>
                          <a:ea typeface="Times New Roman"/>
                          <a:cs typeface="Arial"/>
                        </a:rPr>
                        <a:t>13%</a:t>
                      </a:r>
                      <a:endParaRPr lang="hr-HR" sz="1800" dirty="0" smtClean="0">
                        <a:effectLst/>
                        <a:latin typeface="Times New Roman"/>
                        <a:ea typeface="Times New Roman"/>
                      </a:endParaRPr>
                    </a:p>
                    <a:p>
                      <a:pPr algn="ctr">
                        <a:spcAft>
                          <a:spcPts val="0"/>
                        </a:spcAft>
                      </a:pP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smtClean="0">
                          <a:solidFill>
                            <a:srgbClr val="000000"/>
                          </a:solidFill>
                          <a:effectLst/>
                          <a:latin typeface="Calibri"/>
                          <a:ea typeface="Times New Roman"/>
                          <a:cs typeface="Arial"/>
                        </a:rPr>
                        <a:t>25% </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a:solidFill>
                            <a:srgbClr val="000000"/>
                          </a:solidFill>
                          <a:effectLst/>
                          <a:latin typeface="Calibri"/>
                          <a:ea typeface="Times New Roman"/>
                          <a:cs typeface="Arial"/>
                        </a:rPr>
                        <a:t>3</a:t>
                      </a:r>
                      <a:r>
                        <a:rPr lang="hr-HR" sz="1800" dirty="0" smtClean="0">
                          <a:solidFill>
                            <a:srgbClr val="000000"/>
                          </a:solidFill>
                          <a:effectLst/>
                          <a:latin typeface="Calibri"/>
                          <a:ea typeface="Times New Roman"/>
                          <a:cs typeface="Arial"/>
                        </a:rPr>
                        <a:t>%</a:t>
                      </a:r>
                    </a:p>
                    <a:p>
                      <a:pPr algn="ctr">
                        <a:spcAft>
                          <a:spcPts val="0"/>
                        </a:spcAft>
                      </a:pPr>
                      <a:r>
                        <a:rPr lang="hr-HR" sz="1800" dirty="0" smtClean="0">
                          <a:solidFill>
                            <a:srgbClr val="000000"/>
                          </a:solidFill>
                          <a:effectLst/>
                          <a:latin typeface="Calibri"/>
                          <a:ea typeface="Times New Roman"/>
                          <a:cs typeface="Arial"/>
                        </a:rPr>
                        <a:t> </a:t>
                      </a:r>
                      <a:r>
                        <a:rPr lang="hr-HR" sz="1800" dirty="0" smtClean="0">
                          <a:solidFill>
                            <a:srgbClr val="000000"/>
                          </a:solidFill>
                          <a:effectLst/>
                          <a:latin typeface="Calibri"/>
                          <a:ea typeface="Times New Roman"/>
                          <a:cs typeface="Arial"/>
                        </a:rPr>
                        <a:t>(ili</a:t>
                      </a:r>
                      <a:r>
                        <a:rPr lang="hr-HR" sz="1800" baseline="0" dirty="0" smtClean="0">
                          <a:solidFill>
                            <a:srgbClr val="000000"/>
                          </a:solidFill>
                          <a:effectLst/>
                          <a:latin typeface="Calibri"/>
                          <a:ea typeface="Times New Roman"/>
                          <a:cs typeface="Arial"/>
                        </a:rPr>
                        <a:t> 2%)</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a:solidFill>
                            <a:srgbClr val="000000"/>
                          </a:solidFill>
                          <a:effectLst/>
                          <a:latin typeface="Calibri"/>
                          <a:ea typeface="Times New Roman"/>
                          <a:cs typeface="Arial"/>
                        </a:rPr>
                        <a:t>19,53125</a:t>
                      </a:r>
                      <a:r>
                        <a:rPr lang="hr-HR" sz="1800" dirty="0" smtClean="0">
                          <a:solidFill>
                            <a:srgbClr val="000000"/>
                          </a:solidFill>
                          <a:effectLst/>
                          <a:latin typeface="Calibri"/>
                          <a:ea typeface="Times New Roman"/>
                          <a:cs typeface="Arial"/>
                        </a:rPr>
                        <a:t>%</a:t>
                      </a:r>
                    </a:p>
                    <a:p>
                      <a:pPr algn="ctr">
                        <a:spcAft>
                          <a:spcPts val="0"/>
                        </a:spcAft>
                      </a:pPr>
                      <a:r>
                        <a:rPr lang="hr-HR" sz="1800" dirty="0" smtClean="0">
                          <a:solidFill>
                            <a:srgbClr val="000000"/>
                          </a:solidFill>
                          <a:effectLst/>
                          <a:latin typeface="Calibri"/>
                          <a:ea typeface="Times New Roman"/>
                          <a:cs typeface="Arial"/>
                        </a:rPr>
                        <a:t> (ili 19,6850%)</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smtClean="0">
                          <a:solidFill>
                            <a:srgbClr val="000000"/>
                          </a:solidFill>
                          <a:effectLst/>
                          <a:latin typeface="Calibri"/>
                          <a:ea typeface="Times New Roman"/>
                          <a:cs typeface="Arial"/>
                        </a:rPr>
                        <a:t>2,34375</a:t>
                      </a:r>
                    </a:p>
                    <a:p>
                      <a:pPr algn="ctr">
                        <a:spcAft>
                          <a:spcPts val="0"/>
                        </a:spcAft>
                      </a:pPr>
                      <a:r>
                        <a:rPr lang="hr-HR" sz="1800" dirty="0" smtClean="0">
                          <a:solidFill>
                            <a:srgbClr val="000000"/>
                          </a:solidFill>
                          <a:effectLst/>
                          <a:latin typeface="Calibri"/>
                          <a:ea typeface="Times New Roman"/>
                          <a:cs typeface="Arial"/>
                        </a:rPr>
                        <a:t>(ili 1,5748)</a:t>
                      </a:r>
                      <a:endParaRPr lang="hr-HR" sz="1800" dirty="0">
                        <a:effectLst/>
                        <a:latin typeface="Times New Roman"/>
                        <a:ea typeface="Times New Roman"/>
                      </a:endParaRPr>
                    </a:p>
                  </a:txBody>
                  <a:tcPr marL="68580" marR="68580" marT="0" marB="0"/>
                </a:tc>
              </a:tr>
              <a:tr h="370840">
                <a:tc>
                  <a:txBody>
                    <a:bodyPr/>
                    <a:lstStyle/>
                    <a:p>
                      <a:pPr algn="just">
                        <a:spcAft>
                          <a:spcPts val="0"/>
                        </a:spcAft>
                      </a:pPr>
                      <a:r>
                        <a:rPr lang="hr-HR" sz="1800" dirty="0">
                          <a:solidFill>
                            <a:srgbClr val="000000"/>
                          </a:solidFill>
                          <a:effectLst/>
                          <a:latin typeface="Calibri"/>
                          <a:ea typeface="Times New Roman"/>
                          <a:cs typeface="Arial"/>
                        </a:rPr>
                        <a:t>alkoholna pića (vinjak, rakija i žestoka pića)</a:t>
                      </a:r>
                      <a:endParaRPr lang="hr-HR" sz="1800" dirty="0">
                        <a:effectLst/>
                        <a:latin typeface="Times New Roman"/>
                        <a:ea typeface="Times New Roman"/>
                      </a:endParaRP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r-HR" sz="1800" dirty="0" smtClean="0">
                          <a:solidFill>
                            <a:srgbClr val="000000"/>
                          </a:solidFill>
                          <a:effectLst/>
                          <a:latin typeface="+mn-lt"/>
                          <a:ea typeface="Times New Roman"/>
                          <a:cs typeface="Arial"/>
                        </a:rPr>
                        <a:t>25%</a:t>
                      </a:r>
                      <a:endParaRPr lang="hr-HR" sz="1800" dirty="0" smtClean="0">
                        <a:effectLst/>
                        <a:latin typeface="Times New Roman"/>
                        <a:ea typeface="Times New Roman"/>
                      </a:endParaRPr>
                    </a:p>
                    <a:p>
                      <a:pPr algn="ctr">
                        <a:spcAft>
                          <a:spcPts val="0"/>
                        </a:spcAft>
                      </a:pPr>
                      <a:endParaRPr lang="hr-HR" sz="1800" dirty="0">
                        <a:effectLst/>
                        <a:latin typeface="Times New Roman"/>
                        <a:ea typeface="Times New Roman"/>
                      </a:endParaRPr>
                    </a:p>
                  </a:txBody>
                  <a:tcPr marL="68580" marR="68580" marT="0" marB="0"/>
                </a:tc>
                <a:tc>
                  <a:txBody>
                    <a:bodyPr/>
                    <a:lstStyle/>
                    <a:p>
                      <a:pPr algn="ctr">
                        <a:spcAft>
                          <a:spcPts val="0"/>
                        </a:spcAft>
                      </a:pPr>
                      <a:r>
                        <a:rPr lang="hr-HR" sz="1800">
                          <a:solidFill>
                            <a:srgbClr val="000000"/>
                          </a:solidFill>
                          <a:effectLst/>
                          <a:latin typeface="Calibri"/>
                          <a:ea typeface="Times New Roman"/>
                          <a:cs typeface="Arial"/>
                        </a:rPr>
                        <a:t>25%</a:t>
                      </a:r>
                      <a:endParaRPr lang="hr-HR" sz="1800">
                        <a:effectLst/>
                        <a:latin typeface="Times New Roman"/>
                        <a:ea typeface="Times New Roman"/>
                      </a:endParaRPr>
                    </a:p>
                  </a:txBody>
                  <a:tcPr marL="68580" marR="68580" marT="0" marB="0"/>
                </a:tc>
                <a:tc>
                  <a:txBody>
                    <a:bodyPr/>
                    <a:lstStyle/>
                    <a:p>
                      <a:pPr algn="ctr">
                        <a:spcAft>
                          <a:spcPts val="0"/>
                        </a:spcAft>
                      </a:pPr>
                      <a:r>
                        <a:rPr lang="hr-HR" sz="1800" dirty="0">
                          <a:solidFill>
                            <a:srgbClr val="000000"/>
                          </a:solidFill>
                          <a:effectLst/>
                          <a:latin typeface="Calibri"/>
                          <a:ea typeface="Times New Roman"/>
                          <a:cs typeface="Arial"/>
                        </a:rPr>
                        <a:t>3</a:t>
                      </a:r>
                      <a:r>
                        <a:rPr lang="hr-HR" sz="1800" dirty="0" smtClean="0">
                          <a:solidFill>
                            <a:srgbClr val="000000"/>
                          </a:solidFill>
                          <a:effectLst/>
                          <a:latin typeface="Calibri"/>
                          <a:ea typeface="Times New Roman"/>
                          <a:cs typeface="Arial"/>
                        </a:rPr>
                        <a:t>%</a:t>
                      </a:r>
                    </a:p>
                    <a:p>
                      <a:pPr algn="ctr">
                        <a:spcAft>
                          <a:spcPts val="0"/>
                        </a:spcAft>
                      </a:pPr>
                      <a:r>
                        <a:rPr lang="hr-HR" sz="1800" dirty="0" smtClean="0">
                          <a:solidFill>
                            <a:srgbClr val="000000"/>
                          </a:solidFill>
                          <a:effectLst/>
                          <a:latin typeface="Calibri"/>
                          <a:ea typeface="Times New Roman"/>
                          <a:cs typeface="Arial"/>
                        </a:rPr>
                        <a:t> </a:t>
                      </a:r>
                      <a:r>
                        <a:rPr lang="hr-HR" sz="1800" dirty="0" smtClean="0">
                          <a:solidFill>
                            <a:srgbClr val="000000"/>
                          </a:solidFill>
                          <a:effectLst/>
                          <a:latin typeface="Calibri"/>
                          <a:ea typeface="Times New Roman"/>
                          <a:cs typeface="Arial"/>
                        </a:rPr>
                        <a:t>(ili 2%)</a:t>
                      </a: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a:solidFill>
                            <a:srgbClr val="000000"/>
                          </a:solidFill>
                          <a:effectLst/>
                          <a:latin typeface="Calibri"/>
                          <a:ea typeface="Times New Roman"/>
                          <a:cs typeface="Arial"/>
                        </a:rPr>
                        <a:t>19,53125</a:t>
                      </a:r>
                      <a:r>
                        <a:rPr lang="hr-HR" sz="1800" dirty="0" smtClean="0">
                          <a:solidFill>
                            <a:srgbClr val="000000"/>
                          </a:solidFill>
                          <a:effectLst/>
                          <a:latin typeface="Calibri"/>
                          <a:ea typeface="Times New Roman"/>
                          <a:cs typeface="Arial"/>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hr-HR" sz="1800" dirty="0" smtClean="0">
                          <a:solidFill>
                            <a:srgbClr val="000000"/>
                          </a:solidFill>
                          <a:effectLst/>
                          <a:latin typeface="+mn-lt"/>
                          <a:ea typeface="Times New Roman"/>
                          <a:cs typeface="Arial"/>
                        </a:rPr>
                        <a:t>(ili 19,6850%)</a:t>
                      </a:r>
                      <a:endParaRPr lang="hr-HR" sz="1800" dirty="0" smtClean="0">
                        <a:effectLst/>
                        <a:latin typeface="Times New Roman"/>
                        <a:ea typeface="Times New Roman"/>
                      </a:endParaRPr>
                    </a:p>
                    <a:p>
                      <a:pPr algn="ctr">
                        <a:spcAft>
                          <a:spcPts val="0"/>
                        </a:spcAft>
                      </a:pPr>
                      <a:endParaRPr lang="hr-HR" sz="1800" dirty="0">
                        <a:effectLst/>
                        <a:latin typeface="Times New Roman"/>
                        <a:ea typeface="Times New Roman"/>
                      </a:endParaRPr>
                    </a:p>
                  </a:txBody>
                  <a:tcPr marL="68580" marR="68580" marT="0" marB="0"/>
                </a:tc>
                <a:tc>
                  <a:txBody>
                    <a:bodyPr/>
                    <a:lstStyle/>
                    <a:p>
                      <a:pPr algn="ctr">
                        <a:spcAft>
                          <a:spcPts val="0"/>
                        </a:spcAft>
                      </a:pPr>
                      <a:r>
                        <a:rPr lang="hr-HR" sz="1800" dirty="0" smtClean="0">
                          <a:solidFill>
                            <a:srgbClr val="000000"/>
                          </a:solidFill>
                          <a:effectLst/>
                          <a:latin typeface="Calibri"/>
                          <a:ea typeface="Times New Roman"/>
                          <a:cs typeface="Arial"/>
                        </a:rPr>
                        <a:t>2,34375</a:t>
                      </a:r>
                    </a:p>
                    <a:p>
                      <a:pPr marL="0" marR="0" lvl="0" indent="0" algn="ctr" defTabSz="914400" rtl="0" eaLnBrk="1" fontAlgn="auto" latinLnBrk="0" hangingPunct="1">
                        <a:lnSpc>
                          <a:spcPct val="100000"/>
                        </a:lnSpc>
                        <a:spcBef>
                          <a:spcPts val="0"/>
                        </a:spcBef>
                        <a:spcAft>
                          <a:spcPts val="0"/>
                        </a:spcAft>
                        <a:buClrTx/>
                        <a:buSzTx/>
                        <a:buFontTx/>
                        <a:buNone/>
                        <a:tabLst/>
                        <a:defRPr/>
                      </a:pPr>
                      <a:r>
                        <a:rPr lang="hr-HR" sz="1800" dirty="0" smtClean="0">
                          <a:solidFill>
                            <a:srgbClr val="000000"/>
                          </a:solidFill>
                          <a:effectLst/>
                          <a:latin typeface="+mn-lt"/>
                          <a:ea typeface="Times New Roman"/>
                          <a:cs typeface="Arial"/>
                        </a:rPr>
                        <a:t>(ili 1,5748)</a:t>
                      </a:r>
                      <a:endParaRPr lang="hr-HR" sz="1800" dirty="0" smtClean="0">
                        <a:effectLst/>
                        <a:latin typeface="Times New Roman"/>
                        <a:ea typeface="Times New Roman"/>
                      </a:endParaRPr>
                    </a:p>
                    <a:p>
                      <a:pPr algn="ctr">
                        <a:spcAft>
                          <a:spcPts val="0"/>
                        </a:spcAft>
                      </a:pPr>
                      <a:endParaRPr lang="hr-HR" sz="1800" dirty="0">
                        <a:effectLst/>
                        <a:latin typeface="Times New Roman"/>
                        <a:ea typeface="Times New Roman"/>
                      </a:endParaRPr>
                    </a:p>
                  </a:txBody>
                  <a:tcPr marL="68580" marR="68580" marT="0" marB="0"/>
                </a:tc>
              </a:tr>
            </a:tbl>
          </a:graphicData>
        </a:graphic>
      </p:graphicFrame>
      <p:sp>
        <p:nvSpPr>
          <p:cNvPr id="4" name="Rezervirano mjesto broja slajda 3"/>
          <p:cNvSpPr>
            <a:spLocks noGrp="1"/>
          </p:cNvSpPr>
          <p:nvPr>
            <p:ph type="sldNum" sz="quarter" idx="12"/>
          </p:nvPr>
        </p:nvSpPr>
        <p:spPr/>
        <p:txBody>
          <a:bodyPr/>
          <a:lstStyle/>
          <a:p>
            <a:fld id="{D2E57653-3E58-4892-A7ED-712530ACC680}" type="slidenum">
              <a:rPr kumimoji="0" lang="en-US" smtClean="0"/>
              <a:pPr/>
              <a:t>7</a:t>
            </a:fld>
            <a:endParaRPr kumimoji="0" lang="en-US" dirty="0"/>
          </a:p>
        </p:txBody>
      </p:sp>
    </p:spTree>
    <p:extLst>
      <p:ext uri="{BB962C8B-B14F-4D97-AF65-F5344CB8AC3E}">
        <p14:creationId xmlns:p14="http://schemas.microsoft.com/office/powerpoint/2010/main" val="1778998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Zakon o lokalnim porezima</a:t>
            </a:r>
            <a:endParaRPr lang="hr-HR" dirty="0"/>
          </a:p>
        </p:txBody>
      </p:sp>
      <p:sp>
        <p:nvSpPr>
          <p:cNvPr id="3" name="Content Placeholder 2"/>
          <p:cNvSpPr>
            <a:spLocks noGrp="1"/>
          </p:cNvSpPr>
          <p:nvPr>
            <p:ph idx="1"/>
          </p:nvPr>
        </p:nvSpPr>
        <p:spPr/>
        <p:txBody>
          <a:bodyPr/>
          <a:lstStyle/>
          <a:p>
            <a:r>
              <a:rPr lang="hr-HR" dirty="0" smtClean="0"/>
              <a:t>od 1.1.2017. – plaćanje općinskog/gradskog poreza na potrošnju uređeno Zakonom o lokalnim porezima (NN 115/16) umjesto Zakonom o financiranju jedinica lokalna i područne (regionalne) samouprave</a:t>
            </a:r>
          </a:p>
          <a:p>
            <a:r>
              <a:rPr lang="hr-HR" dirty="0" err="1" smtClean="0"/>
              <a:t>JLS</a:t>
            </a:r>
            <a:r>
              <a:rPr lang="hr-HR" dirty="0" smtClean="0"/>
              <a:t> mogu između ostalih uvesti porez na potrošnju</a:t>
            </a:r>
          </a:p>
          <a:p>
            <a:r>
              <a:rPr lang="hr-HR" dirty="0" smtClean="0"/>
              <a:t>Porez na potrošnju plaća se na potrošnju alkoholnih pića (vinjak, rakiju i žestoka pića), prirodnih vina, specijalnih vina, piva i bezalkoholnih pića u ugostiteljskim objektima</a:t>
            </a:r>
          </a:p>
          <a:p>
            <a:r>
              <a:rPr lang="hr-HR" dirty="0" smtClean="0"/>
              <a:t>Stopa do 3%</a:t>
            </a:r>
          </a:p>
          <a:p>
            <a:r>
              <a:rPr lang="hr-HR" dirty="0" smtClean="0"/>
              <a:t>Izvještavanje putem Obrasca PP-MI-PO do 20.og u mjesecu za prethodni mjesec</a:t>
            </a:r>
          </a:p>
          <a:p>
            <a:pPr marL="274320" lvl="1" indent="0">
              <a:buNone/>
            </a:pPr>
            <a:endParaRPr lang="hr-HR"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8</a:t>
            </a:fld>
            <a:endParaRPr kumimoji="0" lang="en-US" dirty="0"/>
          </a:p>
        </p:txBody>
      </p:sp>
    </p:spTree>
    <p:extLst>
      <p:ext uri="{BB962C8B-B14F-4D97-AF65-F5344CB8AC3E}">
        <p14:creationId xmlns:p14="http://schemas.microsoft.com/office/powerpoint/2010/main" val="2617292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hr-HR" sz="3200" b="1" dirty="0" smtClean="0"/>
              <a:t>Prijelazno razdoblje – promjena poreznih stopa </a:t>
            </a:r>
          </a:p>
        </p:txBody>
      </p:sp>
      <p:sp>
        <p:nvSpPr>
          <p:cNvPr id="8195" name="Rectangle 3"/>
          <p:cNvSpPr>
            <a:spLocks noGrp="1" noChangeArrowheads="1"/>
          </p:cNvSpPr>
          <p:nvPr>
            <p:ph type="body" idx="1"/>
          </p:nvPr>
        </p:nvSpPr>
        <p:spPr/>
        <p:txBody>
          <a:bodyPr/>
          <a:lstStyle/>
          <a:p>
            <a:r>
              <a:rPr lang="hr-HR" sz="1800" dirty="0" smtClean="0"/>
              <a:t>čl. 37. </a:t>
            </a:r>
            <a:r>
              <a:rPr lang="hr-HR" sz="1800" dirty="0" err="1" smtClean="0"/>
              <a:t>ZPDV</a:t>
            </a:r>
            <a:r>
              <a:rPr lang="hr-HR" sz="1800" dirty="0" smtClean="0"/>
              <a:t>-u - PDV se obračunava po stopi koja je na snazi u trenutku nastanka oporezivog događaja</a:t>
            </a:r>
          </a:p>
          <a:p>
            <a:r>
              <a:rPr lang="hr-HR" sz="1800" dirty="0" smtClean="0"/>
              <a:t>čl. 30. </a:t>
            </a:r>
            <a:r>
              <a:rPr lang="hr-HR" sz="1800" dirty="0" err="1" smtClean="0"/>
              <a:t>ZPDV</a:t>
            </a:r>
            <a:r>
              <a:rPr lang="hr-HR" sz="1800" dirty="0" smtClean="0"/>
              <a:t>-u -  oporezivi događaj i obveza obračuna </a:t>
            </a:r>
            <a:r>
              <a:rPr lang="hr-HR" sz="1800" b="1" dirty="0" smtClean="0"/>
              <a:t>PDV-a nastaje kada su dobra isporučena ili usluge obavljene</a:t>
            </a:r>
            <a:endParaRPr lang="hr-HR" sz="1800" dirty="0" smtClean="0"/>
          </a:p>
          <a:p>
            <a:endParaRPr lang="hr-HR" sz="1800" dirty="0" smtClean="0"/>
          </a:p>
          <a:p>
            <a:r>
              <a:rPr lang="hr-HR" sz="1800" b="1" dirty="0" smtClean="0"/>
              <a:t>isporuke do 31.12.2016. </a:t>
            </a:r>
            <a:r>
              <a:rPr lang="hr-HR" sz="1800" dirty="0" smtClean="0">
                <a:solidFill>
                  <a:srgbClr val="FF0000"/>
                </a:solidFill>
                <a:effectLst>
                  <a:outerShdw blurRad="38100" dist="38100" dir="2700000" algn="tl">
                    <a:srgbClr val="C0C0C0"/>
                  </a:outerShdw>
                </a:effectLst>
              </a:rPr>
              <a:t>→</a:t>
            </a:r>
            <a:r>
              <a:rPr lang="hr-HR" sz="1800" b="1" dirty="0" smtClean="0"/>
              <a:t>  stara stopa</a:t>
            </a:r>
          </a:p>
          <a:p>
            <a:pPr lvl="1"/>
            <a:r>
              <a:rPr lang="hr-HR" sz="1400" dirty="0" smtClean="0"/>
              <a:t>bez obzira na datum računa</a:t>
            </a:r>
          </a:p>
          <a:p>
            <a:pPr lvl="1"/>
            <a:r>
              <a:rPr lang="hr-HR" sz="1400" dirty="0" smtClean="0"/>
              <a:t>čl. 79. Zakona o PDV-u – sadržaj računa</a:t>
            </a:r>
          </a:p>
          <a:p>
            <a:pPr lvl="2"/>
            <a:r>
              <a:rPr lang="hr-HR" sz="1100" dirty="0" smtClean="0"/>
              <a:t>datum računa</a:t>
            </a:r>
          </a:p>
          <a:p>
            <a:pPr lvl="2"/>
            <a:r>
              <a:rPr lang="hr-HR" sz="1100" dirty="0" smtClean="0"/>
              <a:t>datum isporuke</a:t>
            </a:r>
          </a:p>
          <a:p>
            <a:pPr lvl="1"/>
            <a:r>
              <a:rPr lang="hr-HR" sz="1400" dirty="0" smtClean="0"/>
              <a:t>R-2 račun – bez obzira kada će biti naplaćen</a:t>
            </a:r>
          </a:p>
          <a:p>
            <a:r>
              <a:rPr lang="hr-HR" sz="1800" b="1" dirty="0" smtClean="0"/>
              <a:t>isporuke od 1.1.2017. </a:t>
            </a:r>
            <a:r>
              <a:rPr lang="hr-HR" sz="1800" dirty="0">
                <a:solidFill>
                  <a:srgbClr val="FF0000"/>
                </a:solidFill>
                <a:effectLst>
                  <a:outerShdw blurRad="38100" dist="38100" dir="2700000" algn="tl">
                    <a:srgbClr val="C0C0C0"/>
                  </a:outerShdw>
                </a:effectLst>
              </a:rPr>
              <a:t>→</a:t>
            </a:r>
            <a:r>
              <a:rPr lang="hr-HR" sz="1800" b="1" dirty="0"/>
              <a:t>  </a:t>
            </a:r>
            <a:r>
              <a:rPr lang="hr-HR" sz="1800" b="1" dirty="0" smtClean="0"/>
              <a:t>nova stopa</a:t>
            </a:r>
          </a:p>
          <a:p>
            <a:pPr lvl="1"/>
            <a:r>
              <a:rPr lang="hr-HR" sz="1400" dirty="0" smtClean="0"/>
              <a:t>električna energija, odvoz komunalnog otpada</a:t>
            </a:r>
            <a:endParaRPr lang="hr-HR" sz="1400" dirty="0"/>
          </a:p>
          <a:p>
            <a:pPr lvl="1"/>
            <a:r>
              <a:rPr lang="hr-HR" sz="1400" dirty="0" smtClean="0"/>
              <a:t>Ugostiteljske usluge prehrane i pića – prijelaz godine</a:t>
            </a:r>
          </a:p>
          <a:p>
            <a:pPr lvl="1"/>
            <a:endParaRPr lang="hr-HR" sz="1400" dirty="0" smtClean="0"/>
          </a:p>
          <a:p>
            <a:pPr lvl="2"/>
            <a:endParaRPr lang="hr-HR" sz="1800" b="1" dirty="0" smtClean="0"/>
          </a:p>
          <a:p>
            <a:pPr lvl="2"/>
            <a:endParaRPr lang="hr-HR" sz="1800" dirty="0" smtClean="0"/>
          </a:p>
        </p:txBody>
      </p:sp>
      <p:sp>
        <p:nvSpPr>
          <p:cNvPr id="8197" name="Rezervirano mjesto podnožja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endParaRPr lang="sr-Latn-RS" smtClean="0"/>
          </a:p>
        </p:txBody>
      </p:sp>
      <p:sp>
        <p:nvSpPr>
          <p:cNvPr id="8198" name="Rezervirano mjesto broja slajda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D5938F10-4F4E-4FBC-B9AC-C826A9D1C77B}" type="slidenum">
              <a:rPr lang="hr-HR" smtClean="0"/>
              <a:pPr eaLnBrk="1" hangingPunct="1"/>
              <a:t>9</a:t>
            </a:fld>
            <a:endParaRPr lang="hr-HR" smtClean="0"/>
          </a:p>
        </p:txBody>
      </p:sp>
    </p:spTree>
    <p:extLst>
      <p:ext uri="{BB962C8B-B14F-4D97-AF65-F5344CB8AC3E}">
        <p14:creationId xmlns:p14="http://schemas.microsoft.com/office/powerpoint/2010/main" val="1972997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f-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Rif-model</Template>
  <TotalTime>8762</TotalTime>
  <Words>3747</Words>
  <Application>Microsoft Office PowerPoint</Application>
  <PresentationFormat>On-screen Show (4:3)</PresentationFormat>
  <Paragraphs>390</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Calibri</vt:lpstr>
      <vt:lpstr>Times New Roman</vt:lpstr>
      <vt:lpstr>Verdana</vt:lpstr>
      <vt:lpstr>Wingdings</vt:lpstr>
      <vt:lpstr>Rif-model</vt:lpstr>
      <vt:lpstr>PowerPoint Presentation</vt:lpstr>
      <vt:lpstr>Izmjene propisa:</vt:lpstr>
      <vt:lpstr>Porezne stope – primjena od 1.1.2017.</vt:lpstr>
      <vt:lpstr>Usluge najma – porezni tretman prefakturiranje režijskih troškova</vt:lpstr>
      <vt:lpstr>Repromaterijal u poljoprivredi</vt:lpstr>
      <vt:lpstr>PowerPoint Presentation</vt:lpstr>
      <vt:lpstr>Oporezivanje ugostiteljskih usluga</vt:lpstr>
      <vt:lpstr>Zakon o lokalnim porezima</vt:lpstr>
      <vt:lpstr>Prijelazno razdoblje – promjena poreznih stopa </vt:lpstr>
      <vt:lpstr>Obveza popisa zaliha dobara zbog promjene porezne stope – u trgovini na malo</vt:lpstr>
      <vt:lpstr>PowerPoint Presentation</vt:lpstr>
      <vt:lpstr>Predujmovi u prijelaznom razdoblju</vt:lpstr>
      <vt:lpstr>Naknadna promjena porezne osnovice - isporuka po stopi 13% (ili 25%)</vt:lpstr>
      <vt:lpstr>Izbor za oporezivanje nekretnina</vt:lpstr>
      <vt:lpstr>Porezno oslobođenje za usluge provoza</vt:lpstr>
      <vt:lpstr>Izmjena čl. 39. ZPDV-u – porezno oslobođenje</vt:lpstr>
      <vt:lpstr>Usklađenje odredbi ZPDV-u s odredbama Pravilnika o PDV-u – propisivanje obrazaca</vt:lpstr>
      <vt:lpstr>Izmjena čl. 64. st. 3. ZPDV-u</vt:lpstr>
      <vt:lpstr>Povrat PDV-a poreznim obveznicima koji nemaju sjedište na području EU – dokaz reciprociteta</vt:lpstr>
      <vt:lpstr>Sadržaj računa – dopuna čl. 79 ZPDV-u</vt:lpstr>
      <vt:lpstr>Uvođenje „mehanizma brze reakcije”</vt:lpstr>
      <vt:lpstr>Stjecanje novih prijevoznih sredstava</vt:lpstr>
      <vt:lpstr>Obračun PDV-a prema naplaćenim naknadama – izmjena čl. 125.j.</vt:lpstr>
      <vt:lpstr>Odgovornost poreznog obveznika</vt:lpstr>
      <vt:lpstr>Odbitak pretporeza za sredstva za osobni prijevoz – primjena od 1.1.2018.</vt:lpstr>
      <vt:lpstr>PowerPoint Presentation</vt:lpstr>
      <vt:lpstr>Reprezentacija</vt:lpstr>
      <vt:lpstr>Povećanje praga za ulazak u sustav PDV-a</vt:lpstr>
      <vt:lpstr>Obračunsko plaćanje PDV-a pri uvozu – primjena od 1.1.2018.</vt:lpstr>
      <vt:lpstr>Vrijednosni kuponi →  primjena od 1.1.2019. </vt:lpstr>
      <vt:lpstr>Razlike između jednonamjenskih i višenamjenskih vrijednosnih kupona</vt:lpstr>
      <vt:lpstr>Porezna osnovica – kod valutne klauzule</vt:lpstr>
      <vt:lpstr>Povremene isporuke – definicija kod izračuna „pro-rate”</vt:lpstr>
      <vt:lpstr>Mjesto obavljanja usluga u vezi s nekretninama</vt:lpstr>
      <vt:lpstr>Provedbena uredba vijeća (EU) br. 1042/2013</vt:lpstr>
      <vt:lpstr>Provedbena uredba vijeća (EU) br. 1042/2013</vt:lpstr>
      <vt:lpstr>Obrazac PDV – razlika za uplatu/povrat</vt:lpstr>
      <vt:lpstr>PowerPoint Presentation</vt:lpstr>
      <vt:lpstr>Novi obrasci </vt:lpstr>
      <vt:lpstr>Obveznici PDV-a koji dohodak od imovine ili dohodak od poljoprivrede plaćaju u paušalnom iznosu</vt:lpstr>
      <vt:lpstr>PDV i dohodak od imovine odnosno poljoprivrede</vt:lpstr>
      <vt:lpstr>PowerPoint Presentation</vt:lpstr>
    </vt:vector>
  </TitlesOfParts>
  <Company>RIF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xxx</dc:creator>
  <cp:lastModifiedBy>Miljenka</cp:lastModifiedBy>
  <cp:revision>641</cp:revision>
  <cp:lastPrinted>2017-01-04T21:53:55Z</cp:lastPrinted>
  <dcterms:created xsi:type="dcterms:W3CDTF">2012-09-19T13:04:13Z</dcterms:created>
  <dcterms:modified xsi:type="dcterms:W3CDTF">2017-02-15T12:18:25Z</dcterms:modified>
</cp:coreProperties>
</file>