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56"/>
  </p:notesMasterIdLst>
  <p:sldIdLst>
    <p:sldId id="381" r:id="rId2"/>
    <p:sldId id="317" r:id="rId3"/>
    <p:sldId id="318" r:id="rId4"/>
    <p:sldId id="319" r:id="rId5"/>
    <p:sldId id="320" r:id="rId6"/>
    <p:sldId id="321" r:id="rId7"/>
    <p:sldId id="322" r:id="rId8"/>
    <p:sldId id="324" r:id="rId9"/>
    <p:sldId id="352" r:id="rId10"/>
    <p:sldId id="325" r:id="rId11"/>
    <p:sldId id="353" r:id="rId12"/>
    <p:sldId id="326" r:id="rId13"/>
    <p:sldId id="354" r:id="rId14"/>
    <p:sldId id="327" r:id="rId15"/>
    <p:sldId id="328" r:id="rId16"/>
    <p:sldId id="329" r:id="rId17"/>
    <p:sldId id="330" r:id="rId18"/>
    <p:sldId id="355" r:id="rId19"/>
    <p:sldId id="331" r:id="rId20"/>
    <p:sldId id="356" r:id="rId21"/>
    <p:sldId id="357" r:id="rId22"/>
    <p:sldId id="358" r:id="rId23"/>
    <p:sldId id="359" r:id="rId24"/>
    <p:sldId id="360" r:id="rId25"/>
    <p:sldId id="361" r:id="rId26"/>
    <p:sldId id="332" r:id="rId27"/>
    <p:sldId id="350" r:id="rId28"/>
    <p:sldId id="351" r:id="rId29"/>
    <p:sldId id="333" r:id="rId30"/>
    <p:sldId id="334" r:id="rId31"/>
    <p:sldId id="337" r:id="rId32"/>
    <p:sldId id="338" r:id="rId33"/>
    <p:sldId id="362" r:id="rId34"/>
    <p:sldId id="363" r:id="rId35"/>
    <p:sldId id="364" r:id="rId36"/>
    <p:sldId id="365" r:id="rId37"/>
    <p:sldId id="366" r:id="rId38"/>
    <p:sldId id="367" r:id="rId39"/>
    <p:sldId id="368" r:id="rId40"/>
    <p:sldId id="371" r:id="rId41"/>
    <p:sldId id="369" r:id="rId42"/>
    <p:sldId id="370" r:id="rId43"/>
    <p:sldId id="372" r:id="rId44"/>
    <p:sldId id="373" r:id="rId45"/>
    <p:sldId id="379" r:id="rId46"/>
    <p:sldId id="342" r:id="rId47"/>
    <p:sldId id="343" r:id="rId48"/>
    <p:sldId id="375" r:id="rId49"/>
    <p:sldId id="347" r:id="rId50"/>
    <p:sldId id="376" r:id="rId51"/>
    <p:sldId id="374" r:id="rId52"/>
    <p:sldId id="377" r:id="rId53"/>
    <p:sldId id="378" r:id="rId54"/>
    <p:sldId id="349"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37" autoAdjust="0"/>
    <p:restoredTop sz="94660"/>
  </p:normalViewPr>
  <p:slideViewPr>
    <p:cSldViewPr>
      <p:cViewPr varScale="1">
        <p:scale>
          <a:sx n="65" d="100"/>
          <a:sy n="65" d="100"/>
        </p:scale>
        <p:origin x="1260" y="40"/>
      </p:cViewPr>
      <p:guideLst>
        <p:guide orient="horz" pos="2160"/>
        <p:guide pos="2880"/>
      </p:guideLst>
    </p:cSldViewPr>
  </p:slideViewPr>
  <p:notesTextViewPr>
    <p:cViewPr>
      <p:scale>
        <a:sx n="1" d="1"/>
        <a:sy n="1" d="1"/>
      </p:scale>
      <p:origin x="0" y="0"/>
    </p:cViewPr>
  </p:notesTextViewPr>
  <p:sorterViewPr>
    <p:cViewPr>
      <p:scale>
        <a:sx n="40" d="100"/>
        <a:sy n="4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75C863-FD37-4BEF-9E46-45CF19D7BC67}" type="datetimeFigureOut">
              <a:rPr lang="hr-HR" smtClean="0"/>
              <a:pPr/>
              <a:t>14.9.2017.</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01446C8-9D44-4A8A-977A-DBF996069F29}" type="slidenum">
              <a:rPr lang="hr-HR" smtClean="0"/>
              <a:pPr/>
              <a:t>‹#›</a:t>
            </a:fld>
            <a:endParaRPr lang="hr-HR"/>
          </a:p>
        </p:txBody>
      </p:sp>
    </p:spTree>
    <p:extLst>
      <p:ext uri="{BB962C8B-B14F-4D97-AF65-F5344CB8AC3E}">
        <p14:creationId xmlns:p14="http://schemas.microsoft.com/office/powerpoint/2010/main" val="1453318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2"/>
            <a:ext cx="7848600" cy="2462113"/>
          </a:xfrm>
        </p:spPr>
        <p:txBody>
          <a:bodyPr anchor="ctr">
            <a:noAutofit/>
          </a:bodyPr>
          <a:lstStyle>
            <a:lvl1pPr algn="ctr">
              <a:defRPr sz="5400" cap="all" baseline="0">
                <a:solidFill>
                  <a:srgbClr val="002060"/>
                </a:solidFill>
              </a:defRPr>
            </a:lvl1pPr>
          </a:lstStyle>
          <a:p>
            <a:r>
              <a:rPr lang="en-US"/>
              <a:t>Click to edit Master title style</a:t>
            </a:r>
            <a:endParaRPr lang="en-US" dirty="0"/>
          </a:p>
        </p:txBody>
      </p:sp>
      <p:sp>
        <p:nvSpPr>
          <p:cNvPr id="3" name="Subtitle 2"/>
          <p:cNvSpPr>
            <a:spLocks noGrp="1"/>
          </p:cNvSpPr>
          <p:nvPr>
            <p:ph type="subTitle" idx="1"/>
          </p:nvPr>
        </p:nvSpPr>
        <p:spPr>
          <a:xfrm>
            <a:off x="685800" y="3505200"/>
            <a:ext cx="7846640" cy="2732112"/>
          </a:xfrm>
        </p:spPr>
        <p:txBody>
          <a:bodyPr/>
          <a:lstStyle>
            <a:lvl1pPr marL="0" indent="0" algn="l">
              <a:buNone/>
              <a:defRPr>
                <a:solidFill>
                  <a:srgbClr val="00206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4" name="Slika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50888" y="6521440"/>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Vertical Text Placeholder 2"/>
          <p:cNvSpPr>
            <a:spLocks noGrp="1"/>
          </p:cNvSpPr>
          <p:nvPr>
            <p:ph type="body" orient="vert" idx="1"/>
          </p:nvPr>
        </p:nvSpPr>
        <p:spPr>
          <a:xfrm rot="10800000">
            <a:off x="457200" y="1600200"/>
            <a:ext cx="8229600" cy="4636008"/>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rot="10800000">
            <a:off x="445305" y="476672"/>
            <a:ext cx="2057400" cy="5759536"/>
          </a:xfrm>
        </p:spPr>
        <p:txBody>
          <a:bodyPr vert="eaVert" anchor="b"/>
          <a:lstStyle>
            <a:lvl1pPr>
              <a:defRPr>
                <a:solidFill>
                  <a:srgbClr val="002060"/>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rot="10800000">
            <a:off x="2699792" y="476672"/>
            <a:ext cx="6019800" cy="5759536"/>
          </a:xfrm>
        </p:spPr>
        <p:txBody>
          <a:bodyPr vert="eaVert"/>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Content Placeholder 2"/>
          <p:cNvSpPr>
            <a:spLocks noGrp="1"/>
          </p:cNvSpPr>
          <p:nvPr>
            <p:ph idx="1"/>
          </p:nvPr>
        </p:nvSpPr>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908721"/>
            <a:ext cx="7772400" cy="2448272"/>
          </a:xfrm>
        </p:spPr>
        <p:txBody>
          <a:bodyPr anchor="ctr">
            <a:normAutofit/>
          </a:bodyPr>
          <a:lstStyle>
            <a:lvl1pPr algn="ctr">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573016"/>
            <a:ext cx="7772400" cy="2554035"/>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kumimoji="0" lang="en-US" dirty="0"/>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0" name="Slika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1" name="Slika 10"/>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solidFill>
                  <a:srgbClr val="002060"/>
                </a:solidFill>
              </a:defRPr>
            </a:lvl1pPr>
            <a:lvl2pPr>
              <a:defRPr sz="2400">
                <a:solidFill>
                  <a:srgbClr val="002060"/>
                </a:solidFill>
              </a:defRPr>
            </a:lvl2pPr>
            <a:lvl3pPr>
              <a:defRPr sz="2000">
                <a:solidFill>
                  <a:srgbClr val="002060"/>
                </a:solidFill>
              </a:defRPr>
            </a:lvl3pPr>
            <a:lvl4pPr>
              <a:defRPr sz="1800">
                <a:solidFill>
                  <a:srgbClr val="002060"/>
                </a:solidFill>
              </a:defRPr>
            </a:lvl4pPr>
            <a:lvl5pPr>
              <a:defRPr sz="1800">
                <a:solidFill>
                  <a:srgbClr val="002060"/>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3" name="Slika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rgbClr val="00206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rgbClr val="002060"/>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solidFill>
                  <a:srgbClr val="002060"/>
                </a:solidFill>
              </a:defRPr>
            </a:lvl1pPr>
            <a:lvl2pPr>
              <a:defRPr sz="2000">
                <a:solidFill>
                  <a:srgbClr val="002060"/>
                </a:solidFill>
              </a:defRPr>
            </a:lvl2pPr>
            <a:lvl3pPr>
              <a:defRPr sz="1800">
                <a:solidFill>
                  <a:srgbClr val="002060"/>
                </a:solidFill>
              </a:defRPr>
            </a:lvl3pPr>
            <a:lvl4pPr>
              <a:defRPr sz="1600">
                <a:solidFill>
                  <a:srgbClr val="002060"/>
                </a:solidFill>
              </a:defRPr>
            </a:lvl4pPr>
            <a:lvl5pPr>
              <a:defRPr sz="1600">
                <a:solidFill>
                  <a:srgbClr val="002060"/>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endParaRPr kumimoji="0" lang="en-US" dirty="0"/>
          </a:p>
        </p:txBody>
      </p:sp>
      <p:sp>
        <p:nvSpPr>
          <p:cNvPr id="9" name="Slide Number Placeholder 8"/>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1" name="Slika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3" name="Slika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4" name="Slika 1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2060"/>
                </a:solidFill>
              </a:defRPr>
            </a:lvl1pPr>
          </a:lstStyle>
          <a:p>
            <a:r>
              <a:rPr lang="en-US"/>
              <a:t>Click to edit Master title style</a:t>
            </a:r>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8" name="Slika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9" name="Slika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0" name="Slika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7" name="Slika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8" name="Slika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9" name="Slika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solidFill>
                  <a:srgbClr val="002060"/>
                </a:solidFill>
              </a:defRPr>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9" name="Slika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solidFill>
                  <a:srgbClr val="002060"/>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solidFill>
                  <a:srgbClr val="00206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D2E57653-3E58-4892-A7ED-712530ACC680}" type="slidenum">
              <a:rPr kumimoji="0" lang="en-US" smtClean="0"/>
              <a:pPr/>
              <a:t>‹#›</a:t>
            </a:fld>
            <a:endParaRPr kumimoji="0" lang="en-US" dirty="0"/>
          </a:p>
        </p:txBody>
      </p:sp>
      <p:pic>
        <p:nvPicPr>
          <p:cNvPr id="10" name="Slika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49314" y="6504552"/>
            <a:ext cx="1414774" cy="327212"/>
          </a:xfrm>
          <a:prstGeom prst="rect">
            <a:avLst/>
          </a:prstGeom>
        </p:spPr>
      </p:pic>
      <p:pic>
        <p:nvPicPr>
          <p:cNvPr id="11" name="Slika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884368" y="6357169"/>
            <a:ext cx="1237036" cy="491484"/>
          </a:xfrm>
          <a:prstGeom prst="rect">
            <a:avLst/>
          </a:prstGeom>
        </p:spPr>
      </p:pic>
      <p:pic>
        <p:nvPicPr>
          <p:cNvPr id="12" name="Slika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 y="6108366"/>
            <a:ext cx="827584" cy="749634"/>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hr-HR" dirty="0"/>
              <a:t>Uredite stil naslova matrice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3"/>
          </p:nvPr>
        </p:nvSpPr>
        <p:spPr>
          <a:xfrm>
            <a:off x="467544" y="18288"/>
            <a:ext cx="7776864" cy="329184"/>
          </a:xfrm>
          <a:prstGeom prst="rect">
            <a:avLst/>
          </a:prstGeom>
        </p:spPr>
        <p:txBody>
          <a:bodyPr vert="horz" lIns="91440" tIns="45720" rIns="91440" bIns="45720" rtlCol="0" anchor="ctr"/>
          <a:lstStyle>
            <a:lvl1pPr algn="l">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8316416" y="18288"/>
            <a:ext cx="720080" cy="329184"/>
          </a:xfrm>
          <a:prstGeom prst="rect">
            <a:avLst/>
          </a:prstGeom>
        </p:spPr>
        <p:txBody>
          <a:bodyPr vert="horz" lIns="91440" tIns="45720" rIns="91440" bIns="45720" rtlCol="0" anchor="ctr"/>
          <a:lstStyle>
            <a:lvl1pPr algn="r">
              <a:defRPr sz="1400" b="1">
                <a:solidFill>
                  <a:srgbClr val="FFFFFF"/>
                </a:solidFill>
              </a:defRPr>
            </a:lvl1pPr>
          </a:lstStyle>
          <a:p>
            <a:fld id="{D2E57653-3E58-4892-A7ED-712530ACC680}" type="slidenum">
              <a:rPr lang="en-US" smtClean="0"/>
              <a:pPr/>
              <a:t>‹#›</a:t>
            </a:fld>
            <a:endParaRPr lang="en-US" dirty="0"/>
          </a:p>
        </p:txBody>
      </p:sp>
      <p:sp>
        <p:nvSpPr>
          <p:cNvPr id="8" name="Rezervirano mjesto datuma 3"/>
          <p:cNvSpPr>
            <a:spLocks noGrp="1"/>
          </p:cNvSpPr>
          <p:nvPr>
            <p:ph type="dt" sz="half" idx="2"/>
          </p:nvPr>
        </p:nvSpPr>
        <p:spPr>
          <a:xfrm>
            <a:off x="8100392" y="6492875"/>
            <a:ext cx="1043608" cy="365125"/>
          </a:xfrm>
          <a:prstGeom prst="rect">
            <a:avLst/>
          </a:prstGeom>
        </p:spPr>
        <p:txBody>
          <a:bodyPr vert="horz" lIns="91440" tIns="45720" rIns="91440" bIns="45720" rtlCol="0" anchor="ctr"/>
          <a:lstStyle>
            <a:lvl1pPr algn="ctr">
              <a:defRPr sz="1000" baseline="0">
                <a:solidFill>
                  <a:schemeClr val="tx1">
                    <a:tint val="75000"/>
                  </a:schemeClr>
                </a:solidFill>
              </a:defRPr>
            </a:lvl1pPr>
          </a:lstStyle>
          <a:p>
            <a:fld id="{8B3EE666-E7FC-4792-A216-299238F92772}" type="datetimeFigureOut">
              <a:rPr lang="hr-HR" smtClean="0"/>
              <a:pPr/>
              <a:t>14.9.2017.</a:t>
            </a:fld>
            <a:endParaRPr lang="hr-HR" dirty="0"/>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836712"/>
            <a:ext cx="7848600" cy="3672408"/>
          </a:xfrm>
        </p:spPr>
        <p:txBody>
          <a:bodyPr/>
          <a:lstStyle/>
          <a:p>
            <a:br>
              <a:rPr lang="hr-HR" sz="4400" b="1" dirty="0"/>
            </a:br>
            <a:r>
              <a:rPr lang="hr-HR" sz="4400" b="1" dirty="0"/>
              <a:t> </a:t>
            </a:r>
            <a:br>
              <a:rPr lang="hr-HR" sz="4400" b="1" dirty="0"/>
            </a:br>
            <a:r>
              <a:rPr lang="pl-PL" dirty="0"/>
              <a:t>Novine u evidencijama o radnicima i radnom vremenu od 1. rujna 2017.</a:t>
            </a:r>
            <a:br>
              <a:rPr lang="hr-HR" sz="4400" b="1" dirty="0">
                <a:latin typeface="Arial" charset="0"/>
              </a:rPr>
            </a:br>
            <a:br>
              <a:rPr lang="hr-HR" sz="4400" dirty="0"/>
            </a:br>
            <a:endParaRPr lang="hr-HR" sz="4400" dirty="0"/>
          </a:p>
        </p:txBody>
      </p:sp>
      <p:sp>
        <p:nvSpPr>
          <p:cNvPr id="2051" name="Rectangle 3"/>
          <p:cNvSpPr>
            <a:spLocks noGrp="1" noChangeArrowheads="1"/>
          </p:cNvSpPr>
          <p:nvPr>
            <p:ph type="subTitle" idx="1"/>
          </p:nvPr>
        </p:nvSpPr>
        <p:spPr>
          <a:xfrm>
            <a:off x="685800" y="4509120"/>
            <a:ext cx="7846640" cy="1584176"/>
          </a:xfrm>
        </p:spPr>
        <p:txBody>
          <a:bodyPr>
            <a:normAutofit fontScale="55000" lnSpcReduction="20000"/>
          </a:bodyPr>
          <a:lstStyle/>
          <a:p>
            <a:pPr algn="ctr"/>
            <a:endParaRPr lang="hr-HR" i="1" dirty="0">
              <a:solidFill>
                <a:srgbClr val="404040"/>
              </a:solidFill>
            </a:endParaRPr>
          </a:p>
          <a:p>
            <a:pPr algn="ctr"/>
            <a:endParaRPr lang="hr-HR" i="1" dirty="0">
              <a:solidFill>
                <a:srgbClr val="404040"/>
              </a:solidFill>
            </a:endParaRPr>
          </a:p>
          <a:p>
            <a:pPr algn="ctr"/>
            <a:r>
              <a:rPr lang="hr-HR" sz="4400" i="1" dirty="0">
                <a:solidFill>
                  <a:srgbClr val="404040"/>
                </a:solidFill>
              </a:rPr>
              <a:t>dr. </a:t>
            </a:r>
            <a:r>
              <a:rPr lang="hr-HR" sz="4400" i="1" dirty="0" err="1">
                <a:solidFill>
                  <a:srgbClr val="404040"/>
                </a:solidFill>
              </a:rPr>
              <a:t>sc</a:t>
            </a:r>
            <a:r>
              <a:rPr lang="hr-HR" sz="4400" i="1" dirty="0">
                <a:solidFill>
                  <a:srgbClr val="404040"/>
                </a:solidFill>
              </a:rPr>
              <a:t>. Marija Zuber</a:t>
            </a:r>
          </a:p>
          <a:p>
            <a:pPr algn="ctr"/>
            <a:r>
              <a:rPr lang="hr-HR" sz="4400" i="1" dirty="0">
                <a:solidFill>
                  <a:srgbClr val="404040"/>
                </a:solidFill>
              </a:rPr>
              <a:t>Savjetnica-urednica, HZ RIF</a:t>
            </a:r>
          </a:p>
          <a:p>
            <a:pPr algn="ctr"/>
            <a:r>
              <a:rPr lang="hr-HR" sz="4400" i="1" dirty="0">
                <a:solidFill>
                  <a:srgbClr val="404040"/>
                </a:solidFill>
              </a:rPr>
              <a:t>Zagreb, rujan 2017</a:t>
            </a:r>
            <a:r>
              <a:rPr lang="hr-HR" i="1" dirty="0">
                <a:solidFill>
                  <a:srgbClr val="404040"/>
                </a:solidFill>
              </a:rPr>
              <a:t>.</a:t>
            </a:r>
          </a:p>
          <a:p>
            <a:pPr algn="ctr"/>
            <a:endParaRPr lang="hr-HR" dirty="0"/>
          </a:p>
          <a:p>
            <a:pPr algn="ctr"/>
            <a:endParaRPr lang="hr-HR" i="1" dirty="0">
              <a:solidFill>
                <a:srgbClr val="404040"/>
              </a:solidFill>
            </a:endParaRPr>
          </a:p>
          <a:p>
            <a:pPr algn="ctr"/>
            <a:endParaRPr lang="hr-HR" i="1" dirty="0">
              <a:solidFill>
                <a:srgbClr val="404040"/>
              </a:solidFill>
            </a:endParaRPr>
          </a:p>
        </p:txBody>
      </p:sp>
      <p:sp>
        <p:nvSpPr>
          <p:cNvPr id="2" name="Rectangle 1"/>
          <p:cNvSpPr/>
          <p:nvPr/>
        </p:nvSpPr>
        <p:spPr>
          <a:xfrm>
            <a:off x="971600" y="2967335"/>
            <a:ext cx="7344816" cy="646331"/>
          </a:xfrm>
          <a:prstGeom prst="rect">
            <a:avLst/>
          </a:prstGeom>
        </p:spPr>
        <p:txBody>
          <a:bodyPr wrap="square">
            <a:spAutoFit/>
          </a:bodyPr>
          <a:lstStyle/>
          <a:p>
            <a:br>
              <a:rPr lang="hr-HR" b="1" dirty="0">
                <a:latin typeface="Arial" charset="0"/>
              </a:rPr>
            </a:br>
            <a:endParaRPr lang="hr-HR" dirty="0"/>
          </a:p>
        </p:txBody>
      </p:sp>
    </p:spTree>
    <p:extLst>
      <p:ext uri="{BB962C8B-B14F-4D97-AF65-F5344CB8AC3E}">
        <p14:creationId xmlns:p14="http://schemas.microsoft.com/office/powerpoint/2010/main" val="3720958358"/>
      </p:ext>
    </p:extLst>
  </p:cSld>
  <p:clrMapOvr>
    <a:masterClrMapping/>
  </p:clrMapOvr>
  <mc:AlternateContent xmlns:mc="http://schemas.openxmlformats.org/markup-compatibility/2006" xmlns:p14="http://schemas.microsoft.com/office/powerpoint/2010/main">
    <mc:Choice Requires="p14">
      <p:transition p14:dur="0" advClick="0" advTm="4473"/>
    </mc:Choice>
    <mc:Fallback xmlns="">
      <p:transition advClick="0" advTm="4473"/>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t>Dodatni podaci – za određene radnike</a:t>
            </a:r>
          </a:p>
        </p:txBody>
      </p:sp>
      <p:sp>
        <p:nvSpPr>
          <p:cNvPr id="3" name="Content Placeholder 2"/>
          <p:cNvSpPr>
            <a:spLocks noGrp="1"/>
          </p:cNvSpPr>
          <p:nvPr>
            <p:ph idx="1"/>
          </p:nvPr>
        </p:nvSpPr>
        <p:spPr/>
        <p:txBody>
          <a:bodyPr>
            <a:normAutofit fontScale="92500" lnSpcReduction="10000"/>
          </a:bodyPr>
          <a:lstStyle/>
          <a:p>
            <a:pPr lvl="0"/>
            <a:r>
              <a:rPr lang="hr-HR" b="1" dirty="0"/>
              <a:t>podaci u vezi s roditeljstvom</a:t>
            </a:r>
            <a:r>
              <a:rPr lang="hr-HR" dirty="0"/>
              <a:t>: obavijest ili potvrda o trudnoći, majčinstvo, dojenje djeteta, status samohranog roditelja, status </a:t>
            </a:r>
            <a:r>
              <a:rPr lang="hr-HR" dirty="0" err="1"/>
              <a:t>posvojitelja</a:t>
            </a:r>
            <a:endParaRPr lang="hr-HR" dirty="0"/>
          </a:p>
          <a:p>
            <a:pPr lvl="0"/>
            <a:r>
              <a:rPr lang="hr-HR" b="1" dirty="0"/>
              <a:t>podaci u vezi sa zdravljem i radnom sposobnošću</a:t>
            </a:r>
            <a:r>
              <a:rPr lang="hr-HR" dirty="0"/>
              <a:t> </a:t>
            </a:r>
            <a:r>
              <a:rPr lang="hr-HR" b="1" dirty="0"/>
              <a:t>radnika:</a:t>
            </a:r>
            <a:r>
              <a:rPr lang="hr-HR" dirty="0"/>
              <a:t> profesionalna bolest, ozljeda na radu, profesionalna nesposobnost za rad, smanjenje radne sposobnosti uz preostalu radnu sposobnost, smanjenje radne sposobnosti uz djelomični gubitak radne sposobnosti, neposredna opasnost od nastanka smanjenja radne sposobnosti, neposredna opasnost od nastanka invalidnosti, invalidnost, invalidska mirovina zbog djelomičnog gubitka radne sposobnosti</a:t>
            </a:r>
          </a:p>
          <a:p>
            <a:pPr lvl="0"/>
            <a:r>
              <a:rPr lang="hr-HR" b="1" dirty="0"/>
              <a:t>podaci za radnike koji rade u nepunom radnom vremenu: </a:t>
            </a:r>
            <a:r>
              <a:rPr lang="hr-HR" dirty="0"/>
              <a:t> podatak o svakom drugom poslodavcu kod kojeg radnik radi u nepunom radnom vremenu</a:t>
            </a:r>
          </a:p>
          <a:p>
            <a:pPr lvl="0"/>
            <a:r>
              <a:rPr lang="hr-HR" b="1" dirty="0"/>
              <a:t>drugi podaci</a:t>
            </a:r>
            <a:r>
              <a:rPr lang="hr-HR" dirty="0"/>
              <a:t> koji su važni za ostvarivanje prava radnika</a:t>
            </a:r>
          </a:p>
          <a:p>
            <a:endParaRPr lang="hr-HR" dirty="0"/>
          </a:p>
        </p:txBody>
      </p:sp>
    </p:spTree>
    <p:extLst>
      <p:ext uri="{BB962C8B-B14F-4D97-AF65-F5344CB8AC3E}">
        <p14:creationId xmlns:p14="http://schemas.microsoft.com/office/powerpoint/2010/main" val="50030463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B4616-46F8-4CA9-AF14-B4C6A1A84C23}"/>
              </a:ext>
            </a:extLst>
          </p:cNvPr>
          <p:cNvSpPr>
            <a:spLocks noGrp="1"/>
          </p:cNvSpPr>
          <p:nvPr>
            <p:ph type="title"/>
          </p:nvPr>
        </p:nvSpPr>
        <p:spPr/>
        <p:txBody>
          <a:bodyPr>
            <a:normAutofit fontScale="90000"/>
          </a:bodyPr>
          <a:lstStyle/>
          <a:p>
            <a:r>
              <a:rPr lang="hr-HR" dirty="0"/>
              <a:t>Podaci o  radnicima koji rade u nepunom radnom vremenu</a:t>
            </a:r>
          </a:p>
        </p:txBody>
      </p:sp>
      <p:sp>
        <p:nvSpPr>
          <p:cNvPr id="3" name="Content Placeholder 2">
            <a:extLst>
              <a:ext uri="{FF2B5EF4-FFF2-40B4-BE49-F238E27FC236}">
                <a16:creationId xmlns:a16="http://schemas.microsoft.com/office/drawing/2014/main" id="{16F7844E-403A-47B9-BA5B-CA745737F172}"/>
              </a:ext>
            </a:extLst>
          </p:cNvPr>
          <p:cNvSpPr>
            <a:spLocks noGrp="1"/>
          </p:cNvSpPr>
          <p:nvPr>
            <p:ph idx="1"/>
          </p:nvPr>
        </p:nvSpPr>
        <p:spPr/>
        <p:txBody>
          <a:bodyPr>
            <a:normAutofit fontScale="92500" lnSpcReduction="10000"/>
          </a:bodyPr>
          <a:lstStyle/>
          <a:p>
            <a:r>
              <a:rPr lang="hr-HR" dirty="0"/>
              <a:t>Poslodavac koji u nepunom radnom vremenu zapošljava radnika koji je </a:t>
            </a:r>
            <a:r>
              <a:rPr lang="hr-HR" u="sng" dirty="0"/>
              <a:t>istovremeno u radnom odnosu i kod drugog ili drugih poslod</a:t>
            </a:r>
            <a:r>
              <a:rPr lang="hr-HR" dirty="0"/>
              <a:t>avaca, dužan je:</a:t>
            </a:r>
          </a:p>
          <a:p>
            <a:pPr marL="717550" indent="-363538">
              <a:buFont typeface="Wingdings" panose="05000000000000000000" pitchFamily="2" charset="2"/>
              <a:buChar char="Ø"/>
            </a:pPr>
            <a:r>
              <a:rPr lang="hr-HR" dirty="0"/>
              <a:t>evidentirati podatak o drugom poslodavcu ili o drugima poslodavcima, što je važno u slučaju potrebe za:</a:t>
            </a:r>
          </a:p>
          <a:p>
            <a:pPr marL="352425" indent="365125">
              <a:buNone/>
            </a:pPr>
            <a:r>
              <a:rPr lang="hr-HR" dirty="0"/>
              <a:t>- prekovremenim radom (potrebna je pisana suglasnost radnika)</a:t>
            </a:r>
          </a:p>
          <a:p>
            <a:pPr marL="895350" indent="-177800">
              <a:buNone/>
            </a:pPr>
            <a:r>
              <a:rPr lang="hr-HR" dirty="0"/>
              <a:t>- pri ostvarivanju prava na godišnji odmor  (poslodavci su obvezni sklopiti sporazum o razdoblju korištenja godišnjeg odmora, a ako ne sklope sporazum, radnik ima pravo koristiti godišnji odmor po vlastitoj odluci)</a:t>
            </a:r>
          </a:p>
          <a:p>
            <a:pPr marL="0" indent="0">
              <a:buNone/>
            </a:pPr>
            <a:endParaRPr lang="hr-HR" dirty="0"/>
          </a:p>
          <a:p>
            <a:r>
              <a:rPr lang="hr-HR" dirty="0"/>
              <a:t>Ako je radnik zaposlen s nepunim radnim vremenom samo kod jednog poslodavca, ovi se podaci ne vode jer radnik nema istovremeno i drugog poslodavca.</a:t>
            </a:r>
          </a:p>
          <a:p>
            <a:endParaRPr lang="hr-HR" dirty="0"/>
          </a:p>
        </p:txBody>
      </p:sp>
    </p:spTree>
    <p:extLst>
      <p:ext uri="{BB962C8B-B14F-4D97-AF65-F5344CB8AC3E}">
        <p14:creationId xmlns:p14="http://schemas.microsoft.com/office/powerpoint/2010/main" val="4109487978"/>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sz="3600" dirty="0"/>
              <a:t>Način vođenja, ažurnost i rokovi čuvanja evidencije o radnicima</a:t>
            </a:r>
          </a:p>
        </p:txBody>
      </p:sp>
      <p:sp>
        <p:nvSpPr>
          <p:cNvPr id="3" name="Content Placeholder 2"/>
          <p:cNvSpPr>
            <a:spLocks noGrp="1"/>
          </p:cNvSpPr>
          <p:nvPr>
            <p:ph idx="1"/>
          </p:nvPr>
        </p:nvSpPr>
        <p:spPr/>
        <p:txBody>
          <a:bodyPr/>
          <a:lstStyle/>
          <a:p>
            <a:pPr marL="0" indent="0">
              <a:buNone/>
            </a:pPr>
            <a:r>
              <a:rPr lang="hr-HR" b="1" dirty="0"/>
              <a:t>NAČIN VOĐENJA </a:t>
            </a:r>
            <a:r>
              <a:rPr lang="hr-HR" dirty="0"/>
              <a:t>– na papiru ili u elektroničkom obliku</a:t>
            </a:r>
          </a:p>
          <a:p>
            <a:r>
              <a:rPr lang="hr-HR" dirty="0"/>
              <a:t>na temelju osobnih dokumenata ili isprava radnika, te na temelju radnikove izjave, obavijesti</a:t>
            </a:r>
          </a:p>
          <a:p>
            <a:r>
              <a:rPr lang="hr-HR" dirty="0"/>
              <a:t>radnik je dužan odmah prijaviti svaku promjenu, a najkasnije u roku osam dana</a:t>
            </a:r>
          </a:p>
          <a:p>
            <a:pPr marL="0" indent="0">
              <a:buNone/>
            </a:pPr>
            <a:r>
              <a:rPr lang="hr-HR" b="1" dirty="0"/>
              <a:t>AŽURNOST</a:t>
            </a:r>
          </a:p>
          <a:p>
            <a:r>
              <a:rPr lang="hr-HR" dirty="0"/>
              <a:t>počinje se voditi danom početka rada radnika i vodi se do dana prestanka radnog odnosa</a:t>
            </a:r>
          </a:p>
          <a:p>
            <a:r>
              <a:rPr lang="hr-HR" dirty="0"/>
              <a:t>podaci se unose odmah </a:t>
            </a:r>
          </a:p>
          <a:p>
            <a:pPr marL="0" indent="0">
              <a:buNone/>
            </a:pPr>
            <a:r>
              <a:rPr lang="hr-HR" b="1" dirty="0"/>
              <a:t>ČUVANJE</a:t>
            </a:r>
          </a:p>
          <a:p>
            <a:r>
              <a:rPr lang="hr-HR" dirty="0"/>
              <a:t>trajno se čuvaju</a:t>
            </a:r>
          </a:p>
          <a:p>
            <a:endParaRPr lang="hr-HR" dirty="0"/>
          </a:p>
        </p:txBody>
      </p:sp>
    </p:spTree>
    <p:extLst>
      <p:ext uri="{BB962C8B-B14F-4D97-AF65-F5344CB8AC3E}">
        <p14:creationId xmlns:p14="http://schemas.microsoft.com/office/powerpoint/2010/main" val="267689159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8429E-4F8F-46D1-B82A-3985252E6B58}"/>
              </a:ext>
            </a:extLst>
          </p:cNvPr>
          <p:cNvSpPr>
            <a:spLocks noGrp="1"/>
          </p:cNvSpPr>
          <p:nvPr>
            <p:ph type="title"/>
          </p:nvPr>
        </p:nvSpPr>
        <p:spPr/>
        <p:txBody>
          <a:bodyPr>
            <a:normAutofit fontScale="90000"/>
          </a:bodyPr>
          <a:lstStyle/>
          <a:p>
            <a:r>
              <a:rPr lang="hr-HR" dirty="0"/>
              <a:t>Vođenje podataka o radnicima prema drugim propisima</a:t>
            </a:r>
          </a:p>
        </p:txBody>
      </p:sp>
      <p:sp>
        <p:nvSpPr>
          <p:cNvPr id="3" name="Content Placeholder 2">
            <a:extLst>
              <a:ext uri="{FF2B5EF4-FFF2-40B4-BE49-F238E27FC236}">
                <a16:creationId xmlns:a16="http://schemas.microsoft.com/office/drawing/2014/main" id="{347D8D80-338A-4138-B240-1F9862F144FE}"/>
              </a:ext>
            </a:extLst>
          </p:cNvPr>
          <p:cNvSpPr>
            <a:spLocks noGrp="1"/>
          </p:cNvSpPr>
          <p:nvPr>
            <p:ph idx="1"/>
          </p:nvPr>
        </p:nvSpPr>
        <p:spPr/>
        <p:txBody>
          <a:bodyPr/>
          <a:lstStyle/>
          <a:p>
            <a:r>
              <a:rPr lang="hr-HR" dirty="0"/>
              <a:t>Ako je posebnim propisom utvrđena obveza vođenja drugih, dodatnih podataka, </a:t>
            </a:r>
            <a:r>
              <a:rPr lang="hr-HR" u="sng" dirty="0"/>
              <a:t>poslodavac je dužan voditi te dodatne podatke</a:t>
            </a:r>
            <a:r>
              <a:rPr lang="hr-HR" dirty="0"/>
              <a:t> na  način propisan tim posebnim propisom, kao npr.:</a:t>
            </a:r>
          </a:p>
          <a:p>
            <a:pPr marL="541338" indent="-276225">
              <a:buNone/>
            </a:pPr>
            <a:r>
              <a:rPr lang="hr-HR" dirty="0"/>
              <a:t> - podaci o uzdržavanim članovima obitelji za koje radnik koristi pravo na osobni odbitak kao neoporezivi dio dohotka (prema Zakonu o porezu na dohodak)</a:t>
            </a:r>
          </a:p>
          <a:p>
            <a:pPr marL="541338" indent="-276225">
              <a:buFontTx/>
              <a:buChar char="-"/>
            </a:pPr>
            <a:r>
              <a:rPr lang="hr-HR" dirty="0"/>
              <a:t>podaci o radnicima koji obavljaju poslove, odnosno sudjeluju u proizvodnji, prometu hrane ili opskrbi pučanstva pitkom vodom, nad kojima se provodi zdravstveni nadzor (prema Zakonu o zaštiti pučanstva od zaraznih bolesti)</a:t>
            </a:r>
          </a:p>
          <a:p>
            <a:pPr marL="541338" indent="-276225">
              <a:buFontTx/>
              <a:buChar char="-"/>
            </a:pPr>
            <a:r>
              <a:rPr lang="hr-HR" dirty="0"/>
              <a:t>podaci o obvezama radnika koje se prisilno naplaćuju u ovršnom postupku (prema Ovršnom zakonu)</a:t>
            </a:r>
          </a:p>
        </p:txBody>
      </p:sp>
    </p:spTree>
    <p:extLst>
      <p:ext uri="{BB962C8B-B14F-4D97-AF65-F5344CB8AC3E}">
        <p14:creationId xmlns:p14="http://schemas.microsoft.com/office/powerpoint/2010/main" val="304694694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hr-HR" b="1" dirty="0"/>
            </a:br>
            <a:r>
              <a:rPr lang="hr-HR" sz="3600" dirty="0"/>
              <a:t>EVIDENCIJA O DRUGIM OSOBAMA KOJE RADE KOD POSLODAVCA – posebna evidenc</a:t>
            </a:r>
            <a:r>
              <a:rPr lang="hr-HR" dirty="0"/>
              <a:t>ija</a:t>
            </a:r>
            <a:br>
              <a:rPr lang="hr-HR" dirty="0"/>
            </a:br>
            <a:endParaRPr lang="hr-HR" dirty="0"/>
          </a:p>
        </p:txBody>
      </p:sp>
      <p:sp>
        <p:nvSpPr>
          <p:cNvPr id="3" name="Content Placeholder 2"/>
          <p:cNvSpPr>
            <a:spLocks noGrp="1"/>
          </p:cNvSpPr>
          <p:nvPr>
            <p:ph idx="1"/>
          </p:nvPr>
        </p:nvSpPr>
        <p:spPr/>
        <p:txBody>
          <a:bodyPr>
            <a:normAutofit lnSpcReduction="10000"/>
          </a:bodyPr>
          <a:lstStyle/>
          <a:p>
            <a:pPr marL="0" indent="0">
              <a:buNone/>
            </a:pPr>
            <a:r>
              <a:rPr lang="hr-HR" dirty="0"/>
              <a:t>Posebna evidencija se vodi za (nema promjena):</a:t>
            </a:r>
          </a:p>
          <a:p>
            <a:pPr marL="457200" lvl="0" indent="-457200">
              <a:buClr>
                <a:srgbClr val="002060"/>
              </a:buClr>
              <a:buFont typeface="+mj-lt"/>
              <a:buAutoNum type="arabicPeriod"/>
            </a:pPr>
            <a:r>
              <a:rPr lang="hr-HR" dirty="0"/>
              <a:t>radnike koji su poslodavcu privremeno ustupljeni od s njim povezanog društva</a:t>
            </a:r>
          </a:p>
          <a:p>
            <a:pPr marL="457200" lvl="0" indent="-457200">
              <a:buClr>
                <a:srgbClr val="002060"/>
              </a:buClr>
              <a:buFont typeface="+mj-lt"/>
              <a:buAutoNum type="arabicPeriod"/>
            </a:pPr>
            <a:r>
              <a:rPr lang="hr-HR" dirty="0"/>
              <a:t>osobe koje se kod poslodavca nalaze na stručnom osposobljavanju za rad bez zasnivanja radnog odnosa</a:t>
            </a:r>
          </a:p>
          <a:p>
            <a:pPr marL="457200" lvl="0" indent="-457200">
              <a:buClr>
                <a:srgbClr val="002060"/>
              </a:buClr>
              <a:buFont typeface="+mj-lt"/>
              <a:buAutoNum type="arabicPeriod"/>
            </a:pPr>
            <a:r>
              <a:rPr lang="hr-HR" dirty="0"/>
              <a:t>redovite studente koji kod poslodavca rade posredstvom ovlaštenih studentskih centara</a:t>
            </a:r>
          </a:p>
          <a:p>
            <a:pPr marL="457200" lvl="0" indent="-457200">
              <a:buClr>
                <a:srgbClr val="002060"/>
              </a:buClr>
              <a:buFont typeface="+mj-lt"/>
              <a:buAutoNum type="arabicPeriod"/>
            </a:pPr>
            <a:r>
              <a:rPr lang="hr-HR" dirty="0"/>
              <a:t>redovite učenike koji rade posredstvom ovlaštenih srednjoškolskih ustanova</a:t>
            </a:r>
          </a:p>
          <a:p>
            <a:pPr marL="457200" lvl="0" indent="-457200">
              <a:buClr>
                <a:srgbClr val="002060"/>
              </a:buClr>
              <a:buFont typeface="+mj-lt"/>
              <a:buAutoNum type="arabicPeriod"/>
            </a:pPr>
            <a:r>
              <a:rPr lang="hr-HR" dirty="0"/>
              <a:t>redovite učenike ustanova za strukovno obrazovanje koji kod poslodavca pohađaju praktičnu nastavu, vježbe i naukovanje</a:t>
            </a:r>
          </a:p>
          <a:p>
            <a:pPr marL="457200" indent="-457200">
              <a:buClr>
                <a:srgbClr val="002060"/>
              </a:buClr>
              <a:buFont typeface="+mj-lt"/>
              <a:buAutoNum type="arabicPeriod"/>
            </a:pPr>
            <a:r>
              <a:rPr lang="hr-HR" dirty="0"/>
              <a:t>osobe koje kod tog poslodavca obavljaju rad za opće dobro u skladu s općim propisom</a:t>
            </a:r>
          </a:p>
        </p:txBody>
      </p:sp>
    </p:spTree>
    <p:extLst>
      <p:ext uri="{BB962C8B-B14F-4D97-AF65-F5344CB8AC3E}">
        <p14:creationId xmlns:p14="http://schemas.microsoft.com/office/powerpoint/2010/main" val="176762600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l" rtl="0">
              <a:spcBef>
                <a:spcPct val="0"/>
              </a:spcBef>
            </a:pPr>
            <a:r>
              <a:rPr lang="hr-HR" sz="3600" dirty="0">
                <a:solidFill>
                  <a:srgbClr val="002060"/>
                </a:solidFill>
              </a:rPr>
              <a:t>Obvezni podaci u posebnoj evidenciji  </a:t>
            </a:r>
            <a:br>
              <a:rPr lang="hr-HR" sz="1600" dirty="0"/>
            </a:br>
            <a:endParaRPr lang="hr-HR" dirty="0"/>
          </a:p>
        </p:txBody>
      </p:sp>
      <p:sp>
        <p:nvSpPr>
          <p:cNvPr id="3" name="Content Placeholder 2"/>
          <p:cNvSpPr>
            <a:spLocks noGrp="1"/>
          </p:cNvSpPr>
          <p:nvPr>
            <p:ph idx="1"/>
          </p:nvPr>
        </p:nvSpPr>
        <p:spPr>
          <a:xfrm>
            <a:off x="457200" y="1196752"/>
            <a:ext cx="8229600" cy="5280248"/>
          </a:xfrm>
        </p:spPr>
        <p:txBody>
          <a:bodyPr>
            <a:normAutofit/>
          </a:bodyPr>
          <a:lstStyle/>
          <a:p>
            <a:pPr marL="0" lvl="0" indent="0">
              <a:buNone/>
            </a:pPr>
            <a:r>
              <a:rPr lang="hr-HR" sz="2200" dirty="0"/>
              <a:t>Smanjen broj podataka, obveza vođenja 9 umjesto ranijih 10 obveznih podataka:</a:t>
            </a:r>
          </a:p>
          <a:p>
            <a:pPr marL="457200" lvl="0" indent="-457200">
              <a:buClr>
                <a:srgbClr val="002060"/>
              </a:buClr>
              <a:buFont typeface="+mj-lt"/>
              <a:buAutoNum type="arabicPeriod"/>
            </a:pPr>
            <a:r>
              <a:rPr lang="hr-HR" sz="2200" dirty="0"/>
              <a:t>ime i prezime</a:t>
            </a:r>
          </a:p>
          <a:p>
            <a:pPr marL="457200" lvl="0" indent="-457200">
              <a:buClr>
                <a:srgbClr val="002060"/>
              </a:buClr>
              <a:buFont typeface="+mj-lt"/>
              <a:buAutoNum type="arabicPeriod"/>
            </a:pPr>
            <a:r>
              <a:rPr lang="hr-HR" sz="2200" dirty="0"/>
              <a:t>osobni identifikacijski broj</a:t>
            </a:r>
          </a:p>
          <a:p>
            <a:pPr marL="457200" lvl="0" indent="-457200">
              <a:buClr>
                <a:srgbClr val="002060"/>
              </a:buClr>
              <a:buFont typeface="+mj-lt"/>
              <a:buAutoNum type="arabicPeriod"/>
            </a:pPr>
            <a:r>
              <a:rPr lang="hr-HR" sz="2200" dirty="0"/>
              <a:t>spol</a:t>
            </a:r>
          </a:p>
          <a:p>
            <a:pPr marL="457200" lvl="0" indent="-457200">
              <a:buClr>
                <a:srgbClr val="002060"/>
              </a:buClr>
              <a:buFont typeface="+mj-lt"/>
              <a:buAutoNum type="arabicPeriod"/>
            </a:pPr>
            <a:r>
              <a:rPr lang="hr-HR" sz="2200" dirty="0"/>
              <a:t>dan, mjesec i godina rođenja</a:t>
            </a:r>
          </a:p>
          <a:p>
            <a:pPr marL="457200" lvl="0" indent="-457200">
              <a:buClr>
                <a:srgbClr val="002060"/>
              </a:buClr>
              <a:buFont typeface="+mj-lt"/>
              <a:buAutoNum type="arabicPeriod"/>
            </a:pPr>
            <a:r>
              <a:rPr lang="hr-HR" sz="2200" dirty="0"/>
              <a:t>prebivalište ili uobičajeno boravište</a:t>
            </a:r>
          </a:p>
          <a:p>
            <a:pPr marL="457200" lvl="0" indent="-457200">
              <a:buClr>
                <a:srgbClr val="002060"/>
              </a:buClr>
              <a:buFont typeface="+mj-lt"/>
              <a:buAutoNum type="arabicPeriod"/>
            </a:pPr>
            <a:r>
              <a:rPr lang="hr-HR" sz="2200" dirty="0"/>
              <a:t>naziv akta temeljem kojeg osoba radi kod poslodavca, te </a:t>
            </a:r>
            <a:r>
              <a:rPr lang="hr-HR" sz="2200" u="sng" dirty="0"/>
              <a:t>dokaz o udovoljavanju propisanim uvjetima za obavljanje tih poslova </a:t>
            </a:r>
          </a:p>
          <a:p>
            <a:pPr marL="457200" lvl="0" indent="-457200">
              <a:buClr>
                <a:srgbClr val="002060"/>
              </a:buClr>
              <a:buFont typeface="+mj-lt"/>
              <a:buAutoNum type="arabicPeriod"/>
            </a:pPr>
            <a:r>
              <a:rPr lang="hr-HR" sz="2200" dirty="0"/>
              <a:t>mjesto rada</a:t>
            </a:r>
          </a:p>
          <a:p>
            <a:pPr marL="457200" lvl="0" indent="-457200">
              <a:buClr>
                <a:srgbClr val="002060"/>
              </a:buClr>
              <a:buFont typeface="+mj-lt"/>
              <a:buAutoNum type="arabicPeriod"/>
            </a:pPr>
            <a:r>
              <a:rPr lang="hr-HR" sz="2200" dirty="0"/>
              <a:t>dan (datum) početka rada</a:t>
            </a:r>
          </a:p>
          <a:p>
            <a:pPr marL="457200" indent="-457200">
              <a:buClr>
                <a:srgbClr val="002060"/>
              </a:buClr>
              <a:buFont typeface="+mj-lt"/>
              <a:buAutoNum type="arabicPeriod"/>
            </a:pPr>
            <a:r>
              <a:rPr lang="hr-HR" sz="2200" dirty="0"/>
              <a:t>dan (datum) prestanka rada</a:t>
            </a:r>
          </a:p>
          <a:p>
            <a:pPr marL="0" indent="0">
              <a:buNone/>
            </a:pPr>
            <a:r>
              <a:rPr lang="hr-HR" b="1" dirty="0"/>
              <a:t>Podatak o nazivu posla više nije obvezan.</a:t>
            </a:r>
            <a:endParaRPr lang="hr-HR" sz="2200" dirty="0"/>
          </a:p>
          <a:p>
            <a:endParaRPr lang="hr-HR" dirty="0"/>
          </a:p>
        </p:txBody>
      </p:sp>
    </p:spTree>
    <p:extLst>
      <p:ext uri="{BB962C8B-B14F-4D97-AF65-F5344CB8AC3E}">
        <p14:creationId xmlns:p14="http://schemas.microsoft.com/office/powerpoint/2010/main" val="253220657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51384"/>
          </a:xfrm>
        </p:spPr>
        <p:txBody>
          <a:bodyPr>
            <a:normAutofit fontScale="90000"/>
          </a:bodyPr>
          <a:lstStyle/>
          <a:p>
            <a:pPr lvl="1" algn="l" rtl="0">
              <a:spcBef>
                <a:spcPct val="0"/>
              </a:spcBef>
            </a:pPr>
            <a:r>
              <a:rPr lang="hr-HR" sz="3600" dirty="0">
                <a:solidFill>
                  <a:srgbClr val="002060"/>
                </a:solidFill>
              </a:rPr>
              <a:t>Ažurnost i rokovi čuvanja posebne evidencije o drugim osobama</a:t>
            </a:r>
            <a:br>
              <a:rPr lang="hr-HR" sz="1600" dirty="0"/>
            </a:br>
            <a:endParaRPr lang="hr-HR" dirty="0"/>
          </a:p>
        </p:txBody>
      </p:sp>
      <p:sp>
        <p:nvSpPr>
          <p:cNvPr id="3" name="Content Placeholder 2"/>
          <p:cNvSpPr>
            <a:spLocks noGrp="1"/>
          </p:cNvSpPr>
          <p:nvPr>
            <p:ph idx="1"/>
          </p:nvPr>
        </p:nvSpPr>
        <p:spPr>
          <a:xfrm>
            <a:off x="457200" y="1988840"/>
            <a:ext cx="8229600" cy="4488160"/>
          </a:xfrm>
        </p:spPr>
        <p:txBody>
          <a:bodyPr/>
          <a:lstStyle/>
          <a:p>
            <a:pPr marL="0" indent="0">
              <a:buNone/>
            </a:pPr>
            <a:r>
              <a:rPr lang="hr-HR" dirty="0"/>
              <a:t>AŽURNOST:</a:t>
            </a:r>
          </a:p>
          <a:p>
            <a:r>
              <a:rPr lang="hr-HR" dirty="0"/>
              <a:t>počinje se voditi danom početka njihovoga rada i vodi se do prestanka rada tih osoba</a:t>
            </a:r>
          </a:p>
          <a:p>
            <a:pPr marL="0" indent="0">
              <a:buNone/>
            </a:pPr>
            <a:endParaRPr lang="hr-HR" dirty="0"/>
          </a:p>
          <a:p>
            <a:pPr marL="0" indent="0">
              <a:buNone/>
            </a:pPr>
            <a:r>
              <a:rPr lang="hr-HR" dirty="0"/>
              <a:t>ROKOVI ČUVANJA:</a:t>
            </a:r>
          </a:p>
          <a:p>
            <a:r>
              <a:rPr lang="hr-HR" b="1" dirty="0"/>
              <a:t>šest godina </a:t>
            </a:r>
            <a:r>
              <a:rPr lang="hr-HR" dirty="0"/>
              <a:t>od prestanka rada osobe (nema promjena)</a:t>
            </a:r>
          </a:p>
          <a:p>
            <a:pPr marL="0" indent="0">
              <a:buNone/>
            </a:pPr>
            <a:endParaRPr lang="hr-HR" dirty="0"/>
          </a:p>
        </p:txBody>
      </p:sp>
    </p:spTree>
    <p:extLst>
      <p:ext uri="{BB962C8B-B14F-4D97-AF65-F5344CB8AC3E}">
        <p14:creationId xmlns:p14="http://schemas.microsoft.com/office/powerpoint/2010/main" val="142180601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7448"/>
          </a:xfrm>
        </p:spPr>
        <p:txBody>
          <a:bodyPr>
            <a:normAutofit fontScale="90000"/>
          </a:bodyPr>
          <a:lstStyle/>
          <a:p>
            <a:r>
              <a:rPr lang="hr-HR" dirty="0"/>
              <a:t>Fizičke osobe koje mogu biti zatečene u prostorima poslodavca, za koje se ne vodi nikakva evidencija</a:t>
            </a:r>
          </a:p>
        </p:txBody>
      </p:sp>
      <p:sp>
        <p:nvSpPr>
          <p:cNvPr id="3" name="Content Placeholder 2"/>
          <p:cNvSpPr>
            <a:spLocks noGrp="1"/>
          </p:cNvSpPr>
          <p:nvPr>
            <p:ph idx="1"/>
          </p:nvPr>
        </p:nvSpPr>
        <p:spPr>
          <a:xfrm>
            <a:off x="457200" y="2276872"/>
            <a:ext cx="8229600" cy="4200128"/>
          </a:xfrm>
        </p:spPr>
        <p:txBody>
          <a:bodyPr/>
          <a:lstStyle/>
          <a:p>
            <a:r>
              <a:rPr lang="hr-HR" dirty="0"/>
              <a:t>osobe koje su kod naručitelja radno angažirane na temelju </a:t>
            </a:r>
            <a:r>
              <a:rPr lang="hr-HR" b="1" dirty="0"/>
              <a:t>ugovora o djelu</a:t>
            </a:r>
          </a:p>
          <a:p>
            <a:r>
              <a:rPr lang="hr-HR" dirty="0"/>
              <a:t>osobe koje su angažirane po ugovoru o izvođenju</a:t>
            </a:r>
            <a:r>
              <a:rPr lang="hr-HR" b="1" dirty="0"/>
              <a:t> autorskog djela</a:t>
            </a:r>
          </a:p>
          <a:p>
            <a:r>
              <a:rPr lang="hr-HR" dirty="0"/>
              <a:t>osobe koje rade na temelju ugovora o poslovnoj suradnji ili drugog ugovora (npr. zaštitari, čuvari, vatrogasci i dr.)</a:t>
            </a:r>
          </a:p>
          <a:p>
            <a:endParaRPr lang="hr-HR" dirty="0"/>
          </a:p>
        </p:txBody>
      </p:sp>
    </p:spTree>
    <p:extLst>
      <p:ext uri="{BB962C8B-B14F-4D97-AF65-F5344CB8AC3E}">
        <p14:creationId xmlns:p14="http://schemas.microsoft.com/office/powerpoint/2010/main" val="350308511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hr-HR" dirty="0"/>
              <a:t>RADNO VRIJEME (prema Zakonu o radu)</a:t>
            </a:r>
            <a:br>
              <a:rPr lang="hr-HR" dirty="0"/>
            </a:br>
            <a:endParaRPr lang="hr-HR" dirty="0"/>
          </a:p>
        </p:txBody>
      </p:sp>
      <p:sp>
        <p:nvSpPr>
          <p:cNvPr id="3" name="Content Placeholder 2"/>
          <p:cNvSpPr>
            <a:spLocks noGrp="1"/>
          </p:cNvSpPr>
          <p:nvPr>
            <p:ph idx="1"/>
          </p:nvPr>
        </p:nvSpPr>
        <p:spPr>
          <a:xfrm>
            <a:off x="251520" y="1196752"/>
            <a:ext cx="8229600" cy="5095906"/>
          </a:xfrm>
        </p:spPr>
        <p:txBody>
          <a:bodyPr>
            <a:normAutofit/>
          </a:bodyPr>
          <a:lstStyle/>
          <a:p>
            <a:pPr marL="0" indent="0" algn="ctr">
              <a:buNone/>
            </a:pPr>
            <a:r>
              <a:rPr lang="hr-HR" i="1" dirty="0"/>
              <a:t>Definicije – temeljni pojmovi</a:t>
            </a:r>
          </a:p>
          <a:p>
            <a:pPr>
              <a:lnSpc>
                <a:spcPct val="80000"/>
              </a:lnSpc>
              <a:buClr>
                <a:schemeClr val="tx2"/>
              </a:buClr>
              <a:buNone/>
            </a:pPr>
            <a:r>
              <a:rPr lang="hr-HR" b="1" dirty="0"/>
              <a:t>Radno vrijeme:</a:t>
            </a:r>
          </a:p>
          <a:p>
            <a:pPr>
              <a:lnSpc>
                <a:spcPct val="80000"/>
              </a:lnSpc>
              <a:buClr>
                <a:schemeClr val="tx2"/>
              </a:buClr>
              <a:buFontTx/>
              <a:buChar char="-"/>
            </a:pPr>
            <a:r>
              <a:rPr lang="hr-HR" dirty="0"/>
              <a:t>vremensko razdoblje u kojem je radnik </a:t>
            </a:r>
            <a:r>
              <a:rPr lang="hr-HR" u="sng" dirty="0"/>
              <a:t>obvezan</a:t>
            </a:r>
            <a:r>
              <a:rPr lang="hr-HR" dirty="0"/>
              <a:t> obavljati poslove </a:t>
            </a:r>
          </a:p>
          <a:p>
            <a:pPr>
              <a:lnSpc>
                <a:spcPct val="80000"/>
              </a:lnSpc>
              <a:buClr>
                <a:schemeClr val="tx2"/>
              </a:buClr>
              <a:buFontTx/>
              <a:buChar char="-"/>
            </a:pPr>
            <a:r>
              <a:rPr lang="hr-HR" dirty="0"/>
              <a:t>vremensko razdoblje u kojem je radnik </a:t>
            </a:r>
            <a:r>
              <a:rPr lang="hr-HR" u="sng" dirty="0"/>
              <a:t>spreman (raspoloživ) </a:t>
            </a:r>
            <a:r>
              <a:rPr lang="hr-HR" dirty="0"/>
              <a:t>obavljati poslove na mjestu gdje se obavljaju njegovi poslovi ili na drugom mjestu koje odredi poslodavac</a:t>
            </a:r>
            <a:r>
              <a:rPr lang="hr-HR" b="1" dirty="0">
                <a:solidFill>
                  <a:srgbClr val="FF0000"/>
                </a:solidFill>
              </a:rPr>
              <a:t> </a:t>
            </a:r>
          </a:p>
          <a:p>
            <a:pPr marL="0" indent="0">
              <a:lnSpc>
                <a:spcPct val="80000"/>
              </a:lnSpc>
              <a:buClr>
                <a:schemeClr val="tx2"/>
              </a:buClr>
              <a:buNone/>
            </a:pPr>
            <a:endParaRPr lang="hr-HR" b="1" dirty="0">
              <a:solidFill>
                <a:srgbClr val="FF0000"/>
              </a:solidFill>
            </a:endParaRPr>
          </a:p>
          <a:p>
            <a:pPr>
              <a:lnSpc>
                <a:spcPct val="80000"/>
              </a:lnSpc>
              <a:buClr>
                <a:schemeClr val="tx2"/>
              </a:buClr>
              <a:buNone/>
            </a:pPr>
            <a:r>
              <a:rPr lang="hr-HR" b="1" dirty="0"/>
              <a:t>Dežurstvo:</a:t>
            </a:r>
          </a:p>
          <a:p>
            <a:pPr>
              <a:lnSpc>
                <a:spcPct val="80000"/>
              </a:lnSpc>
              <a:buClr>
                <a:schemeClr val="tx2"/>
              </a:buClr>
              <a:buNone/>
            </a:pPr>
            <a:r>
              <a:rPr lang="hr-HR" b="1" dirty="0"/>
              <a:t>- </a:t>
            </a:r>
            <a:r>
              <a:rPr lang="hr-HR" dirty="0"/>
              <a:t>vremensko razdoblje u kojem se radnik nalazi na mjestu koje je odredio poslodavac</a:t>
            </a:r>
          </a:p>
          <a:p>
            <a:pPr>
              <a:lnSpc>
                <a:spcPct val="80000"/>
              </a:lnSpc>
              <a:buClr>
                <a:schemeClr val="tx2"/>
              </a:buClr>
              <a:buNone/>
            </a:pPr>
            <a:r>
              <a:rPr lang="hr-HR" dirty="0"/>
              <a:t>-  ubraja se u radno vrijeme</a:t>
            </a:r>
          </a:p>
          <a:p>
            <a:pPr>
              <a:lnSpc>
                <a:spcPct val="80000"/>
              </a:lnSpc>
              <a:buClr>
                <a:schemeClr val="tx2"/>
              </a:buClr>
              <a:buNone/>
            </a:pPr>
            <a:r>
              <a:rPr lang="hr-HR" b="1" dirty="0">
                <a:latin typeface="Arial" charset="0"/>
              </a:rPr>
              <a:t> </a:t>
            </a:r>
          </a:p>
          <a:p>
            <a:endParaRPr lang="hr-HR" dirty="0"/>
          </a:p>
        </p:txBody>
      </p:sp>
    </p:spTree>
    <p:extLst>
      <p:ext uri="{BB962C8B-B14F-4D97-AF65-F5344CB8AC3E}">
        <p14:creationId xmlns:p14="http://schemas.microsoft.com/office/powerpoint/2010/main" val="103781093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hr-HR" dirty="0"/>
              <a:t>RADNO VRIJEME (prema Zakonu o radu)</a:t>
            </a:r>
            <a:br>
              <a:rPr lang="hr-HR" dirty="0"/>
            </a:br>
            <a:endParaRPr lang="hr-HR" dirty="0"/>
          </a:p>
        </p:txBody>
      </p:sp>
      <p:sp>
        <p:nvSpPr>
          <p:cNvPr id="3" name="Content Placeholder 2"/>
          <p:cNvSpPr>
            <a:spLocks noGrp="1"/>
          </p:cNvSpPr>
          <p:nvPr>
            <p:ph idx="1"/>
          </p:nvPr>
        </p:nvSpPr>
        <p:spPr>
          <a:xfrm>
            <a:off x="457200" y="1196752"/>
            <a:ext cx="8229600" cy="5280248"/>
          </a:xfrm>
        </p:spPr>
        <p:txBody>
          <a:bodyPr>
            <a:normAutofit fontScale="85000" lnSpcReduction="20000"/>
          </a:bodyPr>
          <a:lstStyle/>
          <a:p>
            <a:pPr marL="0" indent="0" algn="ctr">
              <a:buNone/>
            </a:pPr>
            <a:r>
              <a:rPr lang="hr-HR" i="1" dirty="0"/>
              <a:t>Definicije – temeljni pojmovi</a:t>
            </a:r>
          </a:p>
          <a:p>
            <a:pPr>
              <a:lnSpc>
                <a:spcPct val="80000"/>
              </a:lnSpc>
              <a:buClr>
                <a:schemeClr val="tx2"/>
              </a:buClr>
              <a:buNone/>
            </a:pPr>
            <a:r>
              <a:rPr lang="hr-HR" sz="2800" b="1" dirty="0"/>
              <a:t>Pripravnost</a:t>
            </a:r>
            <a:r>
              <a:rPr lang="hr-HR" sz="2800" dirty="0"/>
              <a:t>:</a:t>
            </a:r>
          </a:p>
          <a:p>
            <a:pPr>
              <a:lnSpc>
                <a:spcPct val="80000"/>
              </a:lnSpc>
              <a:buClr>
                <a:schemeClr val="tx2"/>
              </a:buClr>
              <a:buFontTx/>
              <a:buChar char="-"/>
            </a:pPr>
            <a:r>
              <a:rPr lang="hr-HR" sz="2800" dirty="0"/>
              <a:t>razdoblje u kojem je radnik</a:t>
            </a:r>
            <a:r>
              <a:rPr lang="hr-HR" sz="2800" b="1" dirty="0">
                <a:solidFill>
                  <a:srgbClr val="FF0000"/>
                </a:solidFill>
              </a:rPr>
              <a:t> </a:t>
            </a:r>
            <a:r>
              <a:rPr lang="hr-HR" sz="2800" dirty="0"/>
              <a:t>pripravan odazvati se pozivu poslodavca, ako se ukaže takva potreba</a:t>
            </a:r>
          </a:p>
          <a:p>
            <a:pPr>
              <a:lnSpc>
                <a:spcPct val="80000"/>
              </a:lnSpc>
              <a:buClr>
                <a:schemeClr val="tx2"/>
              </a:buClr>
              <a:buFontTx/>
              <a:buChar char="-"/>
            </a:pPr>
            <a:r>
              <a:rPr lang="hr-HR" sz="2800" dirty="0"/>
              <a:t>radnik se ne nalazi na mjestu gdje se obavljaju njegovi poslovi, niti na drugom mjestu koje je odredio poslodavac</a:t>
            </a:r>
          </a:p>
          <a:p>
            <a:pPr>
              <a:lnSpc>
                <a:spcPct val="80000"/>
              </a:lnSpc>
              <a:buClr>
                <a:schemeClr val="tx2"/>
              </a:buClr>
              <a:buFontTx/>
              <a:buChar char="-"/>
            </a:pPr>
            <a:r>
              <a:rPr lang="hr-HR" sz="2800" dirty="0"/>
              <a:t>pripravnost se ne ubraja u  radno vrijeme</a:t>
            </a:r>
          </a:p>
          <a:p>
            <a:pPr marL="0" indent="0">
              <a:lnSpc>
                <a:spcPct val="80000"/>
              </a:lnSpc>
              <a:buClr>
                <a:schemeClr val="tx2"/>
              </a:buClr>
              <a:buNone/>
            </a:pPr>
            <a:endParaRPr lang="hr-HR" sz="2800" dirty="0"/>
          </a:p>
          <a:p>
            <a:pPr marL="0" indent="0">
              <a:lnSpc>
                <a:spcPct val="80000"/>
              </a:lnSpc>
              <a:buClr>
                <a:schemeClr val="tx2"/>
              </a:buClr>
              <a:buNone/>
            </a:pPr>
            <a:r>
              <a:rPr lang="hr-HR" sz="2800" b="1" dirty="0"/>
              <a:t>Rad po pozivu:</a:t>
            </a:r>
          </a:p>
          <a:p>
            <a:r>
              <a:rPr lang="hr-HR" sz="2800" dirty="0"/>
              <a:t>vrijeme koje radnik provede obavljajući poslove po pozivu poslodavca smatra se radnim vremenom</a:t>
            </a:r>
          </a:p>
          <a:p>
            <a:r>
              <a:rPr lang="hr-HR" sz="2800" dirty="0"/>
              <a:t>rad po pozivu se ubraja u radno vrijeme, neovisno o tome obavlja li radnik poslove u mjestu koje je odredio poslodavac ili u mjestu koje je odabrao radnik.</a:t>
            </a:r>
          </a:p>
          <a:p>
            <a:r>
              <a:rPr lang="hr-HR" sz="2800" dirty="0"/>
              <a:t>razdoblje rada po pozivu je u pravilu prekovremeni rad (u pravilu, ali ne isključivo!)</a:t>
            </a:r>
          </a:p>
          <a:p>
            <a:pPr marL="0" indent="0">
              <a:lnSpc>
                <a:spcPct val="80000"/>
              </a:lnSpc>
              <a:buClr>
                <a:schemeClr val="tx2"/>
              </a:buClr>
              <a:buNone/>
            </a:pPr>
            <a:endParaRPr lang="hr-HR" dirty="0"/>
          </a:p>
          <a:p>
            <a:pPr>
              <a:lnSpc>
                <a:spcPct val="80000"/>
              </a:lnSpc>
              <a:buClr>
                <a:schemeClr val="tx2"/>
              </a:buClr>
              <a:buNone/>
            </a:pPr>
            <a:endParaRPr lang="hr-HR" b="1" dirty="0">
              <a:latin typeface="Arial" charset="0"/>
            </a:endParaRPr>
          </a:p>
        </p:txBody>
      </p:sp>
    </p:spTree>
    <p:extLst>
      <p:ext uri="{BB962C8B-B14F-4D97-AF65-F5344CB8AC3E}">
        <p14:creationId xmlns:p14="http://schemas.microsoft.com/office/powerpoint/2010/main" val="114508171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Propisi</a:t>
            </a:r>
          </a:p>
        </p:txBody>
      </p:sp>
      <p:sp>
        <p:nvSpPr>
          <p:cNvPr id="3" name="Content Placeholder 2"/>
          <p:cNvSpPr>
            <a:spLocks noGrp="1"/>
          </p:cNvSpPr>
          <p:nvPr>
            <p:ph idx="1"/>
          </p:nvPr>
        </p:nvSpPr>
        <p:spPr/>
        <p:txBody>
          <a:bodyPr>
            <a:normAutofit/>
          </a:bodyPr>
          <a:lstStyle/>
          <a:p>
            <a:r>
              <a:rPr lang="hr-HR" b="1" dirty="0"/>
              <a:t>Zakon o radu </a:t>
            </a:r>
            <a:r>
              <a:rPr lang="hr-HR" dirty="0"/>
              <a:t>(NN 143/14.) – obveza vođenja podataka o radnicima i o radnom vremenu propisana je čl. 5. Zakona </a:t>
            </a:r>
          </a:p>
          <a:p>
            <a:r>
              <a:rPr lang="hr-HR" b="1" dirty="0"/>
              <a:t>Pravilnik o sadržaju i načinu vođenja evidencije o radnicima</a:t>
            </a:r>
            <a:r>
              <a:rPr lang="hr-HR" dirty="0"/>
              <a:t> (NN 73/17.) – na snazi </a:t>
            </a:r>
            <a:r>
              <a:rPr lang="hr-HR" b="1" dirty="0"/>
              <a:t>od 1. rujna 2017</a:t>
            </a:r>
            <a:r>
              <a:rPr lang="hr-HR" dirty="0"/>
              <a:t>.; zamijenio je prethodni Pravilnik istoga naziva koji se primjenjivao od 28. ožujka 2015. i tijekom razdoblja primjene jednom je mijenjan</a:t>
            </a:r>
          </a:p>
          <a:p>
            <a:r>
              <a:rPr lang="hr-HR" dirty="0"/>
              <a:t>I novi Pravilnik uređuje sadržaj obveznih podataka i rokove njihova upisivanja u </a:t>
            </a:r>
            <a:r>
              <a:rPr lang="hr-HR" b="1" dirty="0"/>
              <a:t>3 obvezne evidencije</a:t>
            </a:r>
            <a:r>
              <a:rPr lang="hr-HR" dirty="0"/>
              <a:t>:</a:t>
            </a:r>
          </a:p>
          <a:p>
            <a:pPr marL="717550" indent="-452438">
              <a:buAutoNum type="arabicPeriod"/>
            </a:pPr>
            <a:r>
              <a:rPr lang="hr-HR" dirty="0"/>
              <a:t>evidencija o zaposlenim radnicima</a:t>
            </a:r>
          </a:p>
          <a:p>
            <a:pPr marL="717550" indent="-452438">
              <a:buAutoNum type="arabicPeriod"/>
            </a:pPr>
            <a:r>
              <a:rPr lang="hr-HR" dirty="0"/>
              <a:t>evidencija o drugim osobama koje rade kod poslodavca</a:t>
            </a:r>
          </a:p>
          <a:p>
            <a:pPr marL="717550" indent="-452438">
              <a:buAutoNum type="arabicPeriod"/>
            </a:pPr>
            <a:r>
              <a:rPr lang="hr-HR" dirty="0"/>
              <a:t>evidencija o radnom vremenu </a:t>
            </a:r>
          </a:p>
          <a:p>
            <a:pPr marL="0" indent="0">
              <a:buNone/>
            </a:pPr>
            <a:endParaRPr lang="hr-HR" dirty="0"/>
          </a:p>
        </p:txBody>
      </p:sp>
    </p:spTree>
    <p:extLst>
      <p:ext uri="{BB962C8B-B14F-4D97-AF65-F5344CB8AC3E}">
        <p14:creationId xmlns:p14="http://schemas.microsoft.com/office/powerpoint/2010/main" val="2657466492"/>
      </p:ext>
    </p:extLst>
  </p:cSld>
  <p:clrMapOvr>
    <a:masterClrMapping/>
  </p:clrMapOvr>
  <mc:AlternateContent xmlns:mc="http://schemas.openxmlformats.org/markup-compatibility/2006" xmlns:p14="http://schemas.microsoft.com/office/powerpoint/2010/main">
    <mc:Choice Requires="p14">
      <p:transition p14:dur="0" advClick="0" advTm="2736"/>
    </mc:Choice>
    <mc:Fallback xmlns="">
      <p:transition advClick="0" advTm="2736"/>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886081-28CD-493F-9F65-33392EE61566}"/>
              </a:ext>
            </a:extLst>
          </p:cNvPr>
          <p:cNvSpPr>
            <a:spLocks noGrp="1"/>
          </p:cNvSpPr>
          <p:nvPr>
            <p:ph type="title"/>
          </p:nvPr>
        </p:nvSpPr>
        <p:spPr>
          <a:xfrm>
            <a:off x="457200" y="533400"/>
            <a:ext cx="8229600" cy="1527448"/>
          </a:xfrm>
        </p:spPr>
        <p:txBody>
          <a:bodyPr>
            <a:normAutofit fontScale="90000"/>
          </a:bodyPr>
          <a:lstStyle/>
          <a:p>
            <a:r>
              <a:rPr lang="hr-HR" dirty="0"/>
              <a:t>Povoljnije uređivanje razdoblja koje se ubraja u radno vrijeme – prema kolektivnom ugovoru</a:t>
            </a:r>
          </a:p>
        </p:txBody>
      </p:sp>
      <p:sp>
        <p:nvSpPr>
          <p:cNvPr id="3" name="Content Placeholder 2">
            <a:extLst>
              <a:ext uri="{FF2B5EF4-FFF2-40B4-BE49-F238E27FC236}">
                <a16:creationId xmlns:a16="http://schemas.microsoft.com/office/drawing/2014/main" id="{A29D09FE-AB22-4BAC-AF0C-77775F010027}"/>
              </a:ext>
            </a:extLst>
          </p:cNvPr>
          <p:cNvSpPr>
            <a:spLocks noGrp="1"/>
          </p:cNvSpPr>
          <p:nvPr>
            <p:ph idx="1"/>
          </p:nvPr>
        </p:nvSpPr>
        <p:spPr>
          <a:xfrm>
            <a:off x="457200" y="2348879"/>
            <a:ext cx="8229600" cy="3893659"/>
          </a:xfrm>
        </p:spPr>
        <p:txBody>
          <a:bodyPr/>
          <a:lstStyle/>
          <a:p>
            <a:pPr marL="0" indent="0">
              <a:buNone/>
            </a:pPr>
            <a:r>
              <a:rPr lang="hr-HR" i="1" dirty="0"/>
              <a:t>Primjer:</a:t>
            </a:r>
          </a:p>
          <a:p>
            <a:pPr marL="0" indent="0">
              <a:buNone/>
            </a:pPr>
            <a:r>
              <a:rPr lang="hr-HR" dirty="0"/>
              <a:t>Kolektivni ugovor za djelatnost socijalne skrbi, Nar. nov., br. 32/17. – čl. 18. st. 3. – Rad po pozivu:</a:t>
            </a:r>
          </a:p>
          <a:p>
            <a:pPr marL="0" indent="0">
              <a:buNone/>
            </a:pPr>
            <a:r>
              <a:rPr lang="hr-HR" dirty="0"/>
              <a:t>„ U rad po pozivu, uz efektivni rad, u radno vrijeme je uključeno i vrijeme potrebno za dolazak na posao i povratak kući.”</a:t>
            </a:r>
          </a:p>
          <a:p>
            <a:pPr>
              <a:buFontTx/>
              <a:buChar char="-"/>
            </a:pPr>
            <a:endParaRPr lang="hr-HR" dirty="0"/>
          </a:p>
          <a:p>
            <a:pPr marL="0" indent="0">
              <a:buNone/>
            </a:pPr>
            <a:endParaRPr lang="hr-HR" dirty="0"/>
          </a:p>
        </p:txBody>
      </p:sp>
    </p:spTree>
    <p:extLst>
      <p:ext uri="{BB962C8B-B14F-4D97-AF65-F5344CB8AC3E}">
        <p14:creationId xmlns:p14="http://schemas.microsoft.com/office/powerpoint/2010/main" val="50995511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555535" y="38309"/>
            <a:ext cx="7871662" cy="1330155"/>
          </a:xfrm>
        </p:spPr>
        <p:txBody>
          <a:bodyPr>
            <a:normAutofit/>
          </a:bodyPr>
          <a:lstStyle/>
          <a:p>
            <a:br>
              <a:rPr lang="hr-HR" sz="2954" dirty="0">
                <a:latin typeface="Arial" charset="0"/>
              </a:rPr>
            </a:br>
            <a:r>
              <a:rPr lang="hr-HR" sz="3323" dirty="0">
                <a:latin typeface="+mn-lt"/>
              </a:rPr>
              <a:t>PUNO RADNO VRIJEME</a:t>
            </a:r>
          </a:p>
        </p:txBody>
      </p:sp>
      <p:sp>
        <p:nvSpPr>
          <p:cNvPr id="14339" name="Rectangle 3"/>
          <p:cNvSpPr>
            <a:spLocks noGrp="1" noChangeArrowheads="1"/>
          </p:cNvSpPr>
          <p:nvPr>
            <p:ph type="body" idx="1"/>
          </p:nvPr>
        </p:nvSpPr>
        <p:spPr>
          <a:xfrm>
            <a:off x="317989" y="1196752"/>
            <a:ext cx="8574490" cy="5256583"/>
          </a:xfrm>
        </p:spPr>
        <p:txBody>
          <a:bodyPr>
            <a:noAutofit/>
          </a:bodyPr>
          <a:lstStyle/>
          <a:p>
            <a:pPr eaLnBrk="1" hangingPunct="1"/>
            <a:r>
              <a:rPr lang="hr-HR" b="1" dirty="0"/>
              <a:t>Puno radno vrijeme</a:t>
            </a:r>
            <a:r>
              <a:rPr lang="hr-HR" dirty="0"/>
              <a:t> – najviše 40 sati tjedno; može biti određeno u trajanju kraćem od 40 sati tjedno:</a:t>
            </a:r>
          </a:p>
          <a:p>
            <a:pPr marL="182563" indent="358775" eaLnBrk="1" hangingPunct="1">
              <a:buFontTx/>
              <a:buNone/>
            </a:pPr>
            <a:r>
              <a:rPr lang="hr-HR" dirty="0"/>
              <a:t>     - zakonom </a:t>
            </a:r>
          </a:p>
          <a:p>
            <a:pPr marL="182563" indent="358775" eaLnBrk="1" hangingPunct="1">
              <a:buFontTx/>
              <a:buNone/>
            </a:pPr>
            <a:r>
              <a:rPr lang="hr-HR" dirty="0"/>
              <a:t>     - kolektivnim ugovorom </a:t>
            </a:r>
          </a:p>
          <a:p>
            <a:pPr marL="182563" indent="358775" eaLnBrk="1" hangingPunct="1">
              <a:buFontTx/>
              <a:buNone/>
            </a:pPr>
            <a:r>
              <a:rPr lang="hr-HR" dirty="0"/>
              <a:t>     - sporazumom između radničkog vijeća i poslodavca</a:t>
            </a:r>
          </a:p>
          <a:p>
            <a:pPr marL="182563" indent="358775" eaLnBrk="1" hangingPunct="1">
              <a:buFontTx/>
              <a:buNone/>
            </a:pPr>
            <a:r>
              <a:rPr lang="hr-HR" dirty="0"/>
              <a:t>     - ugovorom o radu</a:t>
            </a:r>
          </a:p>
          <a:p>
            <a:r>
              <a:rPr lang="hr-HR" sz="2000" dirty="0"/>
              <a:t>Ako je puno radno vrijeme određeno u kraćem trajanju (npr. 36 sati tjedno) – radnik ima sva prava u punom opsegu, propisana za radnika zaposlenog s punim radnim vremenom.</a:t>
            </a:r>
          </a:p>
          <a:p>
            <a:r>
              <a:rPr lang="hr-HR" dirty="0"/>
              <a:t>VAŽNO: trajanje radnog vremena određeno je brojem sati u tjednu.</a:t>
            </a:r>
          </a:p>
          <a:p>
            <a:r>
              <a:rPr lang="hr-HR" dirty="0"/>
              <a:t>Prijava na HZMO: na Tiskanici M-1P prijavljuje se prosječno dnevno radno vrijeme</a:t>
            </a:r>
          </a:p>
        </p:txBody>
      </p:sp>
    </p:spTree>
    <p:extLst>
      <p:ext uri="{BB962C8B-B14F-4D97-AF65-F5344CB8AC3E}">
        <p14:creationId xmlns:p14="http://schemas.microsoft.com/office/powerpoint/2010/main" val="2112686994"/>
      </p:ext>
    </p:extLst>
  </p:cSld>
  <p:clrMapOvr>
    <a:masterClrMapping/>
  </p:clrMapOvr>
  <p:transition advClick="0" advTm="5000"/>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4D827-9B25-4F03-B408-70C8F455FD51}"/>
              </a:ext>
            </a:extLst>
          </p:cNvPr>
          <p:cNvSpPr>
            <a:spLocks noGrp="1"/>
          </p:cNvSpPr>
          <p:nvPr>
            <p:ph type="title"/>
          </p:nvPr>
        </p:nvSpPr>
        <p:spPr/>
        <p:txBody>
          <a:bodyPr>
            <a:normAutofit/>
          </a:bodyPr>
          <a:lstStyle/>
          <a:p>
            <a:r>
              <a:rPr lang="hr-HR" sz="3323" dirty="0"/>
              <a:t>NEPUNO RADNO VRIJEME</a:t>
            </a:r>
          </a:p>
        </p:txBody>
      </p:sp>
      <p:sp>
        <p:nvSpPr>
          <p:cNvPr id="3" name="Content Placeholder 2">
            <a:extLst>
              <a:ext uri="{FF2B5EF4-FFF2-40B4-BE49-F238E27FC236}">
                <a16:creationId xmlns:a16="http://schemas.microsoft.com/office/drawing/2014/main" id="{4C58AA27-3ED8-4D75-A27E-6D5347497F6F}"/>
              </a:ext>
            </a:extLst>
          </p:cNvPr>
          <p:cNvSpPr>
            <a:spLocks noGrp="1"/>
          </p:cNvSpPr>
          <p:nvPr>
            <p:ph idx="1"/>
          </p:nvPr>
        </p:nvSpPr>
        <p:spPr>
          <a:xfrm>
            <a:off x="457200" y="1340768"/>
            <a:ext cx="8229600" cy="5136232"/>
          </a:xfrm>
        </p:spPr>
        <p:txBody>
          <a:bodyPr>
            <a:normAutofit lnSpcReduction="10000"/>
          </a:bodyPr>
          <a:lstStyle/>
          <a:p>
            <a:r>
              <a:rPr lang="hr-HR" b="1" dirty="0">
                <a:ea typeface="Arial Unicode MS" panose="020B0604020202020204" pitchFamily="34" charset="-128"/>
                <a:cs typeface="Arial Unicode MS" panose="020B0604020202020204" pitchFamily="34" charset="-128"/>
              </a:rPr>
              <a:t>Nepuno radno vrijeme</a:t>
            </a:r>
            <a:r>
              <a:rPr lang="hr-HR" dirty="0">
                <a:ea typeface="Arial Unicode MS" panose="020B0604020202020204" pitchFamily="34" charset="-128"/>
                <a:cs typeface="Arial Unicode MS" panose="020B0604020202020204" pitchFamily="34" charset="-128"/>
              </a:rPr>
              <a:t> – kraće od punog:</a:t>
            </a:r>
          </a:p>
          <a:p>
            <a:pPr>
              <a:buNone/>
            </a:pPr>
            <a:r>
              <a:rPr lang="hr-HR" dirty="0">
                <a:ea typeface="Arial Unicode MS" panose="020B0604020202020204" pitchFamily="34" charset="-128"/>
                <a:cs typeface="Arial Unicode MS" panose="020B0604020202020204" pitchFamily="34" charset="-128"/>
              </a:rPr>
              <a:t>    - najmanje: 1 sat tjedno </a:t>
            </a:r>
          </a:p>
          <a:p>
            <a:pPr>
              <a:buNone/>
            </a:pPr>
            <a:r>
              <a:rPr lang="hr-HR" dirty="0">
                <a:ea typeface="Arial Unicode MS" panose="020B0604020202020204" pitchFamily="34" charset="-128"/>
                <a:cs typeface="Arial Unicode MS" panose="020B0604020202020204" pitchFamily="34" charset="-128"/>
              </a:rPr>
              <a:t>    - najviše: puno tjedno radno vrijeme umanjeno za 1 sat</a:t>
            </a:r>
          </a:p>
          <a:p>
            <a:r>
              <a:rPr lang="hr-HR" dirty="0">
                <a:ea typeface="Arial Unicode MS" panose="020B0604020202020204" pitchFamily="34" charset="-128"/>
                <a:cs typeface="Arial Unicode MS" panose="020B0604020202020204" pitchFamily="34" charset="-128"/>
              </a:rPr>
              <a:t>Radnik ne može kod više poslodavaca raditi s ukupnim radnim vremenom dužim od četrdeset sati tjedno.</a:t>
            </a:r>
          </a:p>
          <a:p>
            <a:r>
              <a:rPr lang="hr-HR" dirty="0">
                <a:ea typeface="Arial Unicode MS" panose="020B0604020202020204" pitchFamily="34" charset="-128"/>
                <a:cs typeface="Arial Unicode MS" panose="020B0604020202020204" pitchFamily="34" charset="-128"/>
              </a:rPr>
              <a:t>Korisnik starosne mirovine prema općim mirovinskim propisima može biti zaposlen samo s nepunim radnim vremenom i to najviše do polovine punog radnog vremena</a:t>
            </a:r>
          </a:p>
          <a:p>
            <a:pPr marL="244726" indent="-244726"/>
            <a:r>
              <a:rPr lang="hr-HR" dirty="0">
                <a:ea typeface="Arial Unicode MS" panose="020B0604020202020204" pitchFamily="34" charset="-128"/>
                <a:cs typeface="Arial Unicode MS" panose="020B0604020202020204" pitchFamily="34" charset="-128"/>
              </a:rPr>
              <a:t>Nepuno radno vrijeme je i  “dopunski rad” radnika koji radi do 8 sati tjedno odnosno 180 sati godišnje (radi uz suglasnost poslodavca kod kojega je zaposlen s punim radnim vremenom odnosno uz suglasnost dva ili više poslodavaca kod kojih je zaposlen s nepunim radnim vremenom ukupno do 40 sati tjedno)</a:t>
            </a:r>
          </a:p>
          <a:p>
            <a:pPr>
              <a:buNone/>
            </a:pPr>
            <a:endParaRPr lang="hr-HR" dirty="0">
              <a:latin typeface="Arial" charset="0"/>
            </a:endParaRPr>
          </a:p>
          <a:p>
            <a:pPr marL="0" indent="0">
              <a:buNone/>
            </a:pPr>
            <a:endParaRPr lang="hr-HR" dirty="0"/>
          </a:p>
        </p:txBody>
      </p:sp>
    </p:spTree>
    <p:extLst>
      <p:ext uri="{BB962C8B-B14F-4D97-AF65-F5344CB8AC3E}">
        <p14:creationId xmlns:p14="http://schemas.microsoft.com/office/powerpoint/2010/main" val="336293251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723" y="756138"/>
            <a:ext cx="7596554" cy="678794"/>
          </a:xfrm>
        </p:spPr>
        <p:txBody>
          <a:bodyPr>
            <a:normAutofit/>
          </a:bodyPr>
          <a:lstStyle/>
          <a:p>
            <a:r>
              <a:rPr lang="hr-HR" sz="2954" dirty="0"/>
              <a:t>“DOPUNSKI” RAD</a:t>
            </a:r>
          </a:p>
        </p:txBody>
      </p:sp>
      <p:sp>
        <p:nvSpPr>
          <p:cNvPr id="3" name="Content Placeholder 2"/>
          <p:cNvSpPr>
            <a:spLocks noGrp="1"/>
          </p:cNvSpPr>
          <p:nvPr>
            <p:ph idx="1"/>
          </p:nvPr>
        </p:nvSpPr>
        <p:spPr>
          <a:xfrm>
            <a:off x="517395" y="1434932"/>
            <a:ext cx="8175678" cy="4807606"/>
          </a:xfrm>
        </p:spPr>
        <p:txBody>
          <a:bodyPr/>
          <a:lstStyle/>
          <a:p>
            <a:r>
              <a:rPr lang="hr-HR" dirty="0"/>
              <a:t>radnik koji radi s punim radnim vremenom kod jednog poslodavca, i</a:t>
            </a:r>
          </a:p>
          <a:p>
            <a:r>
              <a:rPr lang="hr-HR" dirty="0"/>
              <a:t>radnik koji radi s nepunim radnim vremenom kod više poslodavaca čije je ukupno radno vrijeme 40 sati tjedno</a:t>
            </a:r>
          </a:p>
          <a:p>
            <a:pPr>
              <a:buNone/>
            </a:pPr>
            <a:endParaRPr lang="hr-HR" dirty="0"/>
          </a:p>
          <a:p>
            <a:pPr marL="580307" indent="-335582">
              <a:buFont typeface="Wingdings" panose="05000000000000000000" pitchFamily="2" charset="2"/>
              <a:buChar char="ü"/>
            </a:pPr>
            <a:r>
              <a:rPr lang="hr-HR" dirty="0"/>
              <a:t>može sklopiti ugovor o radu s drugim poslodavcem </a:t>
            </a:r>
            <a:r>
              <a:rPr lang="pl-PL" dirty="0"/>
              <a:t>u najdužem trajanju do </a:t>
            </a:r>
            <a:r>
              <a:rPr lang="pl-PL" b="1" dirty="0"/>
              <a:t>osam sati tjedno</a:t>
            </a:r>
            <a:r>
              <a:rPr lang="pl-PL" dirty="0"/>
              <a:t>, odnosno do </a:t>
            </a:r>
            <a:r>
              <a:rPr lang="pl-PL" b="1" dirty="0"/>
              <a:t>sto osamdeset sati godišnje</a:t>
            </a:r>
          </a:p>
          <a:p>
            <a:pPr marL="580307" indent="-335582">
              <a:buFont typeface="Wingdings" panose="05000000000000000000" pitchFamily="2" charset="2"/>
              <a:buChar char="ü"/>
            </a:pPr>
            <a:r>
              <a:rPr lang="pl-PL" b="1" dirty="0">
                <a:solidFill>
                  <a:srgbClr val="FF0000"/>
                </a:solidFill>
              </a:rPr>
              <a:t>uvjet: </a:t>
            </a:r>
            <a:r>
              <a:rPr lang="pl-PL" b="1" dirty="0"/>
              <a:t>pisana suglasnot poslodavca kod kojega je već zaposlen </a:t>
            </a:r>
            <a:r>
              <a:rPr lang="pl-PL" dirty="0"/>
              <a:t>(odnosno svih poslodavaca kod kojih radi s nepunim randim vrmenom)</a:t>
            </a:r>
            <a:endParaRPr lang="hr-HR" dirty="0"/>
          </a:p>
        </p:txBody>
      </p:sp>
    </p:spTree>
    <p:extLst>
      <p:ext uri="{BB962C8B-B14F-4D97-AF65-F5344CB8AC3E}">
        <p14:creationId xmlns:p14="http://schemas.microsoft.com/office/powerpoint/2010/main" val="25135324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D6A27-9B95-4F6E-AB47-3FD9F9293171}"/>
              </a:ext>
            </a:extLst>
          </p:cNvPr>
          <p:cNvSpPr>
            <a:spLocks noGrp="1"/>
          </p:cNvSpPr>
          <p:nvPr>
            <p:ph type="title"/>
          </p:nvPr>
        </p:nvSpPr>
        <p:spPr>
          <a:xfrm>
            <a:off x="457200" y="756138"/>
            <a:ext cx="8229600" cy="745263"/>
          </a:xfrm>
        </p:spPr>
        <p:txBody>
          <a:bodyPr>
            <a:normAutofit/>
          </a:bodyPr>
          <a:lstStyle/>
          <a:p>
            <a:r>
              <a:rPr lang="hr-HR" sz="3323" dirty="0">
                <a:latin typeface="+mn-lt"/>
              </a:rPr>
              <a:t>SKRAĆENO RADNO VRIJEME</a:t>
            </a:r>
          </a:p>
        </p:txBody>
      </p:sp>
      <p:sp>
        <p:nvSpPr>
          <p:cNvPr id="3" name="Content Placeholder 2">
            <a:extLst>
              <a:ext uri="{FF2B5EF4-FFF2-40B4-BE49-F238E27FC236}">
                <a16:creationId xmlns:a16="http://schemas.microsoft.com/office/drawing/2014/main" id="{BCB78887-8424-402A-A0C0-1EEBF9B8C8B4}"/>
              </a:ext>
            </a:extLst>
          </p:cNvPr>
          <p:cNvSpPr>
            <a:spLocks noGrp="1"/>
          </p:cNvSpPr>
          <p:nvPr>
            <p:ph idx="1"/>
          </p:nvPr>
        </p:nvSpPr>
        <p:spPr/>
        <p:txBody>
          <a:bodyPr/>
          <a:lstStyle/>
          <a:p>
            <a:r>
              <a:rPr lang="hr-HR" b="1" dirty="0">
                <a:cs typeface="Arial" panose="020B0604020202020204" pitchFamily="34" charset="0"/>
              </a:rPr>
              <a:t>Skraćeno radno vrijeme</a:t>
            </a:r>
            <a:r>
              <a:rPr lang="hr-HR" dirty="0">
                <a:cs typeface="Arial" panose="020B0604020202020204" pitchFamily="34" charset="0"/>
              </a:rPr>
              <a:t> – u funkciji zaštite radnika</a:t>
            </a:r>
          </a:p>
          <a:p>
            <a:r>
              <a:rPr lang="hr-HR" dirty="0">
                <a:cs typeface="Arial" panose="020B0604020202020204" pitchFamily="34" charset="0"/>
              </a:rPr>
              <a:t>Na poslovima na kojima, uz primjenu mjera zaštite zdravlja i sigurnosti na radu, nije moguće zaštititi radnika od štetnih utjecaja, radno vrijeme se skraćuje razmjerno štetnom utjecaju uvjeta rada na zdravlje i radnu sposobnost radnika</a:t>
            </a:r>
          </a:p>
          <a:p>
            <a:r>
              <a:rPr lang="hr-HR" dirty="0">
                <a:cs typeface="Arial" panose="020B0604020202020204" pitchFamily="34" charset="0"/>
              </a:rPr>
              <a:t>Poslovi i trajanje skraćenog radnog vremena – utvrđuju se posebnim propisom</a:t>
            </a:r>
          </a:p>
          <a:p>
            <a:r>
              <a:rPr lang="hr-HR" u="sng" dirty="0">
                <a:cs typeface="Arial" panose="020B0604020202020204" pitchFamily="34" charset="0"/>
              </a:rPr>
              <a:t>Ograničenja:</a:t>
            </a:r>
          </a:p>
          <a:p>
            <a:pPr marL="499709" indent="-254983">
              <a:buFont typeface="Wingdings" panose="05000000000000000000" pitchFamily="2" charset="2"/>
              <a:buChar char="ü"/>
            </a:pPr>
            <a:r>
              <a:rPr lang="hr-HR" dirty="0">
                <a:cs typeface="Arial" panose="020B0604020202020204" pitchFamily="34" charset="0"/>
              </a:rPr>
              <a:t>radnik ne smije na takvim poslovima raditi duže od propisanog skraćenog radnog vremena, ali može dio radnog vremena, najduže do punog radnog vremena, raditi na nekim drugim poslovima </a:t>
            </a:r>
          </a:p>
          <a:p>
            <a:pPr marL="0" indent="0">
              <a:buNone/>
            </a:pPr>
            <a:endParaRPr lang="hr-HR" dirty="0"/>
          </a:p>
        </p:txBody>
      </p:sp>
    </p:spTree>
    <p:extLst>
      <p:ext uri="{BB962C8B-B14F-4D97-AF65-F5344CB8AC3E}">
        <p14:creationId xmlns:p14="http://schemas.microsoft.com/office/powerpoint/2010/main" val="170031120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17396" y="438150"/>
            <a:ext cx="7640401" cy="1055077"/>
          </a:xfrm>
        </p:spPr>
        <p:txBody>
          <a:bodyPr/>
          <a:lstStyle/>
          <a:p>
            <a:pPr eaLnBrk="1" hangingPunct="1"/>
            <a:r>
              <a:rPr lang="hr-HR" sz="3323" dirty="0">
                <a:latin typeface="+mn-lt"/>
              </a:rPr>
              <a:t>RASPORED RADNOG VREMENA</a:t>
            </a:r>
          </a:p>
        </p:txBody>
      </p:sp>
      <p:sp>
        <p:nvSpPr>
          <p:cNvPr id="16387" name="Rectangle 3"/>
          <p:cNvSpPr>
            <a:spLocks noGrp="1" noChangeArrowheads="1"/>
          </p:cNvSpPr>
          <p:nvPr>
            <p:ph type="body" idx="1"/>
          </p:nvPr>
        </p:nvSpPr>
        <p:spPr>
          <a:xfrm>
            <a:off x="317989" y="1567965"/>
            <a:ext cx="8441553" cy="4652597"/>
          </a:xfrm>
        </p:spPr>
        <p:txBody>
          <a:bodyPr/>
          <a:lstStyle/>
          <a:p>
            <a:pPr eaLnBrk="1" hangingPunct="1">
              <a:lnSpc>
                <a:spcPct val="90000"/>
              </a:lnSpc>
            </a:pPr>
            <a:r>
              <a:rPr lang="hr-HR" dirty="0"/>
              <a:t>Ako raspored nije uređen propisom, kolektivnim ugovorom, sporazumom ili ugovorom o radu – ODLUKA POSLODAVCA</a:t>
            </a:r>
          </a:p>
          <a:p>
            <a:pPr>
              <a:lnSpc>
                <a:spcPct val="90000"/>
              </a:lnSpc>
            </a:pPr>
            <a:r>
              <a:rPr lang="hr-HR" dirty="0"/>
              <a:t>Obveza savjetovanja s Radničkim vijećem</a:t>
            </a:r>
          </a:p>
          <a:p>
            <a:pPr marL="0" indent="0">
              <a:lnSpc>
                <a:spcPct val="90000"/>
              </a:lnSpc>
              <a:buNone/>
            </a:pPr>
            <a:endParaRPr lang="hr-HR" b="1" dirty="0"/>
          </a:p>
          <a:p>
            <a:pPr eaLnBrk="1" hangingPunct="1">
              <a:lnSpc>
                <a:spcPct val="90000"/>
              </a:lnSpc>
            </a:pPr>
            <a:r>
              <a:rPr lang="hr-HR" dirty="0"/>
              <a:t>Poslodavac je dužan obavijestiti radnike o rasporedu ili o promjeni rasporeda – </a:t>
            </a:r>
            <a:r>
              <a:rPr lang="hr-HR" b="1" dirty="0"/>
              <a:t>najmanje tjedan dana unaprijed</a:t>
            </a:r>
          </a:p>
          <a:p>
            <a:pPr eaLnBrk="1" hangingPunct="1">
              <a:lnSpc>
                <a:spcPct val="90000"/>
              </a:lnSpc>
            </a:pPr>
            <a:r>
              <a:rPr lang="hr-HR" dirty="0"/>
              <a:t>Iznimka - ne mora obavijestiti tjedan dana unaprijed u dva slučaja:</a:t>
            </a:r>
          </a:p>
          <a:p>
            <a:pPr marL="499709" indent="-499709">
              <a:lnSpc>
                <a:spcPct val="90000"/>
              </a:lnSpc>
              <a:buNone/>
            </a:pPr>
            <a:r>
              <a:rPr lang="hr-HR" dirty="0"/>
              <a:t>  1. u slučaju hitnog prekovremenog rada, i </a:t>
            </a:r>
          </a:p>
          <a:p>
            <a:pPr marL="499709" indent="-499709">
              <a:lnSpc>
                <a:spcPct val="90000"/>
              </a:lnSpc>
              <a:buNone/>
            </a:pPr>
            <a:r>
              <a:rPr lang="hr-HR" dirty="0"/>
              <a:t>  2. kod nejednakog rasporeda radnog vremena u slučaju prijeke potrebe za radom radnika</a:t>
            </a:r>
            <a:endParaRPr lang="en-US" dirty="0"/>
          </a:p>
        </p:txBody>
      </p:sp>
    </p:spTree>
    <p:extLst>
      <p:ext uri="{BB962C8B-B14F-4D97-AF65-F5344CB8AC3E}">
        <p14:creationId xmlns:p14="http://schemas.microsoft.com/office/powerpoint/2010/main" val="1480459756"/>
      </p:ext>
    </p:extLst>
  </p:cSld>
  <p:clrMapOvr>
    <a:masterClrMapping/>
  </p:clrMapOvr>
  <p:transition advClick="0" advTm="500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Raspored radnog vremena</a:t>
            </a:r>
          </a:p>
        </p:txBody>
      </p:sp>
      <p:sp>
        <p:nvSpPr>
          <p:cNvPr id="3" name="Content Placeholder 2"/>
          <p:cNvSpPr>
            <a:spLocks noGrp="1"/>
          </p:cNvSpPr>
          <p:nvPr>
            <p:ph idx="1"/>
          </p:nvPr>
        </p:nvSpPr>
        <p:spPr>
          <a:xfrm>
            <a:off x="457200" y="1600200"/>
            <a:ext cx="8363272" cy="4876800"/>
          </a:xfrm>
        </p:spPr>
        <p:txBody>
          <a:bodyPr/>
          <a:lstStyle/>
          <a:p>
            <a:r>
              <a:rPr lang="hr-HR" dirty="0"/>
              <a:t>Raspored ugovorenog radnog vremena je polazište za vođenje evidencije o radnom vremenu</a:t>
            </a:r>
          </a:p>
          <a:p>
            <a:r>
              <a:rPr lang="hr-HR" dirty="0"/>
              <a:t>Rasporedom radnog vremena raspoređuje se ugovoreno puno ili nepuno tjedno radno vrijeme radnika na dane u tjednu odnosno mjesecu.</a:t>
            </a:r>
          </a:p>
          <a:p>
            <a:r>
              <a:rPr lang="hr-HR" dirty="0"/>
              <a:t>Radno vrijeme se može rasporediti:</a:t>
            </a:r>
          </a:p>
          <a:p>
            <a:pPr marL="990600" indent="-447675">
              <a:buClr>
                <a:srgbClr val="FF0000"/>
              </a:buClr>
              <a:buFont typeface="Wingdings" panose="05000000000000000000" pitchFamily="2" charset="2"/>
              <a:buChar char="Ø"/>
            </a:pPr>
            <a:r>
              <a:rPr lang="hr-HR" dirty="0"/>
              <a:t>u </a:t>
            </a:r>
            <a:r>
              <a:rPr lang="hr-HR" u="sng" dirty="0"/>
              <a:t>jednakom</a:t>
            </a:r>
            <a:r>
              <a:rPr lang="hr-HR" dirty="0"/>
              <a:t>, ili  </a:t>
            </a:r>
          </a:p>
          <a:p>
            <a:pPr marL="990600" indent="-447675">
              <a:buClr>
                <a:srgbClr val="FF0000"/>
              </a:buClr>
              <a:buFont typeface="Wingdings" panose="05000000000000000000" pitchFamily="2" charset="2"/>
              <a:buChar char="Ø"/>
            </a:pPr>
            <a:r>
              <a:rPr lang="hr-HR" dirty="0"/>
              <a:t>u </a:t>
            </a:r>
            <a:r>
              <a:rPr lang="hr-HR" u="sng" dirty="0"/>
              <a:t>nejednakom</a:t>
            </a:r>
            <a:r>
              <a:rPr lang="hr-HR" dirty="0"/>
              <a:t> trajanju po danima, tjednima odnosno mjesecima</a:t>
            </a:r>
          </a:p>
          <a:p>
            <a:r>
              <a:rPr lang="hr-HR" dirty="0"/>
              <a:t>I za jednaki i za nejednaki raspored radnog vremena – poslodavac mora </a:t>
            </a:r>
            <a:r>
              <a:rPr lang="hr-HR" b="1" dirty="0"/>
              <a:t>tjedan dana unaprijed </a:t>
            </a:r>
            <a:r>
              <a:rPr lang="hr-HR" dirty="0"/>
              <a:t>obavijestiti radnika o promjeni rasporeda rada</a:t>
            </a:r>
          </a:p>
        </p:txBody>
      </p:sp>
    </p:spTree>
    <p:extLst>
      <p:ext uri="{BB962C8B-B14F-4D97-AF65-F5344CB8AC3E}">
        <p14:creationId xmlns:p14="http://schemas.microsoft.com/office/powerpoint/2010/main" val="206559417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t>Jednaki i nejednaki raspored radnog vremena</a:t>
            </a:r>
          </a:p>
        </p:txBody>
      </p:sp>
      <p:sp>
        <p:nvSpPr>
          <p:cNvPr id="3" name="Content Placeholder 2"/>
          <p:cNvSpPr>
            <a:spLocks noGrp="1"/>
          </p:cNvSpPr>
          <p:nvPr>
            <p:ph idx="1"/>
          </p:nvPr>
        </p:nvSpPr>
        <p:spPr/>
        <p:txBody>
          <a:bodyPr/>
          <a:lstStyle/>
          <a:p>
            <a:r>
              <a:rPr lang="hr-HR" b="1" dirty="0"/>
              <a:t>Jednaki raspored </a:t>
            </a:r>
            <a:r>
              <a:rPr lang="hr-HR" dirty="0"/>
              <a:t>– ugovoreni tjedni fond sati raspoređuje se na dane koje je radnik obvezan raditi, tako da radnik radi jednako po danima, tjednima i mjesecima, vodeći računa o:</a:t>
            </a:r>
          </a:p>
          <a:p>
            <a:pPr>
              <a:buNone/>
            </a:pPr>
            <a:r>
              <a:rPr lang="hr-HR" dirty="0"/>
              <a:t>    - pravu radnika na dnevni odmor</a:t>
            </a:r>
          </a:p>
          <a:p>
            <a:pPr>
              <a:buNone/>
            </a:pPr>
            <a:r>
              <a:rPr lang="hr-HR" dirty="0"/>
              <a:t>    - pravu radnika na tjedni odmor</a:t>
            </a:r>
          </a:p>
          <a:p>
            <a:pPr>
              <a:buNone/>
            </a:pPr>
            <a:endParaRPr lang="hr-HR" dirty="0"/>
          </a:p>
          <a:p>
            <a:r>
              <a:rPr lang="hr-HR" b="1" dirty="0"/>
              <a:t>Nejednaki raspored </a:t>
            </a:r>
            <a:r>
              <a:rPr lang="hr-HR" dirty="0"/>
              <a:t>- ugovoreni tjedni fond sati raspoređuje se tako da radnik tijekom jednog razdoblja radi duže, a tijekom drugog razdoblja kraće od govorenog punog, odnosno ugovorenog nepunog radnog vremena</a:t>
            </a:r>
          </a:p>
        </p:txBody>
      </p:sp>
    </p:spTree>
    <p:extLst>
      <p:ext uri="{BB962C8B-B14F-4D97-AF65-F5344CB8AC3E}">
        <p14:creationId xmlns:p14="http://schemas.microsoft.com/office/powerpoint/2010/main" val="285059091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t>Nejednaki raspored - ograničenja</a:t>
            </a:r>
          </a:p>
        </p:txBody>
      </p:sp>
      <p:sp>
        <p:nvSpPr>
          <p:cNvPr id="3" name="Content Placeholder 2"/>
          <p:cNvSpPr>
            <a:spLocks noGrp="1"/>
          </p:cNvSpPr>
          <p:nvPr>
            <p:ph idx="1"/>
          </p:nvPr>
        </p:nvSpPr>
        <p:spPr/>
        <p:txBody>
          <a:bodyPr>
            <a:normAutofit fontScale="92500" lnSpcReduction="10000"/>
          </a:bodyPr>
          <a:lstStyle/>
          <a:p>
            <a:r>
              <a:rPr lang="hr-HR" b="1" dirty="0"/>
              <a:t>Razdoblje nejednakog rasporeda rada</a:t>
            </a:r>
            <a:r>
              <a:rPr lang="hr-HR" dirty="0"/>
              <a:t>:</a:t>
            </a:r>
          </a:p>
          <a:p>
            <a:pPr>
              <a:buNone/>
            </a:pPr>
            <a:r>
              <a:rPr lang="hr-HR" dirty="0"/>
              <a:t>    - najkraće - 1 mjesec</a:t>
            </a:r>
          </a:p>
          <a:p>
            <a:pPr>
              <a:buNone/>
            </a:pPr>
            <a:r>
              <a:rPr lang="hr-HR" dirty="0"/>
              <a:t>    - najduže - 12 mjeseci</a:t>
            </a:r>
          </a:p>
          <a:p>
            <a:r>
              <a:rPr lang="hr-HR" b="1" dirty="0"/>
              <a:t>Tjedna ograničenja trajanja rada:</a:t>
            </a:r>
          </a:p>
          <a:p>
            <a:pPr>
              <a:buNone/>
            </a:pPr>
            <a:r>
              <a:rPr lang="hr-HR" dirty="0"/>
              <a:t>    - najviše 50 sati tjedno, a ako je predviđeno KU najviše 60 </a:t>
            </a:r>
            <a:r>
              <a:rPr lang="hr-HR" dirty="0" err="1"/>
              <a:t>ati</a:t>
            </a:r>
            <a:endParaRPr lang="hr-HR" dirty="0"/>
          </a:p>
          <a:p>
            <a:pPr>
              <a:buNone/>
            </a:pPr>
            <a:r>
              <a:rPr lang="hr-HR" dirty="0"/>
              <a:t>    - najkraće – 0 sati (slobodni dani)</a:t>
            </a:r>
          </a:p>
          <a:p>
            <a:pPr marL="446088" indent="-446088">
              <a:buNone/>
            </a:pPr>
            <a:r>
              <a:rPr lang="hr-HR" dirty="0"/>
              <a:t>    - prosjek u razdoblju od 4 mjeseca: najviše 48 sati, uključujući i prekovremeni rad</a:t>
            </a:r>
          </a:p>
          <a:p>
            <a:pPr marL="269875" indent="-269875"/>
            <a:r>
              <a:rPr lang="hr-HR" b="1" dirty="0"/>
              <a:t>Bez tjednih ograničenja, uz sljedeće uvjete:</a:t>
            </a:r>
          </a:p>
          <a:p>
            <a:pPr marL="446088" indent="-446088">
              <a:buNone/>
            </a:pPr>
            <a:r>
              <a:rPr lang="hr-HR" dirty="0"/>
              <a:t>    - KU se može urediti ukupan fond sati u razdoblju trajanja nejednakog rasporeda (</a:t>
            </a:r>
            <a:r>
              <a:rPr lang="hr-HR" dirty="0" err="1"/>
              <a:t>tzv</a:t>
            </a:r>
            <a:r>
              <a:rPr lang="hr-HR" dirty="0"/>
              <a:t>. “banka sati”)</a:t>
            </a:r>
          </a:p>
          <a:p>
            <a:pPr marL="363538" indent="-363538">
              <a:buNone/>
            </a:pPr>
            <a:r>
              <a:rPr lang="hr-HR" dirty="0"/>
              <a:t>    - prosjek u razdoblju od 4 mjeseca (KU: 6 mjeseci): najviše 45 sati, uključujući i  prekovremeni rad</a:t>
            </a:r>
          </a:p>
        </p:txBody>
      </p:sp>
    </p:spTree>
    <p:extLst>
      <p:ext uri="{BB962C8B-B14F-4D97-AF65-F5344CB8AC3E}">
        <p14:creationId xmlns:p14="http://schemas.microsoft.com/office/powerpoint/2010/main" val="405330710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dirty="0"/>
              <a:t>EVIDENCIJA RADNOG VREMENA - obvezni podaci </a:t>
            </a:r>
            <a:endParaRPr lang="hr-HR" sz="3100" dirty="0"/>
          </a:p>
        </p:txBody>
      </p:sp>
      <p:sp>
        <p:nvSpPr>
          <p:cNvPr id="3" name="Content Placeholder 2"/>
          <p:cNvSpPr>
            <a:spLocks noGrp="1"/>
          </p:cNvSpPr>
          <p:nvPr>
            <p:ph idx="1"/>
          </p:nvPr>
        </p:nvSpPr>
        <p:spPr/>
        <p:txBody>
          <a:bodyPr>
            <a:normAutofit/>
          </a:bodyPr>
          <a:lstStyle/>
          <a:p>
            <a:pPr marL="457200" lvl="0" indent="-457200">
              <a:buClr>
                <a:srgbClr val="002060"/>
              </a:buClr>
              <a:buFont typeface="+mj-lt"/>
              <a:buAutoNum type="arabicPeriod"/>
            </a:pPr>
            <a:r>
              <a:rPr lang="hr-HR" dirty="0"/>
              <a:t>ime i prezime radnika</a:t>
            </a:r>
          </a:p>
          <a:p>
            <a:pPr marL="457200" lvl="0" indent="-457200">
              <a:buClr>
                <a:srgbClr val="002060"/>
              </a:buClr>
              <a:buFont typeface="+mj-lt"/>
              <a:buAutoNum type="arabicPeriod"/>
            </a:pPr>
            <a:r>
              <a:rPr lang="hr-HR" dirty="0"/>
              <a:t>datum u mjesecu </a:t>
            </a:r>
          </a:p>
          <a:p>
            <a:pPr marL="457200" lvl="0" indent="-457200">
              <a:buClr>
                <a:srgbClr val="002060"/>
              </a:buClr>
              <a:buFont typeface="+mj-lt"/>
              <a:buAutoNum type="arabicPeriod"/>
            </a:pPr>
            <a:r>
              <a:rPr lang="hr-HR" dirty="0"/>
              <a:t>početak rada (</a:t>
            </a:r>
            <a:r>
              <a:rPr lang="hr-HR" u="sng" dirty="0"/>
              <a:t>podatak je uvjetno obvezan</a:t>
            </a:r>
            <a:r>
              <a:rPr lang="hr-HR" dirty="0"/>
              <a:t>)</a:t>
            </a:r>
          </a:p>
          <a:p>
            <a:pPr marL="457200" lvl="0" indent="-457200">
              <a:buClr>
                <a:srgbClr val="002060"/>
              </a:buClr>
              <a:buFont typeface="+mj-lt"/>
              <a:buAutoNum type="arabicPeriod"/>
            </a:pPr>
            <a:r>
              <a:rPr lang="hr-HR" dirty="0"/>
              <a:t>završetak rada (</a:t>
            </a:r>
            <a:r>
              <a:rPr lang="hr-HR" u="sng" dirty="0"/>
              <a:t>podatak je uvjetno obvezan</a:t>
            </a:r>
            <a:r>
              <a:rPr lang="hr-HR" dirty="0"/>
              <a:t>)</a:t>
            </a:r>
          </a:p>
          <a:p>
            <a:pPr marL="457200" lvl="0" indent="-457200">
              <a:buClr>
                <a:srgbClr val="002060"/>
              </a:buClr>
              <a:buFont typeface="+mj-lt"/>
              <a:buAutoNum type="arabicPeriod"/>
            </a:pPr>
            <a:r>
              <a:rPr lang="hr-HR" dirty="0"/>
              <a:t>vrijeme i sate zastoja, prekida rada i slično do kojega je došlo krivnjom poslodavca ili uslijed drugih okolnosti za koje radnik nije odgovoran</a:t>
            </a:r>
          </a:p>
          <a:p>
            <a:pPr marL="457200" lvl="0" indent="-457200">
              <a:buClr>
                <a:srgbClr val="002060"/>
              </a:buClr>
              <a:buFont typeface="+mj-lt"/>
              <a:buAutoNum type="arabicPeriod"/>
            </a:pPr>
            <a:r>
              <a:rPr lang="hr-HR" dirty="0"/>
              <a:t>ukupno dnevno radno vrijeme</a:t>
            </a:r>
          </a:p>
          <a:p>
            <a:pPr marL="457200" lvl="0" indent="-457200">
              <a:buClr>
                <a:srgbClr val="002060"/>
              </a:buClr>
              <a:buFont typeface="+mj-lt"/>
              <a:buAutoNum type="arabicPeriod"/>
            </a:pPr>
            <a:r>
              <a:rPr lang="hr-HR" dirty="0"/>
              <a:t>sati terenskog rada</a:t>
            </a:r>
          </a:p>
          <a:p>
            <a:pPr marL="457200" lvl="0" indent="-457200">
              <a:buClr>
                <a:srgbClr val="002060"/>
              </a:buClr>
              <a:buFont typeface="+mj-lt"/>
              <a:buAutoNum type="arabicPeriod"/>
            </a:pPr>
            <a:r>
              <a:rPr lang="hr-HR" dirty="0"/>
              <a:t>sati pripravnosti </a:t>
            </a:r>
          </a:p>
          <a:p>
            <a:pPr marL="0" lvl="0" indent="0">
              <a:buClr>
                <a:srgbClr val="002060"/>
              </a:buClr>
              <a:buNone/>
            </a:pPr>
            <a:endParaRPr lang="hr-HR" dirty="0"/>
          </a:p>
        </p:txBody>
      </p:sp>
    </p:spTree>
    <p:extLst>
      <p:ext uri="{BB962C8B-B14F-4D97-AF65-F5344CB8AC3E}">
        <p14:creationId xmlns:p14="http://schemas.microsoft.com/office/powerpoint/2010/main" val="109486245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br>
              <a:rPr lang="hr-HR" dirty="0"/>
            </a:br>
            <a:r>
              <a:rPr lang="hr-HR" dirty="0"/>
              <a:t>EVIDENCIJA O RADNICIMA - za koje se osobe vodi</a:t>
            </a:r>
            <a:br>
              <a:rPr lang="hr-HR" dirty="0"/>
            </a:br>
            <a:endParaRPr lang="hr-HR" dirty="0"/>
          </a:p>
        </p:txBody>
      </p:sp>
      <p:sp>
        <p:nvSpPr>
          <p:cNvPr id="3" name="Content Placeholder 2"/>
          <p:cNvSpPr>
            <a:spLocks noGrp="1"/>
          </p:cNvSpPr>
          <p:nvPr>
            <p:ph idx="1"/>
          </p:nvPr>
        </p:nvSpPr>
        <p:spPr>
          <a:xfrm>
            <a:off x="457200" y="1628800"/>
            <a:ext cx="8229600" cy="4848200"/>
          </a:xfrm>
        </p:spPr>
        <p:txBody>
          <a:bodyPr>
            <a:normAutofit fontScale="92500" lnSpcReduction="20000"/>
          </a:bodyPr>
          <a:lstStyle/>
          <a:p>
            <a:pPr marL="0" indent="0">
              <a:buNone/>
            </a:pPr>
            <a:r>
              <a:rPr lang="hr-HR" dirty="0"/>
              <a:t>Evidencija se vodi za:</a:t>
            </a:r>
          </a:p>
          <a:p>
            <a:pPr lvl="0"/>
            <a:r>
              <a:rPr lang="hr-HR" b="1" dirty="0"/>
              <a:t>radnike</a:t>
            </a:r>
            <a:r>
              <a:rPr lang="hr-HR" dirty="0"/>
              <a:t> zaposlene na neodređeno i na određeno vrijeme, s punim ili s nepunim radnim vremenom</a:t>
            </a:r>
          </a:p>
          <a:p>
            <a:pPr lvl="0"/>
            <a:r>
              <a:rPr lang="hr-HR" b="1" dirty="0"/>
              <a:t>članove uprave</a:t>
            </a:r>
            <a:r>
              <a:rPr lang="hr-HR" dirty="0"/>
              <a:t>, ravnatelje, upravitelje i druge osobe koje su prema posebnom propisu ovlaštene voditi poslove poslodavca pravne osobe, ukoliko te poslove obavljaju u radnom odnosu</a:t>
            </a:r>
          </a:p>
          <a:p>
            <a:pPr lvl="0"/>
            <a:r>
              <a:rPr lang="hr-HR" dirty="0"/>
              <a:t>za članove obitelji poslodavca fizičke osobe koji su zaposleni kod fizičke osobe</a:t>
            </a:r>
          </a:p>
          <a:p>
            <a:pPr lvl="0"/>
            <a:r>
              <a:rPr lang="hr-HR" dirty="0"/>
              <a:t>za umirovljenike koji su zaposleni s nepunim radnim vremenom</a:t>
            </a:r>
          </a:p>
          <a:p>
            <a:pPr lvl="0"/>
            <a:r>
              <a:rPr lang="hr-HR" dirty="0"/>
              <a:t>za radnike koji su zaposleni u tzv. „dopunskom” radu</a:t>
            </a:r>
          </a:p>
          <a:p>
            <a:pPr lvl="0"/>
            <a:r>
              <a:rPr lang="hr-HR" dirty="0"/>
              <a:t>za osobe koje su zaposlene na određeno vrijeme na temelju programa provođenja javnih radova </a:t>
            </a:r>
          </a:p>
          <a:p>
            <a:pPr lvl="0"/>
            <a:r>
              <a:rPr lang="hr-HR" dirty="0"/>
              <a:t>za radnike koji su ustupljeni drugom poslodavcu i</a:t>
            </a:r>
          </a:p>
          <a:p>
            <a:pPr lvl="0"/>
            <a:r>
              <a:rPr lang="hr-HR" dirty="0"/>
              <a:t>za sve osobe koje su po posebnim propisima izjednačene s osobama u radnom odnosu</a:t>
            </a:r>
          </a:p>
        </p:txBody>
      </p:sp>
    </p:spTree>
    <p:extLst>
      <p:ext uri="{BB962C8B-B14F-4D97-AF65-F5344CB8AC3E}">
        <p14:creationId xmlns:p14="http://schemas.microsoft.com/office/powerpoint/2010/main" val="2590424592"/>
      </p:ext>
    </p:extLst>
  </p:cSld>
  <p:clrMapOvr>
    <a:masterClrMapping/>
  </p:clrMapOvr>
  <mc:AlternateContent xmlns:mc="http://schemas.openxmlformats.org/markup-compatibility/2006" xmlns:p14="http://schemas.microsoft.com/office/powerpoint/2010/main">
    <mc:Choice Requires="p14">
      <p:transition p14:dur="0" advClick="0" advTm="21132"/>
    </mc:Choice>
    <mc:Fallback xmlns="">
      <p:transition advClick="0" advTm="21132"/>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7288"/>
          </a:xfrm>
        </p:spPr>
        <p:txBody>
          <a:bodyPr>
            <a:normAutofit fontScale="90000"/>
          </a:bodyPr>
          <a:lstStyle/>
          <a:p>
            <a:endParaRPr lang="hr-HR" dirty="0"/>
          </a:p>
        </p:txBody>
      </p:sp>
      <p:sp>
        <p:nvSpPr>
          <p:cNvPr id="3" name="Content Placeholder 2"/>
          <p:cNvSpPr>
            <a:spLocks noGrp="1"/>
          </p:cNvSpPr>
          <p:nvPr>
            <p:ph idx="1"/>
          </p:nvPr>
        </p:nvSpPr>
        <p:spPr>
          <a:xfrm>
            <a:off x="457200" y="764704"/>
            <a:ext cx="8229600" cy="5712296"/>
          </a:xfrm>
        </p:spPr>
        <p:txBody>
          <a:bodyPr>
            <a:normAutofit lnSpcReduction="10000"/>
          </a:bodyPr>
          <a:lstStyle/>
          <a:p>
            <a:pPr marL="0" lvl="0" indent="0">
              <a:buNone/>
            </a:pPr>
            <a:r>
              <a:rPr lang="hr-HR" dirty="0"/>
              <a:t>9. </a:t>
            </a:r>
            <a:r>
              <a:rPr lang="hr-HR" b="1" dirty="0"/>
              <a:t>vrijeme nenazočnosti na poslu</a:t>
            </a:r>
            <a:r>
              <a:rPr lang="hr-HR" dirty="0"/>
              <a:t>, i to:</a:t>
            </a:r>
          </a:p>
          <a:p>
            <a:pPr marL="895350" indent="-541338">
              <a:buNone/>
            </a:pPr>
            <a:r>
              <a:rPr lang="hr-HR" dirty="0"/>
              <a:t>9.1. sati korištenja odmora (dnevnog, tjednog i godišnjeg, s tim da je </a:t>
            </a:r>
            <a:r>
              <a:rPr lang="hr-HR" u="sng" dirty="0"/>
              <a:t>obveza vođenja podatka o dnevnom i tjednom odmoru uvjetno obvezna</a:t>
            </a:r>
            <a:r>
              <a:rPr lang="hr-HR" dirty="0"/>
              <a:t>)</a:t>
            </a:r>
          </a:p>
          <a:p>
            <a:pPr marL="895350" indent="-541338">
              <a:buNone/>
            </a:pPr>
            <a:r>
              <a:rPr lang="hr-HR" dirty="0"/>
              <a:t>9.2. neradni dani i blagdani utvrđeni posebnim propisom</a:t>
            </a:r>
          </a:p>
          <a:p>
            <a:pPr marL="895350" indent="-541338">
              <a:buNone/>
            </a:pPr>
            <a:r>
              <a:rPr lang="hr-HR" dirty="0"/>
              <a:t>9.3. sati spriječenosti za rad zbog privremene nesposobnosti za rad</a:t>
            </a:r>
          </a:p>
          <a:p>
            <a:pPr marL="895350" indent="-541338">
              <a:buNone/>
            </a:pPr>
            <a:r>
              <a:rPr lang="hr-HR" dirty="0"/>
              <a:t>9.4. sati plaćenih dopusta</a:t>
            </a:r>
          </a:p>
          <a:p>
            <a:pPr marL="895350" indent="-541338">
              <a:buNone/>
            </a:pPr>
            <a:r>
              <a:rPr lang="hr-HR" dirty="0"/>
              <a:t>9.5. sati nenazočnosti u tijeku dnevnog rasporeda radnog vremena po zahtjevu radnika</a:t>
            </a:r>
          </a:p>
          <a:p>
            <a:pPr marL="895350" indent="-541338">
              <a:buNone/>
            </a:pPr>
            <a:r>
              <a:rPr lang="hr-HR" dirty="0"/>
              <a:t>9.6. sati nenazočnosti u tijeku dnevnog rasporeda radnog vremena u kojima radnik svojom krivnjom ne obavlja ugovorene poslove,</a:t>
            </a:r>
          </a:p>
          <a:p>
            <a:pPr marL="895350" indent="-541338">
              <a:buNone/>
            </a:pPr>
            <a:r>
              <a:rPr lang="hr-HR" dirty="0"/>
              <a:t>9.7. sati provedeni u štrajku i</a:t>
            </a:r>
          </a:p>
          <a:p>
            <a:pPr marL="895350" indent="-541338">
              <a:buNone/>
            </a:pPr>
            <a:r>
              <a:rPr lang="hr-HR" dirty="0"/>
              <a:t>9.8. sati isključenja s rada (</a:t>
            </a:r>
            <a:r>
              <a:rPr lang="hr-HR" dirty="0" err="1"/>
              <a:t>lockout</a:t>
            </a:r>
            <a:r>
              <a:rPr lang="hr-HR" dirty="0"/>
              <a:t>)</a:t>
            </a:r>
          </a:p>
          <a:p>
            <a:pPr marL="0" indent="0">
              <a:buNone/>
            </a:pPr>
            <a:endParaRPr lang="hr-HR" dirty="0"/>
          </a:p>
        </p:txBody>
      </p:sp>
    </p:spTree>
    <p:extLst>
      <p:ext uri="{BB962C8B-B14F-4D97-AF65-F5344CB8AC3E}">
        <p14:creationId xmlns:p14="http://schemas.microsoft.com/office/powerpoint/2010/main" val="212590514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t>Obvezni dodatni podaci</a:t>
            </a:r>
          </a:p>
        </p:txBody>
      </p:sp>
      <p:sp>
        <p:nvSpPr>
          <p:cNvPr id="3" name="Content Placeholder 2"/>
          <p:cNvSpPr>
            <a:spLocks noGrp="1"/>
          </p:cNvSpPr>
          <p:nvPr>
            <p:ph idx="1"/>
          </p:nvPr>
        </p:nvSpPr>
        <p:spPr>
          <a:xfrm>
            <a:off x="457200" y="1600200"/>
            <a:ext cx="8435280" cy="4876800"/>
          </a:xfrm>
        </p:spPr>
        <p:txBody>
          <a:bodyPr>
            <a:normAutofit/>
          </a:bodyPr>
          <a:lstStyle/>
          <a:p>
            <a:r>
              <a:rPr lang="hr-HR" sz="2200" b="1" dirty="0"/>
              <a:t>Dodatni podaci o kojima ovisi ostvarivanje prava iz radnog odnosa,</a:t>
            </a:r>
            <a:r>
              <a:rPr lang="hr-HR" sz="2200" dirty="0"/>
              <a:t> kao npr. </a:t>
            </a:r>
          </a:p>
          <a:p>
            <a:pPr marL="447675" indent="-85725">
              <a:buFontTx/>
              <a:buChar char="-"/>
            </a:pPr>
            <a:r>
              <a:rPr lang="hr-HR" sz="2200" dirty="0"/>
              <a:t> sati rada noću,</a:t>
            </a:r>
          </a:p>
          <a:p>
            <a:pPr marL="447675" indent="-85725">
              <a:buFontTx/>
              <a:buChar char="-"/>
            </a:pPr>
            <a:r>
              <a:rPr lang="hr-HR" sz="2200" dirty="0"/>
              <a:t> rad blagdanom i neradnim danima određenima posebnim propisom</a:t>
            </a:r>
          </a:p>
          <a:p>
            <a:pPr marL="447675" indent="-85725">
              <a:buFontTx/>
              <a:buChar char="-"/>
            </a:pPr>
            <a:r>
              <a:rPr lang="hr-HR" sz="2200" dirty="0"/>
              <a:t> rad nedjeljom</a:t>
            </a:r>
          </a:p>
          <a:p>
            <a:pPr marL="447675" indent="-85725">
              <a:buFontTx/>
              <a:buChar char="-"/>
            </a:pPr>
            <a:r>
              <a:rPr lang="hr-HR" sz="2200" dirty="0"/>
              <a:t> rad subotom</a:t>
            </a:r>
          </a:p>
          <a:p>
            <a:pPr marL="447675" indent="-85725">
              <a:buFontTx/>
              <a:buChar char="-"/>
            </a:pPr>
            <a:r>
              <a:rPr lang="hr-HR" sz="2200" dirty="0"/>
              <a:t> rad u drugoj smjeni</a:t>
            </a:r>
          </a:p>
          <a:p>
            <a:pPr marL="447675" indent="-85725">
              <a:buFontTx/>
              <a:buChar char="-"/>
            </a:pPr>
            <a:r>
              <a:rPr lang="hr-HR" sz="2200" dirty="0"/>
              <a:t> dvokratni rad</a:t>
            </a:r>
          </a:p>
          <a:p>
            <a:pPr marL="447675" indent="-85725">
              <a:buFontTx/>
              <a:buChar char="-"/>
            </a:pPr>
            <a:r>
              <a:rPr lang="hr-HR" sz="2200" dirty="0"/>
              <a:t> rad u drugim uvjetima u kojima radnik ostvaruju posebna prava</a:t>
            </a:r>
          </a:p>
          <a:p>
            <a:pPr marL="180975" indent="-180975"/>
            <a:r>
              <a:rPr lang="hr-HR" sz="2200" b="1" dirty="0"/>
              <a:t>Poslodavac je dužan prilagoditi </a:t>
            </a:r>
            <a:r>
              <a:rPr lang="hr-HR" sz="2200" dirty="0"/>
              <a:t>vođenje evidencija ovisno o pravima koja radnici ostvaruju za rad u određenim okolnostima.</a:t>
            </a:r>
          </a:p>
        </p:txBody>
      </p:sp>
    </p:spTree>
    <p:extLst>
      <p:ext uri="{BB962C8B-B14F-4D97-AF65-F5344CB8AC3E}">
        <p14:creationId xmlns:p14="http://schemas.microsoft.com/office/powerpoint/2010/main" val="229411294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dirty="0"/>
              <a:t>Usporedba s prethodnim Pravilnikom</a:t>
            </a:r>
          </a:p>
        </p:txBody>
      </p:sp>
      <p:sp>
        <p:nvSpPr>
          <p:cNvPr id="3" name="Content Placeholder 2"/>
          <p:cNvSpPr>
            <a:spLocks noGrp="1"/>
          </p:cNvSpPr>
          <p:nvPr>
            <p:ph idx="1"/>
          </p:nvPr>
        </p:nvSpPr>
        <p:spPr/>
        <p:txBody>
          <a:bodyPr/>
          <a:lstStyle/>
          <a:p>
            <a:r>
              <a:rPr lang="hr-HR" dirty="0"/>
              <a:t>broj obveznih podataka je izmijenjen</a:t>
            </a:r>
          </a:p>
          <a:p>
            <a:r>
              <a:rPr lang="hr-HR" dirty="0"/>
              <a:t>vrijeme terenskog rada, vrijeme korištenje dnevnog i tjednog odmora radnika, vrijeme pripravnosti … zamijenjeno sa </a:t>
            </a:r>
            <a:r>
              <a:rPr lang="hr-HR" u="sng" dirty="0"/>
              <a:t>sati</a:t>
            </a:r>
            <a:r>
              <a:rPr lang="hr-HR" dirty="0"/>
              <a:t> terenskog rada, sati korištenja odmora … itd.</a:t>
            </a:r>
          </a:p>
          <a:p>
            <a:r>
              <a:rPr lang="hr-HR" dirty="0">
                <a:solidFill>
                  <a:srgbClr val="FF0000"/>
                </a:solidFill>
              </a:rPr>
              <a:t>NOVO:</a:t>
            </a:r>
          </a:p>
          <a:p>
            <a:pPr marL="452438" indent="-276225">
              <a:buFont typeface="Wingdings" panose="05000000000000000000" pitchFamily="2" charset="2"/>
              <a:buChar char="ü"/>
            </a:pPr>
            <a:r>
              <a:rPr lang="hr-HR" dirty="0"/>
              <a:t> vođenje podatak o dnevnom i tjednom odmoru je uvjetno obvezno</a:t>
            </a:r>
          </a:p>
          <a:p>
            <a:pPr marL="354013" indent="-354013">
              <a:buNone/>
            </a:pPr>
            <a:r>
              <a:rPr lang="hr-HR" dirty="0"/>
              <a:t>I NADALJE: </a:t>
            </a:r>
          </a:p>
          <a:p>
            <a:pPr marL="519113" indent="-342900">
              <a:buFont typeface="Wingdings" panose="05000000000000000000" pitchFamily="2" charset="2"/>
              <a:buChar char="ü"/>
            </a:pPr>
            <a:r>
              <a:rPr lang="hr-HR" dirty="0"/>
              <a:t>vođenje podataka o početku i završetku radnog vremena je također uvjetno obvezno</a:t>
            </a:r>
          </a:p>
          <a:p>
            <a:endParaRPr lang="hr-HR" dirty="0"/>
          </a:p>
        </p:txBody>
      </p:sp>
    </p:spTree>
    <p:extLst>
      <p:ext uri="{BB962C8B-B14F-4D97-AF65-F5344CB8AC3E}">
        <p14:creationId xmlns:p14="http://schemas.microsoft.com/office/powerpoint/2010/main" val="248234194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9D427-551C-4EFE-A763-ED317E5A9751}"/>
              </a:ext>
            </a:extLst>
          </p:cNvPr>
          <p:cNvSpPr>
            <a:spLocks noGrp="1"/>
          </p:cNvSpPr>
          <p:nvPr>
            <p:ph type="title"/>
          </p:nvPr>
        </p:nvSpPr>
        <p:spPr/>
        <p:txBody>
          <a:bodyPr>
            <a:normAutofit fontScale="90000"/>
          </a:bodyPr>
          <a:lstStyle/>
          <a:p>
            <a:r>
              <a:rPr lang="hr-HR" dirty="0"/>
              <a:t>Podaci o početku i završetku dnevnog rada </a:t>
            </a:r>
          </a:p>
        </p:txBody>
      </p:sp>
      <p:sp>
        <p:nvSpPr>
          <p:cNvPr id="3" name="Content Placeholder 2">
            <a:extLst>
              <a:ext uri="{FF2B5EF4-FFF2-40B4-BE49-F238E27FC236}">
                <a16:creationId xmlns:a16="http://schemas.microsoft.com/office/drawing/2014/main" id="{8A2AAC4D-D60B-415F-92B7-41AEA2B9492A}"/>
              </a:ext>
            </a:extLst>
          </p:cNvPr>
          <p:cNvSpPr>
            <a:spLocks noGrp="1"/>
          </p:cNvSpPr>
          <p:nvPr>
            <p:ph idx="1"/>
          </p:nvPr>
        </p:nvSpPr>
        <p:spPr/>
        <p:txBody>
          <a:bodyPr>
            <a:normAutofit lnSpcReduction="10000"/>
          </a:bodyPr>
          <a:lstStyle/>
          <a:p>
            <a:r>
              <a:rPr lang="hr-HR" dirty="0"/>
              <a:t>Poslodavac je </a:t>
            </a:r>
            <a:r>
              <a:rPr lang="hr-HR" u="sng" dirty="0"/>
              <a:t>dužan</a:t>
            </a:r>
            <a:r>
              <a:rPr lang="hr-HR" dirty="0"/>
              <a:t> voditi podatke o početku i završetku dnevnog radnog vremena samo ukoliko je obveza njihovog vođenja ugovorena odnosno određena:</a:t>
            </a:r>
          </a:p>
          <a:p>
            <a:pPr marL="0" indent="354013">
              <a:buNone/>
            </a:pPr>
            <a:r>
              <a:rPr lang="hr-HR" dirty="0"/>
              <a:t>   - kolektivnim ugovorom</a:t>
            </a:r>
          </a:p>
          <a:p>
            <a:pPr marL="0" indent="354013">
              <a:buNone/>
            </a:pPr>
            <a:r>
              <a:rPr lang="hr-HR" dirty="0"/>
              <a:t>   - sporazumom između radničkog vijeća i poslodavca</a:t>
            </a:r>
          </a:p>
          <a:p>
            <a:pPr marL="0" indent="354013">
              <a:buNone/>
            </a:pPr>
            <a:r>
              <a:rPr lang="hr-HR" dirty="0"/>
              <a:t>   - pravilnikom o radu</a:t>
            </a:r>
          </a:p>
          <a:p>
            <a:pPr marL="0" indent="354013">
              <a:buNone/>
            </a:pPr>
            <a:r>
              <a:rPr lang="hr-HR" dirty="0"/>
              <a:t>   - ugovorom o radu</a:t>
            </a:r>
          </a:p>
          <a:p>
            <a:r>
              <a:rPr lang="hr-HR" dirty="0"/>
              <a:t>Ako tim aktima nije određena obveza, ne moraju se voditi podaci o početku i završetku dnevnog radnog vremena</a:t>
            </a:r>
          </a:p>
          <a:p>
            <a:r>
              <a:rPr lang="hr-HR" dirty="0"/>
              <a:t>Iako nema obvezu (nije je preuzeo nekim od navedenih akata), poslodavac može voditi podatke o početku i završetku dnevnog radnog vremena</a:t>
            </a:r>
          </a:p>
        </p:txBody>
      </p:sp>
    </p:spTree>
    <p:extLst>
      <p:ext uri="{BB962C8B-B14F-4D97-AF65-F5344CB8AC3E}">
        <p14:creationId xmlns:p14="http://schemas.microsoft.com/office/powerpoint/2010/main" val="251399359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55BF7-0D29-47CE-8187-547D6FBB78F2}"/>
              </a:ext>
            </a:extLst>
          </p:cNvPr>
          <p:cNvSpPr>
            <a:spLocks noGrp="1"/>
          </p:cNvSpPr>
          <p:nvPr>
            <p:ph type="title"/>
          </p:nvPr>
        </p:nvSpPr>
        <p:spPr/>
        <p:txBody>
          <a:bodyPr>
            <a:normAutofit fontScale="90000"/>
          </a:bodyPr>
          <a:lstStyle/>
          <a:p>
            <a:r>
              <a:rPr lang="hr-HR" dirty="0"/>
              <a:t>Podaci o dnevnom i tjednom odmoru radnika</a:t>
            </a:r>
          </a:p>
        </p:txBody>
      </p:sp>
      <p:sp>
        <p:nvSpPr>
          <p:cNvPr id="3" name="Content Placeholder 2">
            <a:extLst>
              <a:ext uri="{FF2B5EF4-FFF2-40B4-BE49-F238E27FC236}">
                <a16:creationId xmlns:a16="http://schemas.microsoft.com/office/drawing/2014/main" id="{337321E4-4E37-46F2-8A47-EE6DDEC11258}"/>
              </a:ext>
            </a:extLst>
          </p:cNvPr>
          <p:cNvSpPr>
            <a:spLocks noGrp="1"/>
          </p:cNvSpPr>
          <p:nvPr>
            <p:ph idx="1"/>
          </p:nvPr>
        </p:nvSpPr>
        <p:spPr/>
        <p:txBody>
          <a:bodyPr/>
          <a:lstStyle/>
          <a:p>
            <a:r>
              <a:rPr lang="hr-HR" dirty="0"/>
              <a:t>Poslodavac </a:t>
            </a:r>
            <a:r>
              <a:rPr lang="hr-HR" b="1" dirty="0"/>
              <a:t>ne mora voditi podatke o dnevnom i tjednom odmoru radnika</a:t>
            </a:r>
            <a:r>
              <a:rPr lang="hr-HR" dirty="0"/>
              <a:t>:</a:t>
            </a:r>
          </a:p>
          <a:p>
            <a:pPr marL="457200" lvl="0" indent="-280988">
              <a:buClr>
                <a:srgbClr val="002060"/>
              </a:buClr>
              <a:buFont typeface="+mj-lt"/>
              <a:buAutoNum type="arabicPeriod"/>
            </a:pPr>
            <a:r>
              <a:rPr lang="hr-HR" dirty="0"/>
              <a:t>ako za svaki radni dan vodi podatke o početku i završetku rada (ta je iznimka bila propisana i do 31. kolovoza 2017.) i</a:t>
            </a:r>
          </a:p>
          <a:p>
            <a:pPr marL="457200" indent="-280988">
              <a:buClr>
                <a:srgbClr val="002060"/>
              </a:buClr>
              <a:buFont typeface="+mj-lt"/>
              <a:buAutoNum type="arabicPeriod"/>
            </a:pPr>
            <a:r>
              <a:rPr lang="hr-HR" dirty="0"/>
              <a:t>za radnike kojima je radno vrijeme raspoređeno u jednakom trajanju i jednakom rasporedu po danima, tjednima i mjesecima (na snazi od 1. rujna 2017.)</a:t>
            </a:r>
          </a:p>
          <a:p>
            <a:pPr marL="176212" indent="0">
              <a:buClr>
                <a:srgbClr val="002060"/>
              </a:buClr>
              <a:buNone/>
            </a:pPr>
            <a:endParaRPr lang="hr-HR" dirty="0"/>
          </a:p>
          <a:p>
            <a:pPr marL="0" indent="0">
              <a:buClr>
                <a:srgbClr val="002060"/>
              </a:buClr>
              <a:buNone/>
            </a:pPr>
            <a:r>
              <a:rPr lang="hr-HR" dirty="0"/>
              <a:t>Izuzimanje od obveze evidentiranja podataka o dnevnom i tjednom odmoru određenog radnika -  dovoljno je da je ispunjen </a:t>
            </a:r>
            <a:r>
              <a:rPr lang="hr-HR" b="1" dirty="0"/>
              <a:t>jedan od ova dva uvjeta</a:t>
            </a:r>
            <a:endParaRPr lang="hr-HR" dirty="0"/>
          </a:p>
        </p:txBody>
      </p:sp>
    </p:spTree>
    <p:extLst>
      <p:ext uri="{BB962C8B-B14F-4D97-AF65-F5344CB8AC3E}">
        <p14:creationId xmlns:p14="http://schemas.microsoft.com/office/powerpoint/2010/main" val="232155505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197B0-FA03-4EF7-A3F2-24F69B2BC6B8}"/>
              </a:ext>
            </a:extLst>
          </p:cNvPr>
          <p:cNvSpPr>
            <a:spLocks noGrp="1"/>
          </p:cNvSpPr>
          <p:nvPr>
            <p:ph type="title"/>
          </p:nvPr>
        </p:nvSpPr>
        <p:spPr/>
        <p:txBody>
          <a:bodyPr/>
          <a:lstStyle/>
          <a:p>
            <a:r>
              <a:rPr lang="hr-HR" dirty="0"/>
              <a:t>Dnevni odmor</a:t>
            </a:r>
          </a:p>
        </p:txBody>
      </p:sp>
      <p:sp>
        <p:nvSpPr>
          <p:cNvPr id="3" name="Content Placeholder 2">
            <a:extLst>
              <a:ext uri="{FF2B5EF4-FFF2-40B4-BE49-F238E27FC236}">
                <a16:creationId xmlns:a16="http://schemas.microsoft.com/office/drawing/2014/main" id="{6529B666-03C4-4E8E-B9F5-F1105588E1F7}"/>
              </a:ext>
            </a:extLst>
          </p:cNvPr>
          <p:cNvSpPr>
            <a:spLocks noGrp="1"/>
          </p:cNvSpPr>
          <p:nvPr>
            <p:ph idx="1"/>
          </p:nvPr>
        </p:nvSpPr>
        <p:spPr/>
        <p:txBody>
          <a:bodyPr/>
          <a:lstStyle/>
          <a:p>
            <a:r>
              <a:rPr lang="hr-HR" dirty="0"/>
              <a:t>Odmor između dva radna dana; mora iznositi najmanje </a:t>
            </a:r>
            <a:r>
              <a:rPr lang="hr-HR" b="1" dirty="0"/>
              <a:t>12 sati neprekidno</a:t>
            </a:r>
            <a:r>
              <a:rPr lang="hr-HR" dirty="0"/>
              <a:t> tijekom svakog vremenskog razdoblja od 24 sata (čl. 74. Zakona o radu)</a:t>
            </a:r>
          </a:p>
          <a:p>
            <a:r>
              <a:rPr lang="hr-HR" dirty="0"/>
              <a:t>Iznimno, za punoljetnog radnika koji radi na </a:t>
            </a:r>
            <a:r>
              <a:rPr lang="hr-HR" b="1" dirty="0"/>
              <a:t>sezonskim poslovima</a:t>
            </a:r>
            <a:r>
              <a:rPr lang="hr-HR" dirty="0"/>
              <a:t>, a poslovi se obavljaju </a:t>
            </a:r>
            <a:r>
              <a:rPr lang="hr-HR" u="sng" dirty="0"/>
              <a:t>u dva navrata</a:t>
            </a:r>
            <a:r>
              <a:rPr lang="hr-HR" dirty="0"/>
              <a:t> tijekom radnog dana, dnevni odmor može iznositi najmanje </a:t>
            </a:r>
            <a:r>
              <a:rPr lang="hr-HR" b="1" dirty="0"/>
              <a:t>8 sati</a:t>
            </a:r>
            <a:r>
              <a:rPr lang="hr-HR" dirty="0"/>
              <a:t> neprekidno, ali se radniku mora omogućiti korištenje propuštenog dnevnog odmora odmah po okončanju razdoblja rada u kojem nije bilo moguće korištenje dnevnog odmora u trajanju od 12 sati neprekidno</a:t>
            </a:r>
          </a:p>
        </p:txBody>
      </p:sp>
    </p:spTree>
    <p:extLst>
      <p:ext uri="{BB962C8B-B14F-4D97-AF65-F5344CB8AC3E}">
        <p14:creationId xmlns:p14="http://schemas.microsoft.com/office/powerpoint/2010/main" val="256255332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6BBF5-74C1-4EE3-8F5B-CB4A0FA1CF65}"/>
              </a:ext>
            </a:extLst>
          </p:cNvPr>
          <p:cNvSpPr>
            <a:spLocks noGrp="1"/>
          </p:cNvSpPr>
          <p:nvPr>
            <p:ph type="title"/>
          </p:nvPr>
        </p:nvSpPr>
        <p:spPr/>
        <p:txBody>
          <a:bodyPr/>
          <a:lstStyle/>
          <a:p>
            <a:r>
              <a:rPr lang="hr-HR" dirty="0"/>
              <a:t>Tjedni odmor</a:t>
            </a:r>
          </a:p>
        </p:txBody>
      </p:sp>
      <p:sp>
        <p:nvSpPr>
          <p:cNvPr id="3" name="Content Placeholder 2">
            <a:extLst>
              <a:ext uri="{FF2B5EF4-FFF2-40B4-BE49-F238E27FC236}">
                <a16:creationId xmlns:a16="http://schemas.microsoft.com/office/drawing/2014/main" id="{54167E48-C691-49F6-8829-6F52AE4560B8}"/>
              </a:ext>
            </a:extLst>
          </p:cNvPr>
          <p:cNvSpPr>
            <a:spLocks noGrp="1"/>
          </p:cNvSpPr>
          <p:nvPr>
            <p:ph idx="1"/>
          </p:nvPr>
        </p:nvSpPr>
        <p:spPr/>
        <p:txBody>
          <a:bodyPr/>
          <a:lstStyle/>
          <a:p>
            <a:r>
              <a:rPr lang="hr-HR" dirty="0"/>
              <a:t>Tjedni odmor - iznosi 24 sata i uvećava se za propisani dnevni odmor, tako da zajedno s dnevnim odmorom iznosi najmanje 36 sati (čl. 75. Zakona o radu)</a:t>
            </a:r>
          </a:p>
          <a:p>
            <a:r>
              <a:rPr lang="hr-HR" dirty="0"/>
              <a:t> Za maloljetnika najmanje 48 sati neprekidno</a:t>
            </a:r>
          </a:p>
          <a:p>
            <a:pPr marL="265113" indent="-265113"/>
            <a:r>
              <a:rPr lang="hr-HR" dirty="0"/>
              <a:t>Iznimno, </a:t>
            </a:r>
            <a:r>
              <a:rPr lang="hr-HR" b="1" dirty="0"/>
              <a:t>smjenskim radnicima </a:t>
            </a:r>
            <a:r>
              <a:rPr lang="hr-HR" dirty="0"/>
              <a:t>i radnicima kod kojih je to zbog tehničkih razloga poslovno opravdano, tjedni odmor se ne mora uvećavati za dnevni odmor i može iznositi 24 sata neprekidno (čl. 75. st. 5. Zakona o radu)</a:t>
            </a:r>
          </a:p>
        </p:txBody>
      </p:sp>
    </p:spTree>
    <p:extLst>
      <p:ext uri="{BB962C8B-B14F-4D97-AF65-F5344CB8AC3E}">
        <p14:creationId xmlns:p14="http://schemas.microsoft.com/office/powerpoint/2010/main" val="172602749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8680"/>
            <a:ext cx="8229600" cy="1311424"/>
          </a:xfrm>
        </p:spPr>
        <p:txBody>
          <a:bodyPr>
            <a:normAutofit fontScale="90000"/>
          </a:bodyPr>
          <a:lstStyle/>
          <a:p>
            <a:r>
              <a:rPr lang="hr-HR" sz="2954" dirty="0"/>
              <a:t>Mogućnost drukčijeg uređenja radnog vremena, uključujući </a:t>
            </a:r>
            <a:r>
              <a:rPr lang="hr-HR" sz="2954" u="sng" dirty="0"/>
              <a:t>korištenje dnevnog i tjednog odmora  </a:t>
            </a:r>
            <a:br>
              <a:rPr lang="hr-HR" sz="2954" u="sng" dirty="0"/>
            </a:br>
            <a:r>
              <a:rPr lang="hr-HR" sz="2954" dirty="0"/>
              <a:t>ZA PUNOLJETNE RADNIKE:</a:t>
            </a:r>
          </a:p>
        </p:txBody>
      </p:sp>
      <p:sp>
        <p:nvSpPr>
          <p:cNvPr id="3" name="Content Placeholder 2"/>
          <p:cNvSpPr>
            <a:spLocks noGrp="1"/>
          </p:cNvSpPr>
          <p:nvPr>
            <p:ph idx="1"/>
          </p:nvPr>
        </p:nvSpPr>
        <p:spPr>
          <a:xfrm>
            <a:off x="457200" y="1988840"/>
            <a:ext cx="8229600" cy="4488160"/>
          </a:xfrm>
        </p:spPr>
        <p:txBody>
          <a:bodyPr>
            <a:normAutofit fontScale="92500" lnSpcReduction="20000"/>
          </a:bodyPr>
          <a:lstStyle/>
          <a:p>
            <a:pPr marL="326789" indent="-326789">
              <a:buNone/>
            </a:pPr>
            <a:r>
              <a:rPr lang="vi-VN" dirty="0"/>
              <a:t>1</a:t>
            </a:r>
            <a:r>
              <a:rPr lang="vi-VN" dirty="0">
                <a:latin typeface="Arial" charset="0"/>
                <a:cs typeface="Arial" charset="0"/>
              </a:rPr>
              <a:t>) ako je to neophodno zbog udaljenosti između mjesta rada radnika i njegovog prebivališta ili zbog udaljenosti između različitih mjesta rada radnika</a:t>
            </a:r>
          </a:p>
          <a:p>
            <a:pPr marL="326789" indent="-326789">
              <a:buNone/>
            </a:pPr>
            <a:r>
              <a:rPr lang="vi-VN" dirty="0">
                <a:latin typeface="Arial" charset="0"/>
                <a:cs typeface="Arial" charset="0"/>
              </a:rPr>
              <a:t>2) ako se radi o djelatnosti zaštite osoba i imovine,</a:t>
            </a:r>
            <a:r>
              <a:rPr lang="hr-HR" dirty="0">
                <a:latin typeface="Arial" charset="0"/>
                <a:cs typeface="Arial" charset="0"/>
              </a:rPr>
              <a:t> kada obavljanje poslova zahtijeva stalnu prisutnost</a:t>
            </a:r>
          </a:p>
          <a:p>
            <a:pPr marL="326789" indent="-326789">
              <a:buNone/>
            </a:pPr>
            <a:r>
              <a:rPr lang="hr-HR" dirty="0">
                <a:latin typeface="Arial" charset="0"/>
                <a:cs typeface="Arial" charset="0"/>
              </a:rPr>
              <a:t>3) </a:t>
            </a:r>
            <a:r>
              <a:rPr lang="vi-VN" dirty="0">
                <a:latin typeface="Arial" charset="0"/>
                <a:cs typeface="Arial" charset="0"/>
              </a:rPr>
              <a:t>ako se radi o djelatnosti pružanja usluga ili proizvodnje u neprekidnom trajanju</a:t>
            </a:r>
            <a:endParaRPr lang="hr-HR" dirty="0">
              <a:latin typeface="Arial" charset="0"/>
              <a:cs typeface="Arial" charset="0"/>
            </a:endParaRPr>
          </a:p>
          <a:p>
            <a:pPr marL="326789" indent="-326789">
              <a:buNone/>
            </a:pPr>
            <a:r>
              <a:rPr lang="hr-HR" dirty="0">
                <a:latin typeface="Arial" charset="0"/>
                <a:cs typeface="Arial" charset="0"/>
              </a:rPr>
              <a:t>4) </a:t>
            </a:r>
            <a:r>
              <a:rPr lang="vi-VN" dirty="0">
                <a:latin typeface="Arial" charset="0"/>
                <a:cs typeface="Arial" charset="0"/>
              </a:rPr>
              <a:t>ako se radi o djelatnosti s izraženom promjenom intenziteta aktivnosti, a osobito u</a:t>
            </a:r>
            <a:r>
              <a:rPr lang="hr-HR" dirty="0">
                <a:latin typeface="Arial" charset="0"/>
                <a:cs typeface="Arial" charset="0"/>
              </a:rPr>
              <a:t> </a:t>
            </a:r>
            <a:r>
              <a:rPr lang="vi-VN" dirty="0">
                <a:latin typeface="Arial" charset="0"/>
                <a:cs typeface="Arial" charset="0"/>
              </a:rPr>
              <a:t>poljoprivredi, turizmu</a:t>
            </a:r>
            <a:r>
              <a:rPr lang="hr-HR" dirty="0">
                <a:latin typeface="Arial" charset="0"/>
                <a:cs typeface="Arial" charset="0"/>
              </a:rPr>
              <a:t> i </a:t>
            </a:r>
            <a:r>
              <a:rPr lang="vi-VN" dirty="0">
                <a:latin typeface="Arial" charset="0"/>
                <a:cs typeface="Arial" charset="0"/>
              </a:rPr>
              <a:t>poštanskim uslugama,</a:t>
            </a:r>
          </a:p>
          <a:p>
            <a:pPr marL="326789" indent="-326789">
              <a:buNone/>
            </a:pPr>
            <a:r>
              <a:rPr lang="vi-VN" dirty="0">
                <a:latin typeface="Arial" charset="0"/>
                <a:cs typeface="Arial" charset="0"/>
              </a:rPr>
              <a:t>5) ako se radi o radu radnika u djelatnosti željezničkog prometa,</a:t>
            </a:r>
            <a:r>
              <a:rPr lang="hr-HR" dirty="0">
                <a:latin typeface="Arial" charset="0"/>
                <a:cs typeface="Arial" charset="0"/>
              </a:rPr>
              <a:t> čiji rad nije neprekidan već se obavlja po potrebi, koji radno vrijeme provodi u vlaku ili čiji je rad vezan uz vozni red,</a:t>
            </a:r>
            <a:endParaRPr lang="vi-VN" dirty="0">
              <a:latin typeface="Arial" charset="0"/>
              <a:cs typeface="Arial" charset="0"/>
            </a:endParaRPr>
          </a:p>
          <a:p>
            <a:pPr marL="326789" indent="-326789">
              <a:buNone/>
            </a:pPr>
            <a:r>
              <a:rPr lang="vi-VN" dirty="0">
                <a:latin typeface="Arial" charset="0"/>
                <a:cs typeface="Arial" charset="0"/>
              </a:rPr>
              <a:t>6) u slučaju više sile te nastupa izvanrednih i nepredvidivih okolnosti i događaja</a:t>
            </a:r>
          </a:p>
          <a:p>
            <a:pPr>
              <a:buFontTx/>
              <a:buNone/>
            </a:pPr>
            <a:endParaRPr lang="hr-HR" dirty="0"/>
          </a:p>
        </p:txBody>
      </p:sp>
    </p:spTree>
    <p:extLst>
      <p:ext uri="{BB962C8B-B14F-4D97-AF65-F5344CB8AC3E}">
        <p14:creationId xmlns:p14="http://schemas.microsoft.com/office/powerpoint/2010/main" val="16270568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DCD2C-0AE4-4519-B9A6-BF0E4ECFDA47}"/>
              </a:ext>
            </a:extLst>
          </p:cNvPr>
          <p:cNvSpPr>
            <a:spLocks noGrp="1"/>
          </p:cNvSpPr>
          <p:nvPr>
            <p:ph type="title"/>
          </p:nvPr>
        </p:nvSpPr>
        <p:spPr>
          <a:xfrm>
            <a:off x="457200" y="533400"/>
            <a:ext cx="8229600" cy="807368"/>
          </a:xfrm>
        </p:spPr>
        <p:txBody>
          <a:bodyPr>
            <a:normAutofit fontScale="90000"/>
          </a:bodyPr>
          <a:lstStyle/>
          <a:p>
            <a:r>
              <a:rPr lang="hr-HR" dirty="0"/>
              <a:t>Mogućnost drukčijeg uređenja radnog vremena</a:t>
            </a:r>
          </a:p>
        </p:txBody>
      </p:sp>
      <p:sp>
        <p:nvSpPr>
          <p:cNvPr id="3" name="Content Placeholder 2">
            <a:extLst>
              <a:ext uri="{FF2B5EF4-FFF2-40B4-BE49-F238E27FC236}">
                <a16:creationId xmlns:a16="http://schemas.microsoft.com/office/drawing/2014/main" id="{C8B5F6F4-5206-4BA5-BADB-81A8CAD2F737}"/>
              </a:ext>
            </a:extLst>
          </p:cNvPr>
          <p:cNvSpPr>
            <a:spLocks noGrp="1"/>
          </p:cNvSpPr>
          <p:nvPr>
            <p:ph idx="1"/>
          </p:nvPr>
        </p:nvSpPr>
        <p:spPr/>
        <p:txBody>
          <a:bodyPr>
            <a:normAutofit/>
          </a:bodyPr>
          <a:lstStyle/>
          <a:p>
            <a:r>
              <a:rPr lang="hr-HR" dirty="0"/>
              <a:t>Što se može drukčije urediti:</a:t>
            </a:r>
          </a:p>
          <a:p>
            <a:pPr marL="816240" indent="-316531">
              <a:buFont typeface="Wingdings" panose="05000000000000000000" pitchFamily="2" charset="2"/>
              <a:buChar char="Ø"/>
            </a:pPr>
            <a:r>
              <a:rPr lang="hr-HR" dirty="0">
                <a:latin typeface="Arial" charset="0"/>
                <a:cs typeface="Arial" charset="0"/>
              </a:rPr>
              <a:t>korištenje dnevnog odmora – najmanje 10 sati, a kolektivnim ugovorom može se odrediti najmanje 8 sati</a:t>
            </a:r>
          </a:p>
          <a:p>
            <a:pPr marL="816240" indent="-316531">
              <a:buFont typeface="Wingdings" panose="05000000000000000000" pitchFamily="2" charset="2"/>
              <a:buChar char="Ø"/>
            </a:pPr>
            <a:r>
              <a:rPr lang="hr-HR" dirty="0">
                <a:latin typeface="Arial" charset="0"/>
                <a:cs typeface="Arial" charset="0"/>
              </a:rPr>
              <a:t>korištenje tjednog odmora – najmanje 20 sati</a:t>
            </a:r>
          </a:p>
          <a:p>
            <a:pPr marL="816240" indent="-316531">
              <a:buFont typeface="Wingdings" panose="05000000000000000000" pitchFamily="2" charset="2"/>
              <a:buChar char="Ø"/>
            </a:pPr>
            <a:r>
              <a:rPr lang="hr-HR" dirty="0">
                <a:latin typeface="Arial" charset="0"/>
                <a:cs typeface="Arial" charset="0"/>
              </a:rPr>
              <a:t>trajanje rada noćnih radnika – iznimke od ograničenja propisanih Zakonom o radu</a:t>
            </a:r>
          </a:p>
          <a:p>
            <a:r>
              <a:rPr lang="hr-HR" dirty="0"/>
              <a:t>Radniku se mora omogućiti korištenje zamjenskog dnevnog ili tjednog odmora odmah po okončanju razdoblja koje je proveo na radu zbog kojeg je koristio kraći dnevni, odnosno tjedni odmor.</a:t>
            </a:r>
            <a:endParaRPr lang="hr-HR" dirty="0">
              <a:latin typeface="Arial" charset="0"/>
              <a:cs typeface="Arial" charset="0"/>
            </a:endParaRPr>
          </a:p>
        </p:txBody>
      </p:sp>
    </p:spTree>
    <p:extLst>
      <p:ext uri="{BB962C8B-B14F-4D97-AF65-F5344CB8AC3E}">
        <p14:creationId xmlns:p14="http://schemas.microsoft.com/office/powerpoint/2010/main" val="388395488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E1E85-644E-4710-BA9B-3AFAF5F03365}"/>
              </a:ext>
            </a:extLst>
          </p:cNvPr>
          <p:cNvSpPr>
            <a:spLocks noGrp="1"/>
          </p:cNvSpPr>
          <p:nvPr>
            <p:ph type="title"/>
          </p:nvPr>
        </p:nvSpPr>
        <p:spPr/>
        <p:txBody>
          <a:bodyPr>
            <a:normAutofit fontScale="90000"/>
          </a:bodyPr>
          <a:lstStyle/>
          <a:p>
            <a:r>
              <a:rPr lang="hr-HR" dirty="0"/>
              <a:t>Mogućnost drukčijeg uređenja radnog vremena</a:t>
            </a:r>
          </a:p>
        </p:txBody>
      </p:sp>
      <p:sp>
        <p:nvSpPr>
          <p:cNvPr id="3" name="Content Placeholder 2">
            <a:extLst>
              <a:ext uri="{FF2B5EF4-FFF2-40B4-BE49-F238E27FC236}">
                <a16:creationId xmlns:a16="http://schemas.microsoft.com/office/drawing/2014/main" id="{FF5C6762-FFD8-4D05-8DB0-6A58C1898993}"/>
              </a:ext>
            </a:extLst>
          </p:cNvPr>
          <p:cNvSpPr>
            <a:spLocks noGrp="1"/>
          </p:cNvSpPr>
          <p:nvPr>
            <p:ph idx="1"/>
          </p:nvPr>
        </p:nvSpPr>
        <p:spPr/>
        <p:txBody>
          <a:bodyPr/>
          <a:lstStyle/>
          <a:p>
            <a:pPr marL="0" indent="0">
              <a:buNone/>
            </a:pPr>
            <a:r>
              <a:rPr lang="hr-HR" dirty="0">
                <a:latin typeface="Arial" charset="0"/>
                <a:cs typeface="Arial" charset="0"/>
              </a:rPr>
              <a:t>Kojim aktima se mogu urediti </a:t>
            </a:r>
            <a:r>
              <a:rPr lang="hr-HR" dirty="0"/>
              <a:t>iznimke od primjene odredbi o trajanju rada noćnog radnika, dnevnom i tjednom odmoru?</a:t>
            </a:r>
            <a:endParaRPr lang="hr-HR" dirty="0">
              <a:latin typeface="Arial" charset="0"/>
              <a:cs typeface="Arial" charset="0"/>
            </a:endParaRPr>
          </a:p>
          <a:p>
            <a:pPr marL="499709" indent="-499709">
              <a:buFont typeface="Wingdings" panose="05000000000000000000" pitchFamily="2" charset="2"/>
              <a:buChar char="Ø"/>
            </a:pPr>
            <a:r>
              <a:rPr lang="hr-HR" dirty="0">
                <a:latin typeface="Arial" charset="0"/>
                <a:cs typeface="Arial" charset="0"/>
              </a:rPr>
              <a:t>propisom</a:t>
            </a:r>
          </a:p>
          <a:p>
            <a:pPr marL="499709" indent="-499709">
              <a:buFont typeface="Wingdings" panose="05000000000000000000" pitchFamily="2" charset="2"/>
              <a:buChar char="Ø"/>
            </a:pPr>
            <a:r>
              <a:rPr lang="hr-HR" dirty="0">
                <a:latin typeface="Arial" charset="0"/>
                <a:cs typeface="Arial" charset="0"/>
              </a:rPr>
              <a:t>kolektivnim ugovorom</a:t>
            </a:r>
          </a:p>
          <a:p>
            <a:pPr marL="499709" indent="-499709">
              <a:buFont typeface="Wingdings" panose="05000000000000000000" pitchFamily="2" charset="2"/>
              <a:buChar char="Ø"/>
            </a:pPr>
            <a:r>
              <a:rPr lang="hr-HR" dirty="0">
                <a:latin typeface="Arial" charset="0"/>
                <a:cs typeface="Arial" charset="0"/>
              </a:rPr>
              <a:t>odlukom poslodavca</a:t>
            </a:r>
          </a:p>
          <a:p>
            <a:pPr marL="0" indent="0">
              <a:buNone/>
            </a:pPr>
            <a:r>
              <a:rPr lang="hr-HR" dirty="0"/>
              <a:t>UVJET: </a:t>
            </a:r>
          </a:p>
          <a:p>
            <a:r>
              <a:rPr lang="hr-HR" dirty="0"/>
              <a:t>da je radniku osiguran zamjenski odmor </a:t>
            </a:r>
          </a:p>
          <a:p>
            <a:r>
              <a:rPr lang="hr-HR" dirty="0"/>
              <a:t>poslodavac obvezan omogućiti ostvarenje prava na puni odmor propisan Zakonom o radu</a:t>
            </a:r>
          </a:p>
        </p:txBody>
      </p:sp>
    </p:spTree>
    <p:extLst>
      <p:ext uri="{BB962C8B-B14F-4D97-AF65-F5344CB8AC3E}">
        <p14:creationId xmlns:p14="http://schemas.microsoft.com/office/powerpoint/2010/main" val="8789606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600" dirty="0"/>
              <a:t>Sadržaj podataka koji se vode u evidenciji o zaposlenim radnicima </a:t>
            </a:r>
            <a:r>
              <a:rPr lang="hr-HR" sz="3200" dirty="0"/>
              <a:t>– 18 obveznih podataka </a:t>
            </a:r>
          </a:p>
        </p:txBody>
      </p:sp>
      <p:sp>
        <p:nvSpPr>
          <p:cNvPr id="3" name="Content Placeholder 2"/>
          <p:cNvSpPr>
            <a:spLocks noGrp="1"/>
          </p:cNvSpPr>
          <p:nvPr>
            <p:ph idx="1"/>
          </p:nvPr>
        </p:nvSpPr>
        <p:spPr/>
        <p:txBody>
          <a:bodyPr>
            <a:normAutofit fontScale="92500" lnSpcReduction="20000"/>
          </a:bodyPr>
          <a:lstStyle/>
          <a:p>
            <a:pPr lvl="0"/>
            <a:r>
              <a:rPr lang="hr-HR" b="1" dirty="0"/>
              <a:t>podaci o radniku:</a:t>
            </a:r>
            <a:r>
              <a:rPr lang="hr-HR" dirty="0"/>
              <a:t> </a:t>
            </a:r>
          </a:p>
          <a:p>
            <a:pPr marL="0" lvl="0" indent="0">
              <a:buNone/>
            </a:pPr>
            <a:r>
              <a:rPr lang="hr-HR" dirty="0"/>
              <a:t>1. ime i prezime</a:t>
            </a:r>
          </a:p>
          <a:p>
            <a:pPr marL="0" lvl="0" indent="0">
              <a:buNone/>
            </a:pPr>
            <a:r>
              <a:rPr lang="hr-HR" dirty="0"/>
              <a:t>2. osobni identifikacijski broj</a:t>
            </a:r>
          </a:p>
          <a:p>
            <a:pPr marL="0" lvl="0" indent="0">
              <a:buNone/>
            </a:pPr>
            <a:r>
              <a:rPr lang="hr-HR" dirty="0"/>
              <a:t>3. spol</a:t>
            </a:r>
          </a:p>
          <a:p>
            <a:pPr marL="0" lvl="0" indent="0">
              <a:buNone/>
            </a:pPr>
            <a:r>
              <a:rPr lang="hr-HR" dirty="0"/>
              <a:t>4. dan, mjesec i godina rođenja</a:t>
            </a:r>
          </a:p>
          <a:p>
            <a:pPr marL="0" lvl="0" indent="0">
              <a:buNone/>
            </a:pPr>
            <a:r>
              <a:rPr lang="hr-HR" dirty="0"/>
              <a:t>5. državljanstvo</a:t>
            </a:r>
          </a:p>
          <a:p>
            <a:pPr marL="265113" lvl="0" indent="-265113">
              <a:buNone/>
            </a:pPr>
            <a:r>
              <a:rPr lang="hr-HR" dirty="0"/>
              <a:t>6. prebivalište, odnosno boravište (adresa prebivališta i adresa boravišta)</a:t>
            </a:r>
          </a:p>
          <a:p>
            <a:pPr marL="265113" lvl="0" indent="-265113">
              <a:buNone/>
            </a:pPr>
            <a:r>
              <a:rPr lang="hr-HR" dirty="0"/>
              <a:t>7. dozvola za boravak i rad ili potvrda o prijavi rada, ako ju je radnik obvezan imati</a:t>
            </a:r>
          </a:p>
          <a:p>
            <a:pPr marL="265113" lvl="0" indent="-265113">
              <a:buNone/>
            </a:pPr>
            <a:r>
              <a:rPr lang="hr-HR" dirty="0"/>
              <a:t>8. stručno obrazovanje te posebni ispiti, tečajevi i slično koji su uvjet za obavljanje poslova, uključujući licence, certifikate i slično (sada je precizno određeno da se vode </a:t>
            </a:r>
            <a:r>
              <a:rPr lang="hr-HR" u="sng" dirty="0"/>
              <a:t>samo podaci o obrazovanju koji su uvjet za obavljanje poslova</a:t>
            </a:r>
            <a:r>
              <a:rPr lang="hr-HR" dirty="0"/>
              <a:t>, ali poslodavac i dalje može voditi i druge podatke </a:t>
            </a:r>
          </a:p>
          <a:p>
            <a:pPr marL="266700" lvl="0" indent="-266700">
              <a:buNone/>
            </a:pPr>
            <a:endParaRPr lang="hr-HR" dirty="0"/>
          </a:p>
        </p:txBody>
      </p:sp>
    </p:spTree>
    <p:extLst>
      <p:ext uri="{BB962C8B-B14F-4D97-AF65-F5344CB8AC3E}">
        <p14:creationId xmlns:p14="http://schemas.microsoft.com/office/powerpoint/2010/main" val="241509739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67E7D-C758-484E-8978-8C2E26C722A9}"/>
              </a:ext>
            </a:extLst>
          </p:cNvPr>
          <p:cNvSpPr>
            <a:spLocks noGrp="1"/>
          </p:cNvSpPr>
          <p:nvPr>
            <p:ph type="title"/>
          </p:nvPr>
        </p:nvSpPr>
        <p:spPr/>
        <p:txBody>
          <a:bodyPr>
            <a:normAutofit fontScale="90000"/>
          </a:bodyPr>
          <a:lstStyle/>
          <a:p>
            <a:r>
              <a:rPr lang="hr-HR" dirty="0"/>
              <a:t>Radnik koji radi na izdvojenom mjestu rada</a:t>
            </a:r>
          </a:p>
        </p:txBody>
      </p:sp>
      <p:sp>
        <p:nvSpPr>
          <p:cNvPr id="3" name="Content Placeholder 2">
            <a:extLst>
              <a:ext uri="{FF2B5EF4-FFF2-40B4-BE49-F238E27FC236}">
                <a16:creationId xmlns:a16="http://schemas.microsoft.com/office/drawing/2014/main" id="{0EDE5444-886D-4935-AE07-8954B14CD16C}"/>
              </a:ext>
            </a:extLst>
          </p:cNvPr>
          <p:cNvSpPr>
            <a:spLocks noGrp="1"/>
          </p:cNvSpPr>
          <p:nvPr>
            <p:ph idx="1"/>
          </p:nvPr>
        </p:nvSpPr>
        <p:spPr/>
        <p:txBody>
          <a:bodyPr/>
          <a:lstStyle/>
          <a:p>
            <a:r>
              <a:rPr lang="hr-HR" dirty="0"/>
              <a:t>Treba li za radnika koji radi na izdvojenom mjestu rada (npr. kod kuće) voditi evidenciju o radnom vremenu?</a:t>
            </a:r>
          </a:p>
          <a:p>
            <a:r>
              <a:rPr lang="hr-HR" dirty="0"/>
              <a:t>DA, ukoliko </a:t>
            </a:r>
            <a:r>
              <a:rPr lang="hr-HR" u="sng" dirty="0"/>
              <a:t>nije drugačije </a:t>
            </a:r>
            <a:r>
              <a:rPr lang="hr-HR" dirty="0"/>
              <a:t>uređeno posebnim propisom, kolektivnim ugovorom, sporazumom sklopljenim između radničkog vijeća i poslodavca ili ugovorom o radu</a:t>
            </a:r>
          </a:p>
          <a:p>
            <a:r>
              <a:rPr lang="hr-HR" dirty="0"/>
              <a:t>Ako je drugačije određeno – postupa se prema tomu kako je određeno</a:t>
            </a:r>
          </a:p>
          <a:p>
            <a:r>
              <a:rPr lang="hr-HR" dirty="0"/>
              <a:t>Poslodavac </a:t>
            </a:r>
            <a:r>
              <a:rPr lang="hr-HR" b="1" dirty="0"/>
              <a:t>može zadužiti samog radnika da sam za sebe vodi evidenciju radnog vremena</a:t>
            </a:r>
          </a:p>
          <a:p>
            <a:pPr marL="806450" indent="-265113">
              <a:buFont typeface="Wingdings" panose="05000000000000000000" pitchFamily="2" charset="2"/>
              <a:buChar char="ü"/>
            </a:pPr>
            <a:r>
              <a:rPr lang="hr-HR" dirty="0"/>
              <a:t> radniku će odrediti rok u kojem dostavlja podatke</a:t>
            </a:r>
          </a:p>
          <a:p>
            <a:pPr marL="806450" indent="-265113">
              <a:buFont typeface="Wingdings" panose="05000000000000000000" pitchFamily="2" charset="2"/>
              <a:buChar char="ü"/>
            </a:pPr>
            <a:r>
              <a:rPr lang="hr-HR" dirty="0"/>
              <a:t> poslodavac je obvezan kontrolirati evidenciju koju vodi sam radnik</a:t>
            </a:r>
          </a:p>
          <a:p>
            <a:endParaRPr lang="hr-HR" dirty="0"/>
          </a:p>
        </p:txBody>
      </p:sp>
    </p:spTree>
    <p:extLst>
      <p:ext uri="{BB962C8B-B14F-4D97-AF65-F5344CB8AC3E}">
        <p14:creationId xmlns:p14="http://schemas.microsoft.com/office/powerpoint/2010/main" val="369533029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3C377-98FA-4281-829F-CA06C03FDDC4}"/>
              </a:ext>
            </a:extLst>
          </p:cNvPr>
          <p:cNvSpPr>
            <a:spLocks noGrp="1"/>
          </p:cNvSpPr>
          <p:nvPr>
            <p:ph type="title"/>
          </p:nvPr>
        </p:nvSpPr>
        <p:spPr>
          <a:xfrm>
            <a:off x="539552" y="620688"/>
            <a:ext cx="8147248" cy="903312"/>
          </a:xfrm>
        </p:spPr>
        <p:txBody>
          <a:bodyPr>
            <a:normAutofit fontScale="90000"/>
          </a:bodyPr>
          <a:lstStyle/>
          <a:p>
            <a:br>
              <a:rPr lang="hr-HR" dirty="0"/>
            </a:br>
            <a:r>
              <a:rPr lang="hr-HR" dirty="0"/>
              <a:t>Evidencija za radnika koji radi na izdvojenom mjestu rada</a:t>
            </a:r>
            <a:br>
              <a:rPr lang="hr-HR" dirty="0"/>
            </a:br>
            <a:endParaRPr lang="hr-HR" dirty="0"/>
          </a:p>
        </p:txBody>
      </p:sp>
      <p:sp>
        <p:nvSpPr>
          <p:cNvPr id="3" name="Content Placeholder 2">
            <a:extLst>
              <a:ext uri="{FF2B5EF4-FFF2-40B4-BE49-F238E27FC236}">
                <a16:creationId xmlns:a16="http://schemas.microsoft.com/office/drawing/2014/main" id="{8005FE1E-4FAA-40D2-A662-59737217F743}"/>
              </a:ext>
            </a:extLst>
          </p:cNvPr>
          <p:cNvSpPr>
            <a:spLocks noGrp="1"/>
          </p:cNvSpPr>
          <p:nvPr>
            <p:ph idx="1"/>
          </p:nvPr>
        </p:nvSpPr>
        <p:spPr/>
        <p:txBody>
          <a:bodyPr>
            <a:normAutofit fontScale="92500" lnSpcReduction="20000"/>
          </a:bodyPr>
          <a:lstStyle/>
          <a:p>
            <a:pPr marL="0" indent="0">
              <a:buNone/>
            </a:pPr>
            <a:r>
              <a:rPr lang="hr-HR" dirty="0"/>
              <a:t>Broj obveznih podataka u evidenciji radnog vremena radnika koji radi na izdvojenom mjestu rada je manji od podataka obveznih za radnike koji rade u prostoru poslodavca. Ta evidencija mora sadržavati sljedeće podatke:</a:t>
            </a:r>
          </a:p>
          <a:p>
            <a:pPr marL="457200" lvl="0" indent="-457200">
              <a:buClr>
                <a:srgbClr val="002060"/>
              </a:buClr>
              <a:buFont typeface="+mj-lt"/>
              <a:buAutoNum type="arabicPeriod"/>
            </a:pPr>
            <a:r>
              <a:rPr lang="hr-HR" dirty="0"/>
              <a:t>ime i prezime radnika</a:t>
            </a:r>
          </a:p>
          <a:p>
            <a:pPr marL="457200" lvl="0" indent="-457200">
              <a:buClr>
                <a:srgbClr val="002060"/>
              </a:buClr>
              <a:buFont typeface="+mj-lt"/>
              <a:buAutoNum type="arabicPeriod"/>
            </a:pPr>
            <a:r>
              <a:rPr lang="hr-HR" dirty="0"/>
              <a:t>datum u mjesecu</a:t>
            </a:r>
          </a:p>
          <a:p>
            <a:pPr marL="457200" lvl="0" indent="-457200">
              <a:buClr>
                <a:srgbClr val="002060"/>
              </a:buClr>
              <a:buFont typeface="+mj-lt"/>
              <a:buAutoNum type="arabicPeriod"/>
            </a:pPr>
            <a:r>
              <a:rPr lang="hr-HR" dirty="0"/>
              <a:t>ukupno dnevno radno vrijeme</a:t>
            </a:r>
          </a:p>
          <a:p>
            <a:pPr marL="457200" lvl="0" indent="-457200">
              <a:buClr>
                <a:srgbClr val="002060"/>
              </a:buClr>
              <a:buFont typeface="+mj-lt"/>
              <a:buAutoNum type="arabicPeriod"/>
            </a:pPr>
            <a:r>
              <a:rPr lang="hr-HR" dirty="0"/>
              <a:t>sate terenskog rada</a:t>
            </a:r>
          </a:p>
          <a:p>
            <a:pPr marL="457200" lvl="0" indent="-457200">
              <a:buClr>
                <a:srgbClr val="002060"/>
              </a:buClr>
              <a:buFont typeface="+mj-lt"/>
              <a:buAutoNum type="arabicPeriod"/>
            </a:pPr>
            <a:r>
              <a:rPr lang="hr-HR" dirty="0"/>
              <a:t>sate pripravnosti</a:t>
            </a:r>
          </a:p>
          <a:p>
            <a:pPr marL="457200" lvl="0" indent="-457200">
              <a:buClr>
                <a:srgbClr val="002060"/>
              </a:buClr>
              <a:buFont typeface="+mj-lt"/>
              <a:buAutoNum type="arabicPeriod"/>
            </a:pPr>
            <a:r>
              <a:rPr lang="hr-HR" dirty="0"/>
              <a:t>vrijeme nenazočnosti na poslu, i to:</a:t>
            </a:r>
          </a:p>
          <a:p>
            <a:pPr marL="895350" lvl="1" indent="-442913">
              <a:buNone/>
            </a:pPr>
            <a:r>
              <a:rPr lang="hr-HR" dirty="0"/>
              <a:t>6.1. sati korištenja odmora (dnevnog, tjednog i godišnjeg, s tim da se sati dnevnog i tjednog odmora uvjetno obvezni),</a:t>
            </a:r>
          </a:p>
          <a:p>
            <a:pPr marL="265113" lvl="1" indent="187325">
              <a:buNone/>
            </a:pPr>
            <a:r>
              <a:rPr lang="hr-HR" dirty="0"/>
              <a:t>6.2. neradni dani i blagdani utvrđeni posebnim propisom,</a:t>
            </a:r>
          </a:p>
          <a:p>
            <a:pPr marL="265113" lvl="1" indent="187325">
              <a:buNone/>
            </a:pPr>
            <a:r>
              <a:rPr lang="hr-HR" dirty="0"/>
              <a:t>6.3. sati spriječenosti za rad zbog privremene nesposobnosti za rad,</a:t>
            </a:r>
          </a:p>
          <a:p>
            <a:pPr marL="265113" indent="187325">
              <a:buNone/>
            </a:pPr>
            <a:r>
              <a:rPr lang="hr-HR" dirty="0"/>
              <a:t>6.4. sati plaćenih dopusta</a:t>
            </a:r>
          </a:p>
        </p:txBody>
      </p:sp>
    </p:spTree>
    <p:extLst>
      <p:ext uri="{BB962C8B-B14F-4D97-AF65-F5344CB8AC3E}">
        <p14:creationId xmlns:p14="http://schemas.microsoft.com/office/powerpoint/2010/main" val="386597302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97F99-8A4C-4007-B76F-A8C0F6D9FC47}"/>
              </a:ext>
            </a:extLst>
          </p:cNvPr>
          <p:cNvSpPr>
            <a:spLocks noGrp="1"/>
          </p:cNvSpPr>
          <p:nvPr>
            <p:ph type="title"/>
          </p:nvPr>
        </p:nvSpPr>
        <p:spPr/>
        <p:txBody>
          <a:bodyPr>
            <a:normAutofit fontScale="90000"/>
          </a:bodyPr>
          <a:lstStyle/>
          <a:p>
            <a:r>
              <a:rPr lang="hr-HR" dirty="0"/>
              <a:t>Evidencija za radnika koji radi na izdvojenom mjestu rada</a:t>
            </a:r>
          </a:p>
        </p:txBody>
      </p:sp>
      <p:sp>
        <p:nvSpPr>
          <p:cNvPr id="3" name="Content Placeholder 2">
            <a:extLst>
              <a:ext uri="{FF2B5EF4-FFF2-40B4-BE49-F238E27FC236}">
                <a16:creationId xmlns:a16="http://schemas.microsoft.com/office/drawing/2014/main" id="{C0315E76-AAE3-4F50-B316-9F02339278A7}"/>
              </a:ext>
            </a:extLst>
          </p:cNvPr>
          <p:cNvSpPr>
            <a:spLocks noGrp="1"/>
          </p:cNvSpPr>
          <p:nvPr>
            <p:ph idx="1"/>
          </p:nvPr>
        </p:nvSpPr>
        <p:spPr>
          <a:xfrm>
            <a:off x="457200" y="1988840"/>
            <a:ext cx="8229600" cy="4488160"/>
          </a:xfrm>
        </p:spPr>
        <p:txBody>
          <a:bodyPr/>
          <a:lstStyle/>
          <a:p>
            <a:r>
              <a:rPr lang="hr-HR" dirty="0"/>
              <a:t>Razlike u odnosu na ostale radnike - ne vode se podaci o:</a:t>
            </a:r>
          </a:p>
          <a:p>
            <a:pPr marL="176213" indent="365125">
              <a:buNone/>
            </a:pPr>
            <a:r>
              <a:rPr lang="hr-HR" dirty="0"/>
              <a:t>- početku i završetku radnog dana</a:t>
            </a:r>
          </a:p>
          <a:p>
            <a:pPr marL="176213" indent="365125">
              <a:buNone/>
            </a:pPr>
            <a:r>
              <a:rPr lang="hr-HR" dirty="0"/>
              <a:t>- zastoju u poslu do kojega je došlo krivnjom poslodavca</a:t>
            </a:r>
          </a:p>
          <a:p>
            <a:pPr marL="717550" indent="-265113">
              <a:buFontTx/>
              <a:buChar char="-"/>
            </a:pPr>
            <a:r>
              <a:rPr lang="hr-HR" dirty="0"/>
              <a:t>satima provedenima u štrajku</a:t>
            </a:r>
          </a:p>
          <a:p>
            <a:pPr marL="717550" indent="-265113">
              <a:buFontTx/>
              <a:buChar char="-"/>
            </a:pPr>
            <a:r>
              <a:rPr lang="hr-HR" dirty="0"/>
              <a:t>satima </a:t>
            </a:r>
            <a:r>
              <a:rPr lang="hr-HR" dirty="0" err="1"/>
              <a:t>lock</a:t>
            </a:r>
            <a:r>
              <a:rPr lang="hr-HR" dirty="0"/>
              <a:t>-</a:t>
            </a:r>
            <a:r>
              <a:rPr lang="hr-HR" dirty="0" err="1"/>
              <a:t>out</a:t>
            </a:r>
            <a:r>
              <a:rPr lang="hr-HR" dirty="0"/>
              <a:t>-a</a:t>
            </a:r>
          </a:p>
          <a:p>
            <a:pPr marL="176213" indent="-176213"/>
            <a:r>
              <a:rPr lang="hr-HR" dirty="0"/>
              <a:t>Ako im je radno vrijeme raspoređeno u jednakom trajanju po danima, tjednima i mjesecima, nema obveze evidentiranja podataka o dnevnom i tjednom odmoru</a:t>
            </a:r>
          </a:p>
        </p:txBody>
      </p:sp>
    </p:spTree>
    <p:extLst>
      <p:ext uri="{BB962C8B-B14F-4D97-AF65-F5344CB8AC3E}">
        <p14:creationId xmlns:p14="http://schemas.microsoft.com/office/powerpoint/2010/main" val="391562982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2" algn="l" rtl="0">
              <a:spcBef>
                <a:spcPct val="0"/>
              </a:spcBef>
            </a:pPr>
            <a:br>
              <a:rPr lang="hr-HR" sz="4000" b="1" dirty="0">
                <a:solidFill>
                  <a:srgbClr val="002060"/>
                </a:solidFill>
              </a:rPr>
            </a:br>
            <a:r>
              <a:rPr lang="hr-HR" sz="4000" dirty="0">
                <a:solidFill>
                  <a:srgbClr val="002060"/>
                </a:solidFill>
              </a:rPr>
              <a:t>Radnici ustupljeni preko agencije za ustupanje radnika</a:t>
            </a:r>
            <a:br>
              <a:rPr lang="hr-HR" sz="1800" dirty="0"/>
            </a:br>
            <a:br>
              <a:rPr lang="hr-HR" sz="1600" dirty="0"/>
            </a:br>
            <a:endParaRPr lang="hr-HR" dirty="0"/>
          </a:p>
        </p:txBody>
      </p:sp>
      <p:sp>
        <p:nvSpPr>
          <p:cNvPr id="3" name="Content Placeholder 2"/>
          <p:cNvSpPr>
            <a:spLocks noGrp="1"/>
          </p:cNvSpPr>
          <p:nvPr>
            <p:ph idx="1"/>
          </p:nvPr>
        </p:nvSpPr>
        <p:spPr>
          <a:xfrm>
            <a:off x="457200" y="2204864"/>
            <a:ext cx="8229600" cy="4272136"/>
          </a:xfrm>
        </p:spPr>
        <p:txBody>
          <a:bodyPr/>
          <a:lstStyle/>
          <a:p>
            <a:r>
              <a:rPr lang="hr-HR" dirty="0"/>
              <a:t>vođenje podataka o radnom vremenu ustupljenih radnika je </a:t>
            </a:r>
            <a:r>
              <a:rPr lang="hr-HR" u="sng" dirty="0"/>
              <a:t>obveza agencije koja im je poslodavac</a:t>
            </a:r>
            <a:r>
              <a:rPr lang="hr-HR" dirty="0"/>
              <a:t>, ali se ta obveza može ugovorom prenijeti na korisnika</a:t>
            </a:r>
          </a:p>
          <a:p>
            <a:r>
              <a:rPr lang="hr-HR" dirty="0"/>
              <a:t>korisnik kod kojega radnici rade, dužan je voditi evidenciju radnog vremena samo ukoliko je takvu obvezu preuzeo </a:t>
            </a:r>
            <a:r>
              <a:rPr lang="hr-HR" b="1" dirty="0"/>
              <a:t>ugovorom u ustupanju</a:t>
            </a:r>
            <a:r>
              <a:rPr lang="hr-HR" dirty="0"/>
              <a:t> radnika</a:t>
            </a:r>
          </a:p>
        </p:txBody>
      </p:sp>
    </p:spTree>
    <p:extLst>
      <p:ext uri="{BB962C8B-B14F-4D97-AF65-F5344CB8AC3E}">
        <p14:creationId xmlns:p14="http://schemas.microsoft.com/office/powerpoint/2010/main" val="9503668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80DF4-282C-4114-91F7-E4AF5920A26E}"/>
              </a:ext>
            </a:extLst>
          </p:cNvPr>
          <p:cNvSpPr>
            <a:spLocks noGrp="1"/>
          </p:cNvSpPr>
          <p:nvPr>
            <p:ph type="title"/>
          </p:nvPr>
        </p:nvSpPr>
        <p:spPr>
          <a:xfrm>
            <a:off x="251520" y="620688"/>
            <a:ext cx="8229600" cy="864096"/>
          </a:xfrm>
        </p:spPr>
        <p:txBody>
          <a:bodyPr>
            <a:normAutofit fontScale="90000"/>
          </a:bodyPr>
          <a:lstStyle/>
          <a:p>
            <a:br>
              <a:rPr lang="hr-HR" b="1" dirty="0"/>
            </a:br>
            <a:r>
              <a:rPr lang="hr-HR" dirty="0"/>
              <a:t>NOVO: </a:t>
            </a:r>
            <a:r>
              <a:rPr lang="hr-HR" sz="3600" dirty="0"/>
              <a:t>Obveze poslodavaca s poslovnim </a:t>
            </a:r>
            <a:r>
              <a:rPr lang="hr-HR" sz="3600" dirty="0" err="1"/>
              <a:t>nastanom</a:t>
            </a:r>
            <a:r>
              <a:rPr lang="hr-HR" sz="3600" dirty="0"/>
              <a:t> u drugoj državi koji upućuju radnike na rad u RH</a:t>
            </a:r>
            <a:br>
              <a:rPr lang="hr-HR" dirty="0"/>
            </a:br>
            <a:endParaRPr lang="hr-HR" dirty="0"/>
          </a:p>
        </p:txBody>
      </p:sp>
      <p:sp>
        <p:nvSpPr>
          <p:cNvPr id="3" name="Content Placeholder 2">
            <a:extLst>
              <a:ext uri="{FF2B5EF4-FFF2-40B4-BE49-F238E27FC236}">
                <a16:creationId xmlns:a16="http://schemas.microsoft.com/office/drawing/2014/main" id="{DA4E1183-1D36-4DCC-B6A1-833BDF3AB2EB}"/>
              </a:ext>
            </a:extLst>
          </p:cNvPr>
          <p:cNvSpPr>
            <a:spLocks noGrp="1"/>
          </p:cNvSpPr>
          <p:nvPr>
            <p:ph idx="1"/>
          </p:nvPr>
        </p:nvSpPr>
        <p:spPr>
          <a:xfrm>
            <a:off x="457200" y="1916832"/>
            <a:ext cx="8229600" cy="4560168"/>
          </a:xfrm>
        </p:spPr>
        <p:txBody>
          <a:bodyPr/>
          <a:lstStyle/>
          <a:p>
            <a:r>
              <a:rPr lang="hr-HR" b="1" dirty="0"/>
              <a:t>Inozemni poslodavci </a:t>
            </a:r>
            <a:r>
              <a:rPr lang="hr-HR" dirty="0"/>
              <a:t>koji u Hrvatskoj</a:t>
            </a:r>
            <a:r>
              <a:rPr lang="hr-HR" b="1" dirty="0"/>
              <a:t> </a:t>
            </a:r>
            <a:r>
              <a:rPr lang="hr-HR" dirty="0"/>
              <a:t>obavljaju djelatnost u okviru pružanja</a:t>
            </a:r>
            <a:r>
              <a:rPr lang="hr-HR" b="1" dirty="0"/>
              <a:t>  </a:t>
            </a:r>
            <a:r>
              <a:rPr lang="hr-HR" dirty="0"/>
              <a:t>usluga u prekograničnom prometu, dužni su za radnike koje su uputili na rad u RH, za vrijeme trajanja upućivanja, voditi sve podatke  o radnom vremenu,</a:t>
            </a:r>
            <a:r>
              <a:rPr lang="hr-HR" b="1" dirty="0"/>
              <a:t> </a:t>
            </a:r>
            <a:r>
              <a:rPr lang="hr-HR" dirty="0"/>
              <a:t>a osobito o početku, trajanju i završetku radnog vremena</a:t>
            </a:r>
          </a:p>
          <a:p>
            <a:r>
              <a:rPr lang="hr-HR" dirty="0"/>
              <a:t>Tko za inozemnog poslodavca vodi evidenciju?</a:t>
            </a:r>
          </a:p>
          <a:p>
            <a:pPr marL="0" indent="354013">
              <a:buNone/>
            </a:pPr>
            <a:r>
              <a:rPr lang="hr-HR" dirty="0"/>
              <a:t> Osoba koju je ovlastio i imenovao inozemni poslodavac.</a:t>
            </a:r>
          </a:p>
          <a:p>
            <a:r>
              <a:rPr lang="hr-HR" dirty="0"/>
              <a:t>Gdje se vodi evidencija?</a:t>
            </a:r>
          </a:p>
          <a:p>
            <a:pPr marL="452438" indent="0">
              <a:buNone/>
            </a:pPr>
            <a:r>
              <a:rPr lang="hr-HR" dirty="0"/>
              <a:t>Evidencija se vodi </a:t>
            </a:r>
            <a:r>
              <a:rPr lang="hr-HR" b="1" dirty="0"/>
              <a:t>na mjestu rada</a:t>
            </a:r>
            <a:r>
              <a:rPr lang="hr-HR" dirty="0"/>
              <a:t> upućenog radnika ili drugom jasno određenom i dostupnom mjestu u Hrvatskoj.</a:t>
            </a:r>
          </a:p>
          <a:p>
            <a:pPr marL="0" indent="0">
              <a:buNone/>
            </a:pPr>
            <a:endParaRPr lang="hr-HR" dirty="0"/>
          </a:p>
        </p:txBody>
      </p:sp>
    </p:spTree>
    <p:extLst>
      <p:ext uri="{BB962C8B-B14F-4D97-AF65-F5344CB8AC3E}">
        <p14:creationId xmlns:p14="http://schemas.microsoft.com/office/powerpoint/2010/main" val="3289109955"/>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EA0A7-AEE6-468A-9E31-A0B16BE0D58F}"/>
              </a:ext>
            </a:extLst>
          </p:cNvPr>
          <p:cNvSpPr>
            <a:spLocks noGrp="1"/>
          </p:cNvSpPr>
          <p:nvPr>
            <p:ph type="title"/>
          </p:nvPr>
        </p:nvSpPr>
        <p:spPr/>
        <p:txBody>
          <a:bodyPr>
            <a:normAutofit fontScale="90000"/>
          </a:bodyPr>
          <a:lstStyle/>
          <a:p>
            <a:r>
              <a:rPr lang="hr-HR" dirty="0"/>
              <a:t>Obveze poslodavaca s poslovnim </a:t>
            </a:r>
            <a:r>
              <a:rPr lang="hr-HR" dirty="0" err="1"/>
              <a:t>nastanom</a:t>
            </a:r>
            <a:r>
              <a:rPr lang="hr-HR" dirty="0"/>
              <a:t> u drugoj državi koji upućuju radnike na rad u RH</a:t>
            </a:r>
          </a:p>
        </p:txBody>
      </p:sp>
      <p:sp>
        <p:nvSpPr>
          <p:cNvPr id="3" name="Content Placeholder 2">
            <a:extLst>
              <a:ext uri="{FF2B5EF4-FFF2-40B4-BE49-F238E27FC236}">
                <a16:creationId xmlns:a16="http://schemas.microsoft.com/office/drawing/2014/main" id="{3873E20B-862B-43A1-84A9-F39A036675E3}"/>
              </a:ext>
            </a:extLst>
          </p:cNvPr>
          <p:cNvSpPr>
            <a:spLocks noGrp="1"/>
          </p:cNvSpPr>
          <p:nvPr>
            <p:ph idx="1"/>
          </p:nvPr>
        </p:nvSpPr>
        <p:spPr>
          <a:xfrm>
            <a:off x="457200" y="1844824"/>
            <a:ext cx="8229600" cy="4632176"/>
          </a:xfrm>
        </p:spPr>
        <p:txBody>
          <a:bodyPr/>
          <a:lstStyle/>
          <a:p>
            <a:r>
              <a:rPr lang="hr-HR" dirty="0"/>
              <a:t>Koje su obveze inozemnog poslodavca prema hrvatskim nadležnim tijelima?</a:t>
            </a:r>
          </a:p>
          <a:p>
            <a:pPr marL="452438" indent="0">
              <a:buNone/>
            </a:pPr>
            <a:r>
              <a:rPr lang="hr-HR" dirty="0"/>
              <a:t>Osoba koju je imenovao inozemni poslodavac dužna je predmetnu evidenciju </a:t>
            </a:r>
            <a:r>
              <a:rPr lang="hr-HR" b="1" dirty="0"/>
              <a:t>dostaviti na zahtjev</a:t>
            </a:r>
            <a:r>
              <a:rPr lang="hr-HR" dirty="0"/>
              <a:t> nadležnih tijela RH, prevedenu na hrvatski jezik.</a:t>
            </a:r>
          </a:p>
          <a:p>
            <a:r>
              <a:rPr lang="hr-HR" dirty="0"/>
              <a:t>Koliko dugo je inozemni poslodavac dužan čuvati evidenciju radnog vremena za radnike koje je uputio na rad u RH?</a:t>
            </a:r>
          </a:p>
          <a:p>
            <a:pPr marL="452438" indent="0">
              <a:buNone/>
            </a:pPr>
            <a:r>
              <a:rPr lang="hr-HR" b="1" dirty="0"/>
              <a:t>Pet godina</a:t>
            </a:r>
            <a:r>
              <a:rPr lang="hr-HR" dirty="0"/>
              <a:t> nakon prestanka upućivanja radnika i u tom ju je roku dužan dostaviti nadležnim tijelima Hrvatske, na njihov zahtjev.</a:t>
            </a:r>
          </a:p>
          <a:p>
            <a:endParaRPr lang="hr-HR" dirty="0"/>
          </a:p>
        </p:txBody>
      </p:sp>
    </p:spTree>
    <p:extLst>
      <p:ext uri="{BB962C8B-B14F-4D97-AF65-F5344CB8AC3E}">
        <p14:creationId xmlns:p14="http://schemas.microsoft.com/office/powerpoint/2010/main" val="390132512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sz="3600" dirty="0"/>
              <a:t>Način evidentiranja podataka i ažurnost vođenja evidencije o radnom vremenu</a:t>
            </a:r>
          </a:p>
        </p:txBody>
      </p:sp>
      <p:sp>
        <p:nvSpPr>
          <p:cNvPr id="3" name="Content Placeholder 2"/>
          <p:cNvSpPr>
            <a:spLocks noGrp="1"/>
          </p:cNvSpPr>
          <p:nvPr>
            <p:ph idx="1"/>
          </p:nvPr>
        </p:nvSpPr>
        <p:spPr/>
        <p:txBody>
          <a:bodyPr>
            <a:normAutofit/>
          </a:bodyPr>
          <a:lstStyle/>
          <a:p>
            <a:pPr marL="0" indent="0">
              <a:buNone/>
            </a:pPr>
            <a:r>
              <a:rPr lang="hr-HR" b="1" dirty="0"/>
              <a:t>EVIDENTIRANJE PODATAKA</a:t>
            </a:r>
          </a:p>
          <a:p>
            <a:r>
              <a:rPr lang="hr-HR" dirty="0"/>
              <a:t>evidencija se mora voditi po</a:t>
            </a:r>
            <a:r>
              <a:rPr lang="hr-HR" b="1" dirty="0"/>
              <a:t> </a:t>
            </a:r>
            <a:r>
              <a:rPr lang="hr-HR" dirty="0"/>
              <a:t>razdobljima isplate plaće</a:t>
            </a:r>
          </a:p>
          <a:p>
            <a:pPr marL="0" indent="0">
              <a:buNone/>
            </a:pPr>
            <a:r>
              <a:rPr lang="hr-HR" b="1" dirty="0"/>
              <a:t>NAČIN VOĐENJA EVIDENCIJE</a:t>
            </a:r>
          </a:p>
          <a:p>
            <a:r>
              <a:rPr lang="hr-HR" dirty="0"/>
              <a:t>u papirnatom ili u elektronskom obliku</a:t>
            </a:r>
          </a:p>
          <a:p>
            <a:r>
              <a:rPr lang="hr-HR" dirty="0"/>
              <a:t>mogu se koristiti odgovarajuće kratice s nedvojbenim i jasnim pojašnjenjem korištenih kratica</a:t>
            </a:r>
          </a:p>
          <a:p>
            <a:pPr marL="0" indent="0">
              <a:buNone/>
            </a:pPr>
            <a:r>
              <a:rPr lang="hr-HR" b="1" dirty="0"/>
              <a:t>AŽURNOST- </a:t>
            </a:r>
            <a:r>
              <a:rPr lang="hr-HR" dirty="0">
                <a:solidFill>
                  <a:srgbClr val="FF0000"/>
                </a:solidFill>
              </a:rPr>
              <a:t>NOVO: </a:t>
            </a:r>
          </a:p>
          <a:p>
            <a:pPr marL="176213" indent="-176213">
              <a:buNone/>
            </a:pPr>
            <a:r>
              <a:rPr lang="hr-HR" b="1" dirty="0"/>
              <a:t>- </a:t>
            </a:r>
            <a:r>
              <a:rPr lang="hr-HR" dirty="0"/>
              <a:t>najkasnije</a:t>
            </a:r>
            <a:r>
              <a:rPr lang="hr-HR" b="1" dirty="0"/>
              <a:t> sedmog dana</a:t>
            </a:r>
            <a:r>
              <a:rPr lang="hr-HR" dirty="0"/>
              <a:t> od dana za koji se podaci popunjavaju (prethodni Pravilnik je zahtijevao dnevno ažurno vođenje podataka o radnom vremenu)</a:t>
            </a:r>
            <a:endParaRPr lang="hr-HR" sz="2200" b="1" dirty="0"/>
          </a:p>
        </p:txBody>
      </p:sp>
    </p:spTree>
    <p:extLst>
      <p:ext uri="{BB962C8B-B14F-4D97-AF65-F5344CB8AC3E}">
        <p14:creationId xmlns:p14="http://schemas.microsoft.com/office/powerpoint/2010/main" val="3123158984"/>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sz="3600" dirty="0"/>
              <a:t>Gdje se vodi evidencija o radnom </a:t>
            </a:r>
            <a:r>
              <a:rPr lang="hr-HR" sz="3600" dirty="0" err="1"/>
              <a:t>vremnu</a:t>
            </a:r>
            <a:r>
              <a:rPr lang="hr-HR" sz="3600" dirty="0"/>
              <a:t> i čuvanje</a:t>
            </a:r>
          </a:p>
        </p:txBody>
      </p:sp>
      <p:sp>
        <p:nvSpPr>
          <p:cNvPr id="3" name="Content Placeholder 2"/>
          <p:cNvSpPr>
            <a:spLocks noGrp="1"/>
          </p:cNvSpPr>
          <p:nvPr>
            <p:ph idx="1"/>
          </p:nvPr>
        </p:nvSpPr>
        <p:spPr/>
        <p:txBody>
          <a:bodyPr>
            <a:normAutofit/>
          </a:bodyPr>
          <a:lstStyle/>
          <a:p>
            <a:pPr marL="0" indent="0">
              <a:buNone/>
            </a:pPr>
            <a:r>
              <a:rPr lang="hr-HR" sz="2200" b="1" dirty="0"/>
              <a:t>MJESTO</a:t>
            </a:r>
            <a:r>
              <a:rPr lang="hr-HR" sz="2200" dirty="0"/>
              <a:t> NA KOJEM SE DRŽI EVIDENCIJA</a:t>
            </a:r>
          </a:p>
          <a:p>
            <a:r>
              <a:rPr lang="hr-HR" sz="2200" dirty="0"/>
              <a:t>u novom Pravilniku nema odredbi o tome gdje se vodi evidencija (u fizičkom smislu)</a:t>
            </a:r>
          </a:p>
          <a:p>
            <a:r>
              <a:rPr lang="hr-HR" sz="2200" dirty="0"/>
              <a:t>mogu se voditi u sjedištu poslodavca ili u svakoj izdvojenoj poslovnoj jedinici ili kombinirano</a:t>
            </a:r>
          </a:p>
          <a:p>
            <a:r>
              <a:rPr lang="hr-HR" sz="2200" dirty="0"/>
              <a:t>poslodavac organizira vođenje i kontrolu podataka</a:t>
            </a:r>
          </a:p>
          <a:p>
            <a:pPr marL="0" indent="0">
              <a:buNone/>
            </a:pPr>
            <a:r>
              <a:rPr lang="hr-HR" sz="2200" b="1" dirty="0"/>
              <a:t>ROKOVI ČUVANJA </a:t>
            </a:r>
            <a:r>
              <a:rPr lang="hr-HR" sz="2200" dirty="0"/>
              <a:t>EVIDENCIJA O RADNOM VREMENU – nema promjena:</a:t>
            </a:r>
          </a:p>
          <a:p>
            <a:r>
              <a:rPr lang="hr-HR" sz="2200" dirty="0"/>
              <a:t>poslodavac ih je dužan čuvati še</a:t>
            </a:r>
            <a:r>
              <a:rPr lang="hr-HR" sz="2200" b="1" dirty="0"/>
              <a:t>st godina </a:t>
            </a:r>
          </a:p>
          <a:p>
            <a:r>
              <a:rPr lang="hr-HR" sz="2200" dirty="0"/>
              <a:t>ako je radnik pokrenuo radni spor, podatke treba čuvati do pravomoćnog okončanja spora</a:t>
            </a:r>
          </a:p>
        </p:txBody>
      </p:sp>
    </p:spTree>
    <p:extLst>
      <p:ext uri="{BB962C8B-B14F-4D97-AF65-F5344CB8AC3E}">
        <p14:creationId xmlns:p14="http://schemas.microsoft.com/office/powerpoint/2010/main" val="261751274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1132D-CAD0-4359-8596-43C8C6EEFA94}"/>
              </a:ext>
            </a:extLst>
          </p:cNvPr>
          <p:cNvSpPr>
            <a:spLocks noGrp="1"/>
          </p:cNvSpPr>
          <p:nvPr>
            <p:ph type="title"/>
          </p:nvPr>
        </p:nvSpPr>
        <p:spPr/>
        <p:txBody>
          <a:bodyPr>
            <a:normAutofit fontScale="90000"/>
          </a:bodyPr>
          <a:lstStyle/>
          <a:p>
            <a:r>
              <a:rPr lang="hr-HR" dirty="0"/>
              <a:t>IZNIMKE:</a:t>
            </a:r>
            <a:br>
              <a:rPr lang="hr-HR" dirty="0"/>
            </a:br>
            <a:r>
              <a:rPr lang="hr-HR" dirty="0"/>
              <a:t>Smanjeni broj podataka za određene radnike</a:t>
            </a:r>
          </a:p>
        </p:txBody>
      </p:sp>
      <p:sp>
        <p:nvSpPr>
          <p:cNvPr id="3" name="Content Placeholder 2">
            <a:extLst>
              <a:ext uri="{FF2B5EF4-FFF2-40B4-BE49-F238E27FC236}">
                <a16:creationId xmlns:a16="http://schemas.microsoft.com/office/drawing/2014/main" id="{4917FE89-A5EF-4657-8C67-6F4383FBFE3A}"/>
              </a:ext>
            </a:extLst>
          </p:cNvPr>
          <p:cNvSpPr>
            <a:spLocks noGrp="1"/>
          </p:cNvSpPr>
          <p:nvPr>
            <p:ph idx="1"/>
          </p:nvPr>
        </p:nvSpPr>
        <p:spPr/>
        <p:txBody>
          <a:bodyPr/>
          <a:lstStyle/>
          <a:p>
            <a:r>
              <a:rPr lang="hr-HR" dirty="0"/>
              <a:t>sveučilišta</a:t>
            </a:r>
          </a:p>
          <a:p>
            <a:r>
              <a:rPr lang="hr-HR" dirty="0"/>
              <a:t> veleučilišta</a:t>
            </a:r>
          </a:p>
          <a:p>
            <a:r>
              <a:rPr lang="hr-HR" dirty="0"/>
              <a:t> znanstveni instituti</a:t>
            </a:r>
          </a:p>
          <a:p>
            <a:r>
              <a:rPr lang="hr-HR" dirty="0"/>
              <a:t>ustanove predškolskog odgoja za</a:t>
            </a:r>
          </a:p>
          <a:p>
            <a:pPr marL="0" indent="0">
              <a:buNone/>
            </a:pPr>
            <a:endParaRPr lang="hr-HR" dirty="0"/>
          </a:p>
          <a:p>
            <a:pPr marL="1347788" indent="0">
              <a:buNone/>
            </a:pPr>
            <a:r>
              <a:rPr lang="hr-HR" dirty="0"/>
              <a:t> </a:t>
            </a:r>
            <a:r>
              <a:rPr lang="hr-HR" b="1" dirty="0"/>
              <a:t>nastavnike, suradnike, znanstvenike, umjetnike</a:t>
            </a:r>
            <a:r>
              <a:rPr lang="hr-HR" dirty="0"/>
              <a:t>, </a:t>
            </a:r>
            <a:r>
              <a:rPr lang="hr-HR" b="1" dirty="0"/>
              <a:t>odgajatelje </a:t>
            </a:r>
            <a:r>
              <a:rPr lang="hr-HR" dirty="0"/>
              <a:t> i druge radnike koji sudjeluju u neposrednom odgojno obrazovnom radu</a:t>
            </a:r>
          </a:p>
          <a:p>
            <a:pPr marL="1347788" indent="0">
              <a:buNone/>
            </a:pPr>
            <a:endParaRPr lang="hr-HR" dirty="0"/>
          </a:p>
          <a:p>
            <a:pPr marL="1347788" indent="0">
              <a:buNone/>
            </a:pPr>
            <a:r>
              <a:rPr lang="hr-HR" dirty="0"/>
              <a:t> ne moraju voditi sve podatke o radnom vremenu, već samo za normirane oblike rada (nastava)</a:t>
            </a:r>
          </a:p>
        </p:txBody>
      </p:sp>
      <p:sp>
        <p:nvSpPr>
          <p:cNvPr id="4" name="Arrow: Down 3">
            <a:extLst>
              <a:ext uri="{FF2B5EF4-FFF2-40B4-BE49-F238E27FC236}">
                <a16:creationId xmlns:a16="http://schemas.microsoft.com/office/drawing/2014/main" id="{E3F88A2E-D939-4F2A-8395-69FE43DC3BAC}"/>
              </a:ext>
            </a:extLst>
          </p:cNvPr>
          <p:cNvSpPr/>
          <p:nvPr/>
        </p:nvSpPr>
        <p:spPr>
          <a:xfrm>
            <a:off x="4139952" y="3429000"/>
            <a:ext cx="72008"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5" name="Arrow: Down 4">
            <a:extLst>
              <a:ext uri="{FF2B5EF4-FFF2-40B4-BE49-F238E27FC236}">
                <a16:creationId xmlns:a16="http://schemas.microsoft.com/office/drawing/2014/main" id="{E96ADAAF-A163-4EE3-9B37-5360C52F3267}"/>
              </a:ext>
            </a:extLst>
          </p:cNvPr>
          <p:cNvSpPr/>
          <p:nvPr/>
        </p:nvSpPr>
        <p:spPr>
          <a:xfrm>
            <a:off x="4139952" y="5085184"/>
            <a:ext cx="72008"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34137572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33400"/>
            <a:ext cx="8363272" cy="1455440"/>
          </a:xfrm>
        </p:spPr>
        <p:txBody>
          <a:bodyPr>
            <a:normAutofit fontScale="90000"/>
          </a:bodyPr>
          <a:lstStyle/>
          <a:p>
            <a:pPr lvl="2" algn="l" rtl="0">
              <a:spcBef>
                <a:spcPct val="0"/>
              </a:spcBef>
            </a:pPr>
            <a:r>
              <a:rPr lang="hr-HR" sz="3600" dirty="0">
                <a:solidFill>
                  <a:srgbClr val="002060"/>
                </a:solidFill>
                <a:latin typeface="+mn-lt"/>
              </a:rPr>
              <a:t>IZNIMKE: </a:t>
            </a:r>
            <a:br>
              <a:rPr lang="hr-HR" sz="3600" dirty="0">
                <a:solidFill>
                  <a:srgbClr val="002060"/>
                </a:solidFill>
                <a:latin typeface="+mn-lt"/>
              </a:rPr>
            </a:br>
            <a:r>
              <a:rPr lang="hr-HR" sz="3600" dirty="0">
                <a:solidFill>
                  <a:srgbClr val="002060"/>
                </a:solidFill>
                <a:latin typeface="+mn-lt"/>
              </a:rPr>
              <a:t>Radnici koji su s poslodavcem ugovorili samostalnost u raspoređivanju radnog vremena</a:t>
            </a:r>
            <a:br>
              <a:rPr lang="hr-HR" sz="1400" dirty="0"/>
            </a:br>
            <a:endParaRPr lang="hr-HR" sz="1400" dirty="0"/>
          </a:p>
        </p:txBody>
      </p:sp>
      <p:sp>
        <p:nvSpPr>
          <p:cNvPr id="3" name="Content Placeholder 2"/>
          <p:cNvSpPr>
            <a:spLocks noGrp="1"/>
          </p:cNvSpPr>
          <p:nvPr>
            <p:ph idx="1"/>
          </p:nvPr>
        </p:nvSpPr>
        <p:spPr>
          <a:xfrm>
            <a:off x="457200" y="1988840"/>
            <a:ext cx="8229600" cy="4488160"/>
          </a:xfrm>
        </p:spPr>
        <p:txBody>
          <a:bodyPr/>
          <a:lstStyle/>
          <a:p>
            <a:r>
              <a:rPr lang="hr-HR" sz="2200" dirty="0"/>
              <a:t>rukovodeće osoblje (članovi uprave, ravnatelji i dr.)</a:t>
            </a:r>
          </a:p>
          <a:p>
            <a:r>
              <a:rPr lang="hr-HR" sz="2200" dirty="0"/>
              <a:t>drugi radnici koji samostalno donose odluke o organizaciji rada</a:t>
            </a:r>
          </a:p>
          <a:p>
            <a:r>
              <a:rPr lang="hr-HR" sz="2200" dirty="0"/>
              <a:t>radnici kojima zbog posebnosti njihovih poslova radno vrijeme nije moguće mjeriti ili ga unaprijed odrediti</a:t>
            </a:r>
          </a:p>
          <a:p>
            <a:r>
              <a:rPr lang="hr-HR" sz="2200" dirty="0"/>
              <a:t>član obitelji zaposlen kod poslodavca fizičke osobe s kojim živi u zajedničkom kućanstvu</a:t>
            </a:r>
          </a:p>
          <a:p>
            <a:pPr marL="0" indent="0" algn="ctr">
              <a:buNone/>
            </a:pPr>
            <a:endParaRPr lang="hr-HR" dirty="0"/>
          </a:p>
          <a:p>
            <a:pPr marL="361950" indent="-361950">
              <a:buClr>
                <a:srgbClr val="FF0000"/>
              </a:buClr>
              <a:buFont typeface="Wingdings" panose="05000000000000000000" pitchFamily="2" charset="2"/>
              <a:buChar char="Ø"/>
            </a:pPr>
            <a:r>
              <a:rPr lang="hr-HR" dirty="0"/>
              <a:t>moguće je ugovoriti da samostalno raspoređuju ugovoreno radno vrijeme</a:t>
            </a:r>
          </a:p>
          <a:p>
            <a:pPr marL="361950" indent="-361950">
              <a:buClr>
                <a:srgbClr val="FF0000"/>
              </a:buClr>
              <a:buFont typeface="Wingdings" panose="05000000000000000000" pitchFamily="2" charset="2"/>
              <a:buChar char="Ø"/>
            </a:pPr>
            <a:r>
              <a:rPr lang="hr-HR" dirty="0"/>
              <a:t>ako je tako ugovoreno, </a:t>
            </a:r>
            <a:r>
              <a:rPr lang="hr-HR" b="1" dirty="0"/>
              <a:t>evidencija će se prilagoditi </a:t>
            </a:r>
            <a:r>
              <a:rPr lang="hr-HR" dirty="0"/>
              <a:t>onome što je s radnikom ugovoreno</a:t>
            </a:r>
          </a:p>
        </p:txBody>
      </p:sp>
      <p:sp>
        <p:nvSpPr>
          <p:cNvPr id="6" name="Down Arrow 5"/>
          <p:cNvSpPr/>
          <p:nvPr/>
        </p:nvSpPr>
        <p:spPr>
          <a:xfrm>
            <a:off x="4329684" y="4077072"/>
            <a:ext cx="484632" cy="504056"/>
          </a:xfrm>
          <a:prstGeom prst="downArrow">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130729702"/>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9296"/>
          </a:xfrm>
        </p:spPr>
        <p:txBody>
          <a:bodyPr>
            <a:normAutofit fontScale="90000"/>
          </a:bodyPr>
          <a:lstStyle/>
          <a:p>
            <a:endParaRPr lang="hr-HR" dirty="0"/>
          </a:p>
        </p:txBody>
      </p:sp>
      <p:sp>
        <p:nvSpPr>
          <p:cNvPr id="3" name="Content Placeholder 2"/>
          <p:cNvSpPr>
            <a:spLocks noGrp="1"/>
          </p:cNvSpPr>
          <p:nvPr>
            <p:ph idx="1"/>
          </p:nvPr>
        </p:nvSpPr>
        <p:spPr>
          <a:xfrm>
            <a:off x="457200" y="764704"/>
            <a:ext cx="8229600" cy="5712296"/>
          </a:xfrm>
        </p:spPr>
        <p:txBody>
          <a:bodyPr>
            <a:normAutofit fontScale="85000" lnSpcReduction="20000"/>
          </a:bodyPr>
          <a:lstStyle/>
          <a:p>
            <a:pPr lvl="0"/>
            <a:r>
              <a:rPr lang="hr-HR" sz="2800" b="1" dirty="0"/>
              <a:t>podaci o radnom odnosu i poslovima na kojima radnik radi:</a:t>
            </a:r>
            <a:endParaRPr lang="hr-HR" sz="2800" dirty="0"/>
          </a:p>
          <a:p>
            <a:pPr marL="0" lvl="0" indent="176213">
              <a:buNone/>
            </a:pPr>
            <a:r>
              <a:rPr lang="hr-HR" sz="2800" dirty="0"/>
              <a:t>9. datum početka rada</a:t>
            </a:r>
          </a:p>
          <a:p>
            <a:pPr marL="452438" lvl="0" indent="-452438">
              <a:buNone/>
            </a:pPr>
            <a:r>
              <a:rPr lang="hr-HR" sz="2800" dirty="0"/>
              <a:t>10. naznaka radi li se o ugovoru iz čl. 61. st. 3. i čl. 62. st. 3. Zakona o radu te broj radnih sati koje će radnik raditi temeljem takvog ugovora, kao i suglasnost poslodavca kod kojeg radnik radi u punom radnom vremenu ili poslodavaca kod kojih radnik u nepunom radnom vremenu radi četrdeset sati tjedno </a:t>
            </a:r>
          </a:p>
          <a:p>
            <a:pPr marL="0" lvl="0" indent="0">
              <a:buNone/>
            </a:pPr>
            <a:endParaRPr lang="hr-HR" sz="2200" dirty="0"/>
          </a:p>
          <a:p>
            <a:pPr lvl="0"/>
            <a:r>
              <a:rPr lang="hr-HR" sz="2800" b="1" dirty="0"/>
              <a:t>posebni podaci</a:t>
            </a:r>
            <a:r>
              <a:rPr lang="hr-HR" sz="2800" dirty="0"/>
              <a:t> </a:t>
            </a:r>
            <a:r>
              <a:rPr lang="hr-HR" sz="2800" b="1" dirty="0"/>
              <a:t>koji se vode samo ukoliko postoje kod određenog radnika:</a:t>
            </a:r>
            <a:endParaRPr lang="hr-HR" sz="2800" dirty="0"/>
          </a:p>
          <a:p>
            <a:pPr marL="452438" lvl="0" indent="-452438">
              <a:buNone/>
            </a:pPr>
            <a:r>
              <a:rPr lang="hr-HR" sz="2800" dirty="0"/>
              <a:t>11. trajanje rada u inozemstvu, država i mjesto rada (u slučaju upućivanja radnika u inozemstvo)</a:t>
            </a:r>
          </a:p>
          <a:p>
            <a:pPr marL="452438" lvl="0" indent="-452438">
              <a:buNone/>
            </a:pPr>
            <a:r>
              <a:rPr lang="hr-HR" sz="2800" dirty="0"/>
              <a:t>12. trajanje privremenog ustupanja radnika u povezano društvo, sjedište i mjesto rada ustupljenog radnika te država poslovnog </a:t>
            </a:r>
            <a:r>
              <a:rPr lang="hr-HR" sz="2800" dirty="0" err="1"/>
              <a:t>nastana</a:t>
            </a:r>
            <a:r>
              <a:rPr lang="hr-HR" sz="2800" dirty="0"/>
              <a:t> povezanog društva, u slučaju ustupanja u inozemstvo</a:t>
            </a:r>
          </a:p>
          <a:p>
            <a:pPr marL="452438" lvl="0" indent="-452438">
              <a:buNone/>
            </a:pPr>
            <a:endParaRPr lang="hr-HR" sz="2000" dirty="0"/>
          </a:p>
          <a:p>
            <a:endParaRPr lang="hr-HR" dirty="0"/>
          </a:p>
        </p:txBody>
      </p:sp>
    </p:spTree>
    <p:extLst>
      <p:ext uri="{BB962C8B-B14F-4D97-AF65-F5344CB8AC3E}">
        <p14:creationId xmlns:p14="http://schemas.microsoft.com/office/powerpoint/2010/main" val="4241881479"/>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ACD0B2-4A90-46EF-A92B-2E2F4F39E4AE}"/>
              </a:ext>
            </a:extLst>
          </p:cNvPr>
          <p:cNvSpPr>
            <a:spLocks noGrp="1"/>
          </p:cNvSpPr>
          <p:nvPr>
            <p:ph type="title"/>
          </p:nvPr>
        </p:nvSpPr>
        <p:spPr/>
        <p:txBody>
          <a:bodyPr>
            <a:noAutofit/>
          </a:bodyPr>
          <a:lstStyle/>
          <a:p>
            <a:r>
              <a:rPr lang="hr-HR" sz="3200" dirty="0"/>
              <a:t>Radnici koji su s poslodavcem ugovorili samostalnost u raspoređivanju radnog vremena</a:t>
            </a:r>
          </a:p>
        </p:txBody>
      </p:sp>
      <p:sp>
        <p:nvSpPr>
          <p:cNvPr id="3" name="Content Placeholder 2">
            <a:extLst>
              <a:ext uri="{FF2B5EF4-FFF2-40B4-BE49-F238E27FC236}">
                <a16:creationId xmlns:a16="http://schemas.microsoft.com/office/drawing/2014/main" id="{841612C8-2E3D-4978-8518-7813F6CEC64F}"/>
              </a:ext>
            </a:extLst>
          </p:cNvPr>
          <p:cNvSpPr>
            <a:spLocks noGrp="1"/>
          </p:cNvSpPr>
          <p:nvPr>
            <p:ph idx="1"/>
          </p:nvPr>
        </p:nvSpPr>
        <p:spPr/>
        <p:txBody>
          <a:bodyPr>
            <a:normAutofit lnSpcReduction="10000"/>
          </a:bodyPr>
          <a:lstStyle/>
          <a:p>
            <a:pPr marL="0" indent="0">
              <a:buNone/>
            </a:pPr>
            <a:r>
              <a:rPr lang="hr-HR" dirty="0"/>
              <a:t>Mišljenje Ministarstva rada i mirovinskog sustava, </a:t>
            </a:r>
            <a:r>
              <a:rPr lang="hr-HR" i="1" dirty="0"/>
              <a:t>Klasa: 110-01/17-01/84; </a:t>
            </a:r>
            <a:r>
              <a:rPr lang="hr-HR" i="1" dirty="0" err="1"/>
              <a:t>Ur</a:t>
            </a:r>
            <a:r>
              <a:rPr lang="hr-HR" i="1" dirty="0"/>
              <a:t>. broj: 524-03-0-01/4-17-2 od 11. svibnja 2017.:</a:t>
            </a:r>
          </a:p>
          <a:p>
            <a:pPr marL="541338" indent="-276225"/>
            <a:r>
              <a:rPr lang="hr-HR" dirty="0"/>
              <a:t>da bi se poslodavac oslobodio obveze detaljnog evidentiranja radnog vremena radnika koji samostalno raspoređuju svoje radno vrijeme, nužno je da se ugovori radnikova samostalnost u određivanju najdužeg trajanja tjednog radnog vremena i noćnog rada, te korištenju i trajanju dnevnog i tjednog odmora</a:t>
            </a:r>
          </a:p>
          <a:p>
            <a:pPr marL="541338" indent="-276225"/>
            <a:r>
              <a:rPr lang="hr-HR" dirty="0"/>
              <a:t>čak i kad je tako ugovoreno, u evidenciji radnog </a:t>
            </a:r>
            <a:r>
              <a:rPr lang="hr-HR" u="sng" dirty="0"/>
              <a:t>vremena treba voditi podatke potrebne za ostvarivanje prava</a:t>
            </a:r>
            <a:r>
              <a:rPr lang="hr-HR" dirty="0"/>
              <a:t> iz radnog odnosa: podatke o punom ili nepunom radnom vremenu, bolovanju, godišnjem odmoru ili nekoj drugoj okolnosti o kojoj ovisi ostvarivanje prava radnika</a:t>
            </a:r>
          </a:p>
        </p:txBody>
      </p:sp>
    </p:spTree>
    <p:extLst>
      <p:ext uri="{BB962C8B-B14F-4D97-AF65-F5344CB8AC3E}">
        <p14:creationId xmlns:p14="http://schemas.microsoft.com/office/powerpoint/2010/main" val="395446951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28A91-A3CD-42FF-98F0-817935BEAB50}"/>
              </a:ext>
            </a:extLst>
          </p:cNvPr>
          <p:cNvSpPr>
            <a:spLocks noGrp="1"/>
          </p:cNvSpPr>
          <p:nvPr>
            <p:ph type="title"/>
          </p:nvPr>
        </p:nvSpPr>
        <p:spPr>
          <a:xfrm>
            <a:off x="457200" y="476672"/>
            <a:ext cx="8229600" cy="1512168"/>
          </a:xfrm>
        </p:spPr>
        <p:txBody>
          <a:bodyPr>
            <a:noAutofit/>
          </a:bodyPr>
          <a:lstStyle/>
          <a:p>
            <a:r>
              <a:rPr lang="hr-HR" sz="3200" dirty="0"/>
              <a:t>IZNIMKE:</a:t>
            </a:r>
            <a:br>
              <a:rPr lang="hr-HR" sz="3200" dirty="0"/>
            </a:br>
            <a:r>
              <a:rPr lang="hr-HR" sz="3200" dirty="0"/>
              <a:t>Radnici za koje je sadržaj evidencije o radnom vremenu uređen posebnim propisima</a:t>
            </a:r>
          </a:p>
        </p:txBody>
      </p:sp>
      <p:sp>
        <p:nvSpPr>
          <p:cNvPr id="3" name="Content Placeholder 2">
            <a:extLst>
              <a:ext uri="{FF2B5EF4-FFF2-40B4-BE49-F238E27FC236}">
                <a16:creationId xmlns:a16="http://schemas.microsoft.com/office/drawing/2014/main" id="{5A8C56FD-B744-4324-A858-C7564B7063EF}"/>
              </a:ext>
            </a:extLst>
          </p:cNvPr>
          <p:cNvSpPr>
            <a:spLocks noGrp="1"/>
          </p:cNvSpPr>
          <p:nvPr>
            <p:ph idx="1"/>
          </p:nvPr>
        </p:nvSpPr>
        <p:spPr>
          <a:xfrm>
            <a:off x="457200" y="2060848"/>
            <a:ext cx="8229600" cy="4416152"/>
          </a:xfrm>
        </p:spPr>
        <p:txBody>
          <a:bodyPr/>
          <a:lstStyle/>
          <a:p>
            <a:r>
              <a:rPr lang="hr-HR" dirty="0"/>
              <a:t>Za mobilne radnike:</a:t>
            </a:r>
          </a:p>
          <a:p>
            <a:pPr marL="452438" indent="-363538">
              <a:buNone/>
            </a:pPr>
            <a:r>
              <a:rPr lang="hr-HR" dirty="0"/>
              <a:t>   - Zakon o radnom vremenu, obveznim odmorima mobilnih radnika i uređajima za bilježenje u cestovnom prijevozu (Nar. nov., br. 75/13., 36/15. i 46/17.)</a:t>
            </a:r>
          </a:p>
          <a:p>
            <a:pPr marL="608013" indent="-342900">
              <a:buFontTx/>
              <a:buChar char="-"/>
            </a:pPr>
            <a:r>
              <a:rPr lang="hr-HR" dirty="0"/>
              <a:t>Pravilniku o prijenosu podataka i načinu vođenja evidencije iz tahografa (Nar. nov., br. 83/13.)</a:t>
            </a:r>
          </a:p>
          <a:p>
            <a:pPr marL="176213" indent="-176213"/>
            <a:r>
              <a:rPr lang="hr-HR" dirty="0"/>
              <a:t>Za učitelje i nastavnike:</a:t>
            </a:r>
          </a:p>
          <a:p>
            <a:pPr marL="452438" indent="-187325">
              <a:buNone/>
            </a:pPr>
            <a:r>
              <a:rPr lang="hr-HR" dirty="0"/>
              <a:t>- Pravilniku o evidenciji radnog vremena za radnike školskih ustanova (Nar. nov., br. 144/11.)</a:t>
            </a:r>
          </a:p>
        </p:txBody>
      </p:sp>
    </p:spTree>
    <p:extLst>
      <p:ext uri="{BB962C8B-B14F-4D97-AF65-F5344CB8AC3E}">
        <p14:creationId xmlns:p14="http://schemas.microsoft.com/office/powerpoint/2010/main" val="370629874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C21D6-5F39-41B9-8650-52A36F5A41E7}"/>
              </a:ext>
            </a:extLst>
          </p:cNvPr>
          <p:cNvSpPr>
            <a:spLocks noGrp="1"/>
          </p:cNvSpPr>
          <p:nvPr>
            <p:ph type="title"/>
          </p:nvPr>
        </p:nvSpPr>
        <p:spPr/>
        <p:txBody>
          <a:bodyPr>
            <a:normAutofit fontScale="90000"/>
          </a:bodyPr>
          <a:lstStyle/>
          <a:p>
            <a:br>
              <a:rPr lang="hr-HR" sz="3600" dirty="0"/>
            </a:br>
            <a:r>
              <a:rPr lang="hr-HR" sz="3600" dirty="0"/>
              <a:t>IZNIMKE:</a:t>
            </a:r>
            <a:br>
              <a:rPr lang="hr-HR" sz="3600" dirty="0"/>
            </a:br>
            <a:r>
              <a:rPr lang="hr-HR" sz="3600" dirty="0"/>
              <a:t>Radnici koji rade na pomorskim ribarskim plovilima</a:t>
            </a:r>
            <a:br>
              <a:rPr lang="hr-HR" dirty="0"/>
            </a:br>
            <a:endParaRPr lang="hr-HR" dirty="0"/>
          </a:p>
        </p:txBody>
      </p:sp>
      <p:sp>
        <p:nvSpPr>
          <p:cNvPr id="3" name="Content Placeholder 2">
            <a:extLst>
              <a:ext uri="{FF2B5EF4-FFF2-40B4-BE49-F238E27FC236}">
                <a16:creationId xmlns:a16="http://schemas.microsoft.com/office/drawing/2014/main" id="{15505FB2-E1C8-4197-9269-842029471E60}"/>
              </a:ext>
            </a:extLst>
          </p:cNvPr>
          <p:cNvSpPr>
            <a:spLocks noGrp="1"/>
          </p:cNvSpPr>
          <p:nvPr>
            <p:ph idx="1"/>
          </p:nvPr>
        </p:nvSpPr>
        <p:spPr>
          <a:xfrm>
            <a:off x="457200" y="1916832"/>
            <a:ext cx="8229600" cy="4560168"/>
          </a:xfrm>
        </p:spPr>
        <p:txBody>
          <a:bodyPr/>
          <a:lstStyle/>
          <a:p>
            <a:r>
              <a:rPr lang="hr-HR" dirty="0"/>
              <a:t>Na radnike koji rade na pomorskim ribarskim plovilima </a:t>
            </a:r>
            <a:r>
              <a:rPr lang="hr-HR" u="sng" dirty="0"/>
              <a:t>ne primjenjuju se </a:t>
            </a:r>
            <a:r>
              <a:rPr lang="hr-HR" dirty="0"/>
              <a:t>odredbe Zakona o radu (čl. 88. Zakona o radu):</a:t>
            </a:r>
          </a:p>
          <a:p>
            <a:pPr marL="0" indent="717550">
              <a:buNone/>
            </a:pPr>
            <a:r>
              <a:rPr lang="hr-HR" dirty="0"/>
              <a:t>   - o radnom vremenu</a:t>
            </a:r>
          </a:p>
          <a:p>
            <a:pPr marL="0" indent="717550">
              <a:buNone/>
            </a:pPr>
            <a:r>
              <a:rPr lang="hr-HR" dirty="0"/>
              <a:t>   - o pravu na stanku tijekom dnevnog rada</a:t>
            </a:r>
          </a:p>
          <a:p>
            <a:pPr marL="0" indent="717550">
              <a:buNone/>
            </a:pPr>
            <a:r>
              <a:rPr lang="hr-HR" dirty="0"/>
              <a:t>   - o  dnevnom odmoru </a:t>
            </a:r>
          </a:p>
          <a:p>
            <a:pPr marL="0" indent="717550">
              <a:buNone/>
            </a:pPr>
            <a:r>
              <a:rPr lang="hr-HR" dirty="0"/>
              <a:t>   - o tjednom odmoru </a:t>
            </a:r>
          </a:p>
          <a:p>
            <a:r>
              <a:rPr lang="hr-HR" dirty="0"/>
              <a:t>Za njih se evidencija vodi prema posebnom Pravilniku o radnom vremenu, odmorima i dopustima radnika na pomorskim ribarskim plovilima (Nar. nov., br. 3/16.).</a:t>
            </a:r>
          </a:p>
          <a:p>
            <a:pPr marL="0" indent="0">
              <a:buNone/>
            </a:pPr>
            <a:endParaRPr lang="hr-HR" dirty="0"/>
          </a:p>
        </p:txBody>
      </p:sp>
    </p:spTree>
    <p:extLst>
      <p:ext uri="{BB962C8B-B14F-4D97-AF65-F5344CB8AC3E}">
        <p14:creationId xmlns:p14="http://schemas.microsoft.com/office/powerpoint/2010/main" val="210687913"/>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F1E8A-3550-44D0-8A89-03C67BD20645}"/>
              </a:ext>
            </a:extLst>
          </p:cNvPr>
          <p:cNvSpPr>
            <a:spLocks noGrp="1"/>
          </p:cNvSpPr>
          <p:nvPr>
            <p:ph type="title"/>
          </p:nvPr>
        </p:nvSpPr>
        <p:spPr>
          <a:xfrm>
            <a:off x="457200" y="533400"/>
            <a:ext cx="8229600" cy="1455440"/>
          </a:xfrm>
        </p:spPr>
        <p:txBody>
          <a:bodyPr>
            <a:normAutofit fontScale="90000"/>
          </a:bodyPr>
          <a:lstStyle/>
          <a:p>
            <a:r>
              <a:rPr lang="hr-HR" sz="3600" dirty="0"/>
              <a:t>IZNIMKE:</a:t>
            </a:r>
            <a:br>
              <a:rPr lang="hr-HR" sz="3600" dirty="0"/>
            </a:br>
            <a:r>
              <a:rPr lang="hr-HR" sz="3600" dirty="0"/>
              <a:t>Državni i lokalni dužnosnici, suci i drugi pravosudni dužnosnici </a:t>
            </a:r>
            <a:endParaRPr lang="hr-HR" dirty="0"/>
          </a:p>
        </p:txBody>
      </p:sp>
      <p:sp>
        <p:nvSpPr>
          <p:cNvPr id="3" name="Content Placeholder 2">
            <a:extLst>
              <a:ext uri="{FF2B5EF4-FFF2-40B4-BE49-F238E27FC236}">
                <a16:creationId xmlns:a16="http://schemas.microsoft.com/office/drawing/2014/main" id="{13B89313-A47D-4C07-A150-4ECEA400D935}"/>
              </a:ext>
            </a:extLst>
          </p:cNvPr>
          <p:cNvSpPr>
            <a:spLocks noGrp="1"/>
          </p:cNvSpPr>
          <p:nvPr>
            <p:ph idx="1"/>
          </p:nvPr>
        </p:nvSpPr>
        <p:spPr>
          <a:xfrm>
            <a:off x="457200" y="2132856"/>
            <a:ext cx="8229600" cy="4344144"/>
          </a:xfrm>
        </p:spPr>
        <p:txBody>
          <a:bodyPr/>
          <a:lstStyle/>
          <a:p>
            <a:pPr marL="0" indent="0">
              <a:buNone/>
            </a:pPr>
            <a:r>
              <a:rPr lang="hr-HR" dirty="0"/>
              <a:t>Mišljenje Ministarstva rada i mirovinskog sustava:</a:t>
            </a:r>
          </a:p>
          <a:p>
            <a:r>
              <a:rPr lang="hr-HR" dirty="0"/>
              <a:t>za državne dužnosnike se ne vodi evidencija o radnom vremenu</a:t>
            </a:r>
          </a:p>
          <a:p>
            <a:r>
              <a:rPr lang="hr-HR" dirty="0"/>
              <a:t>obrazloženje: riječ je o osobama koje ostvaruju socijalna prava izjednačena s radnicima, ali se u smislu propisa radnog prava ne smatraju radnicima</a:t>
            </a:r>
          </a:p>
          <a:p>
            <a:pPr marL="0" indent="0">
              <a:buNone/>
            </a:pPr>
            <a:r>
              <a:rPr lang="hr-HR" dirty="0"/>
              <a:t>Uvažavajući takvo stajalište, analogno se može zaključiti da se isto odnosi i na:</a:t>
            </a:r>
          </a:p>
          <a:p>
            <a:pPr marL="717550" indent="-265113"/>
            <a:r>
              <a:rPr lang="hr-HR" dirty="0"/>
              <a:t>lokalne dužnosnike koji izabranu ili imenovanu dužnost obavljaju u profesionalnom odnosu</a:t>
            </a:r>
          </a:p>
          <a:p>
            <a:pPr marL="717550" indent="-265113"/>
            <a:r>
              <a:rPr lang="hr-HR" dirty="0"/>
              <a:t>suce i druge nositelje pravosudnih dužnosti</a:t>
            </a:r>
          </a:p>
          <a:p>
            <a:pPr marL="717550" indent="-265113"/>
            <a:endParaRPr lang="hr-HR" dirty="0"/>
          </a:p>
        </p:txBody>
      </p:sp>
    </p:spTree>
    <p:extLst>
      <p:ext uri="{BB962C8B-B14F-4D97-AF65-F5344CB8AC3E}">
        <p14:creationId xmlns:p14="http://schemas.microsoft.com/office/powerpoint/2010/main" val="178857678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HR" sz="3600" dirty="0"/>
              <a:t>PREKRŠAJI POSLODAVCA</a:t>
            </a:r>
          </a:p>
        </p:txBody>
      </p:sp>
      <p:sp>
        <p:nvSpPr>
          <p:cNvPr id="3" name="Content Placeholder 2"/>
          <p:cNvSpPr>
            <a:spLocks noGrp="1"/>
          </p:cNvSpPr>
          <p:nvPr>
            <p:ph idx="1"/>
          </p:nvPr>
        </p:nvSpPr>
        <p:spPr/>
        <p:txBody>
          <a:bodyPr>
            <a:normAutofit lnSpcReduction="10000"/>
          </a:bodyPr>
          <a:lstStyle/>
          <a:p>
            <a:r>
              <a:rPr lang="hr-HR" sz="2200" dirty="0"/>
              <a:t>Nadzor inspekcije rada</a:t>
            </a:r>
          </a:p>
          <a:p>
            <a:r>
              <a:rPr lang="hr-HR" sz="2200" dirty="0"/>
              <a:t>Poslodavac je dužan inspektoru rada na njegov zahtjev omogućiti uvid u evidencije o radnicima i o radnom vremenu</a:t>
            </a:r>
          </a:p>
          <a:p>
            <a:r>
              <a:rPr lang="hr-HR" sz="2200" dirty="0"/>
              <a:t>Prekršaj poslodavca:</a:t>
            </a:r>
          </a:p>
          <a:p>
            <a:pPr marL="0" indent="0">
              <a:buNone/>
            </a:pPr>
            <a:r>
              <a:rPr lang="hr-HR" sz="2200" dirty="0"/>
              <a:t>    - ako ne vodi evidencije</a:t>
            </a:r>
          </a:p>
          <a:p>
            <a:pPr marL="0" indent="0">
              <a:buNone/>
            </a:pPr>
            <a:r>
              <a:rPr lang="hr-HR" sz="2200" dirty="0"/>
              <a:t>    - ako ih ne vodi na vode na propisani način</a:t>
            </a:r>
          </a:p>
          <a:p>
            <a:pPr marL="0" indent="0">
              <a:buNone/>
            </a:pPr>
            <a:r>
              <a:rPr lang="hr-HR" sz="2200" dirty="0"/>
              <a:t>    - ako ih na zahtjev inspektora, ne dostavi inspektoru rada</a:t>
            </a:r>
          </a:p>
          <a:p>
            <a:pPr marL="0" indent="0">
              <a:buNone/>
            </a:pPr>
            <a:endParaRPr lang="hr-HR" sz="2200" dirty="0"/>
          </a:p>
          <a:p>
            <a:pPr marL="0" indent="0">
              <a:buNone/>
            </a:pPr>
            <a:r>
              <a:rPr lang="hr-HR" b="1" dirty="0"/>
              <a:t>PREKRAŠAJNA KAZNA:</a:t>
            </a:r>
          </a:p>
          <a:p>
            <a:pPr>
              <a:buFontTx/>
              <a:buChar char="-"/>
            </a:pPr>
            <a:r>
              <a:rPr lang="hr-HR" dirty="0"/>
              <a:t>za poslodavca pravnu od 61.000 do 100.000 kn</a:t>
            </a:r>
          </a:p>
          <a:p>
            <a:pPr>
              <a:buFontTx/>
              <a:buChar char="-"/>
            </a:pPr>
            <a:r>
              <a:rPr lang="hr-HR" dirty="0"/>
              <a:t>za odgovornu osobnu u pravnoj osobi od 7.000 do 10.000 kn</a:t>
            </a:r>
          </a:p>
          <a:p>
            <a:pPr>
              <a:buFontTx/>
              <a:buChar char="-"/>
            </a:pPr>
            <a:r>
              <a:rPr lang="hr-HR" dirty="0"/>
              <a:t>za poslodavca fizičku osobu od 7.000 do 10.000 kn</a:t>
            </a:r>
          </a:p>
        </p:txBody>
      </p:sp>
    </p:spTree>
    <p:extLst>
      <p:ext uri="{BB962C8B-B14F-4D97-AF65-F5344CB8AC3E}">
        <p14:creationId xmlns:p14="http://schemas.microsoft.com/office/powerpoint/2010/main" val="238934431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95300"/>
            <a:ext cx="8229600" cy="990600"/>
          </a:xfrm>
        </p:spPr>
        <p:txBody>
          <a:bodyPr/>
          <a:lstStyle/>
          <a:p>
            <a:endParaRPr lang="hr-HR" dirty="0"/>
          </a:p>
        </p:txBody>
      </p:sp>
      <p:sp>
        <p:nvSpPr>
          <p:cNvPr id="3" name="Content Placeholder 2"/>
          <p:cNvSpPr>
            <a:spLocks noGrp="1"/>
          </p:cNvSpPr>
          <p:nvPr>
            <p:ph idx="1"/>
          </p:nvPr>
        </p:nvSpPr>
        <p:spPr>
          <a:xfrm>
            <a:off x="457200" y="692696"/>
            <a:ext cx="8229600" cy="5784304"/>
          </a:xfrm>
        </p:spPr>
        <p:txBody>
          <a:bodyPr/>
          <a:lstStyle/>
          <a:p>
            <a:pPr lvl="0"/>
            <a:endParaRPr lang="hr-HR" b="1" dirty="0"/>
          </a:p>
          <a:p>
            <a:pPr marL="452438" indent="-452438">
              <a:buNone/>
            </a:pPr>
            <a:r>
              <a:rPr lang="hr-HR" dirty="0"/>
              <a:t>13. naznaka radi li se o poslovima na kojima se staž osiguranja računa s povećanim trajanjem i kako se računa (tj. koliko se mirovinskog staža ostvaruje za 12 mjeseci efektivnog rada)</a:t>
            </a:r>
          </a:p>
          <a:p>
            <a:pPr marL="0" lvl="0" indent="0">
              <a:buNone/>
            </a:pPr>
            <a:endParaRPr lang="hr-HR" b="1" dirty="0"/>
          </a:p>
          <a:p>
            <a:pPr lvl="0"/>
            <a:r>
              <a:rPr lang="hr-HR" b="1" dirty="0"/>
              <a:t>podaci koji se odnose na radno mjesto i ugovoreno radno vrijeme:</a:t>
            </a:r>
            <a:endParaRPr lang="hr-HR" dirty="0"/>
          </a:p>
          <a:p>
            <a:pPr marL="354013" lvl="0" indent="-354013">
              <a:buNone/>
            </a:pPr>
            <a:r>
              <a:rPr lang="hr-HR" dirty="0"/>
              <a:t>14. mjesto rada, a ako ne postoji stalno ili glavno mjesto rada, napomenu da se rad obavlja na različitim mjestima</a:t>
            </a:r>
          </a:p>
          <a:p>
            <a:pPr marL="354013" lvl="0" indent="-354013">
              <a:buNone/>
            </a:pPr>
            <a:r>
              <a:rPr lang="hr-HR" dirty="0"/>
              <a:t>15. ugovoreno tjedno radno vrijeme, određeno puno radno vrijeme, odnosno propisano skraćeno radno vrijeme u satima</a:t>
            </a:r>
          </a:p>
          <a:p>
            <a:pPr marL="0" lvl="0" indent="0">
              <a:buNone/>
            </a:pPr>
            <a:endParaRPr lang="hr-HR" dirty="0"/>
          </a:p>
          <a:p>
            <a:pPr marL="0" lvl="0" indent="0">
              <a:buNone/>
            </a:pPr>
            <a:endParaRPr lang="hr-HR" dirty="0"/>
          </a:p>
          <a:p>
            <a:pPr marL="361950" lvl="0" indent="-361950">
              <a:buNone/>
            </a:pPr>
            <a:endParaRPr lang="hr-HR" dirty="0"/>
          </a:p>
        </p:txBody>
      </p:sp>
    </p:spTree>
    <p:extLst>
      <p:ext uri="{BB962C8B-B14F-4D97-AF65-F5344CB8AC3E}">
        <p14:creationId xmlns:p14="http://schemas.microsoft.com/office/powerpoint/2010/main" val="728861557"/>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476672"/>
            <a:ext cx="8229600" cy="56728"/>
          </a:xfrm>
        </p:spPr>
        <p:txBody>
          <a:bodyPr>
            <a:normAutofit fontScale="90000"/>
          </a:bodyPr>
          <a:lstStyle/>
          <a:p>
            <a:endParaRPr lang="hr-HR" dirty="0"/>
          </a:p>
        </p:txBody>
      </p:sp>
      <p:sp>
        <p:nvSpPr>
          <p:cNvPr id="3" name="Content Placeholder 2"/>
          <p:cNvSpPr>
            <a:spLocks noGrp="1"/>
          </p:cNvSpPr>
          <p:nvPr>
            <p:ph idx="1"/>
          </p:nvPr>
        </p:nvSpPr>
        <p:spPr>
          <a:xfrm>
            <a:off x="457200" y="908720"/>
            <a:ext cx="8229600" cy="5568280"/>
          </a:xfrm>
        </p:spPr>
        <p:txBody>
          <a:bodyPr>
            <a:normAutofit lnSpcReduction="10000"/>
          </a:bodyPr>
          <a:lstStyle/>
          <a:p>
            <a:pPr lvl="0"/>
            <a:r>
              <a:rPr lang="hr-HR" b="1" dirty="0"/>
              <a:t>podaci koji se odnose na mirovanje radnog odnosa i korištenje prava po posebnim propisima:</a:t>
            </a:r>
            <a:endParaRPr lang="hr-HR" dirty="0"/>
          </a:p>
          <a:p>
            <a:pPr marL="452438" lvl="0" indent="-452438">
              <a:buNone/>
            </a:pPr>
            <a:r>
              <a:rPr lang="hr-HR" dirty="0"/>
              <a:t>16. vrijeme mirovanja radnog odnosa, neplaćenog dopusta, </a:t>
            </a:r>
            <a:r>
              <a:rPr lang="hr-HR" dirty="0" err="1"/>
              <a:t>rodiljnih</a:t>
            </a:r>
            <a:r>
              <a:rPr lang="hr-HR" dirty="0"/>
              <a:t> i roditeljskih dopusta i korištenja drugih prava u skladu s posebnim propisima  (npr. razdoblja dobrovoljnog služenja vojnog roka i dr.)</a:t>
            </a:r>
            <a:endParaRPr lang="hr-HR" b="1" dirty="0"/>
          </a:p>
          <a:p>
            <a:pPr lvl="0"/>
            <a:endParaRPr lang="hr-HR" b="1" dirty="0"/>
          </a:p>
          <a:p>
            <a:pPr lvl="0"/>
            <a:r>
              <a:rPr lang="hr-HR" b="1" dirty="0"/>
              <a:t>podaci koji se odnose na prestanak radnog odnosa:</a:t>
            </a:r>
            <a:endParaRPr lang="hr-HR" dirty="0"/>
          </a:p>
          <a:p>
            <a:pPr marL="0" lvl="0" indent="0">
              <a:buNone/>
            </a:pPr>
            <a:r>
              <a:rPr lang="hr-HR" dirty="0"/>
              <a:t>17. dan prestanka radnog odnosa</a:t>
            </a:r>
          </a:p>
          <a:p>
            <a:pPr marL="0" indent="0">
              <a:buNone/>
            </a:pPr>
            <a:r>
              <a:rPr lang="hr-HR" dirty="0"/>
              <a:t>18. razlog prestanka radnog odnosa</a:t>
            </a:r>
          </a:p>
          <a:p>
            <a:pPr marL="0" indent="0">
              <a:buNone/>
            </a:pPr>
            <a:endParaRPr lang="hr-HR" dirty="0"/>
          </a:p>
          <a:p>
            <a:pPr marL="0" indent="0">
              <a:buNone/>
            </a:pPr>
            <a:r>
              <a:rPr lang="hr-HR" i="1" dirty="0"/>
              <a:t>Napomena: </a:t>
            </a:r>
            <a:r>
              <a:rPr lang="hr-HR" dirty="0"/>
              <a:t>Smanjen je broj obveznih podataka u evidenciji o radnicima. Prema ranijem Pravilniku poslodavac je bio obvezan voditi 25 podataka o radnicima.</a:t>
            </a:r>
          </a:p>
          <a:p>
            <a:pPr marL="0" indent="0">
              <a:buNone/>
            </a:pPr>
            <a:endParaRPr lang="hr-HR" dirty="0"/>
          </a:p>
        </p:txBody>
      </p:sp>
    </p:spTree>
    <p:extLst>
      <p:ext uri="{BB962C8B-B14F-4D97-AF65-F5344CB8AC3E}">
        <p14:creationId xmlns:p14="http://schemas.microsoft.com/office/powerpoint/2010/main" val="2177588291"/>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HR" sz="3600" dirty="0"/>
              <a:t>Koji podaci više nisu obvezni</a:t>
            </a:r>
          </a:p>
        </p:txBody>
      </p:sp>
      <p:sp>
        <p:nvSpPr>
          <p:cNvPr id="3" name="Content Placeholder 2"/>
          <p:cNvSpPr>
            <a:spLocks noGrp="1"/>
          </p:cNvSpPr>
          <p:nvPr>
            <p:ph idx="1"/>
          </p:nvPr>
        </p:nvSpPr>
        <p:spPr>
          <a:xfrm>
            <a:off x="395536" y="1524000"/>
            <a:ext cx="8496944" cy="5001344"/>
          </a:xfrm>
        </p:spPr>
        <p:txBody>
          <a:bodyPr>
            <a:normAutofit fontScale="85000" lnSpcReduction="10000"/>
          </a:bodyPr>
          <a:lstStyle/>
          <a:p>
            <a:pPr marL="0" indent="0">
              <a:buNone/>
            </a:pPr>
            <a:r>
              <a:rPr lang="hr-HR" dirty="0"/>
              <a:t>Poslodavci više </a:t>
            </a:r>
            <a:r>
              <a:rPr lang="hr-HR" b="1" dirty="0"/>
              <a:t>nemaju obvezu</a:t>
            </a:r>
            <a:r>
              <a:rPr lang="hr-HR" dirty="0"/>
              <a:t> u evidenciji o radnicima voditi sljedećih </a:t>
            </a:r>
            <a:r>
              <a:rPr lang="hr-HR" b="1" dirty="0"/>
              <a:t>sedam podatka</a:t>
            </a:r>
            <a:r>
              <a:rPr lang="hr-HR" dirty="0"/>
              <a:t>:</a:t>
            </a:r>
          </a:p>
          <a:p>
            <a:pPr marL="457200" lvl="0" indent="-457200">
              <a:buClr>
                <a:srgbClr val="002060"/>
              </a:buClr>
              <a:buFont typeface="+mj-lt"/>
              <a:buAutoNum type="arabicPeriod"/>
            </a:pPr>
            <a:r>
              <a:rPr lang="hr-HR" dirty="0"/>
              <a:t>mjesto rođenja, odnosno za osobe rođene izvan RH i podatak o državi rođenja</a:t>
            </a:r>
          </a:p>
          <a:p>
            <a:pPr marL="457200" lvl="0" indent="-457200">
              <a:buClr>
                <a:srgbClr val="002060"/>
              </a:buClr>
              <a:buFont typeface="+mj-lt"/>
              <a:buAutoNum type="arabicPeriod"/>
            </a:pPr>
            <a:r>
              <a:rPr lang="hr-HR" dirty="0"/>
              <a:t>zanimanje, naziv posla, odnosno narav i vrsta rada koje radnik obavlja</a:t>
            </a:r>
          </a:p>
          <a:p>
            <a:pPr marL="457200" lvl="0" indent="-457200">
              <a:buClr>
                <a:srgbClr val="002060"/>
              </a:buClr>
              <a:buFont typeface="+mj-lt"/>
              <a:buAutoNum type="arabicPeriod"/>
            </a:pPr>
            <a:r>
              <a:rPr lang="hr-HR" dirty="0"/>
              <a:t>naznaku je li ugovor o radu sklopljen na određeno ili neodređeno vrijeme (ako se radilo o ugovoru na određeno, trebao je evidentirati očekivano trajanje toga ugovora)</a:t>
            </a:r>
          </a:p>
          <a:p>
            <a:pPr marL="457200" lvl="0" indent="-457200">
              <a:buClr>
                <a:srgbClr val="002060"/>
              </a:buClr>
              <a:buFont typeface="+mj-lt"/>
              <a:buAutoNum type="arabicPeriod"/>
            </a:pPr>
            <a:r>
              <a:rPr lang="hr-HR" dirty="0"/>
              <a:t>vrijeme trajanja probnog rada, ako je probni rad bio ugovoren</a:t>
            </a:r>
          </a:p>
          <a:p>
            <a:pPr marL="457200" lvl="0" indent="-457200">
              <a:buClr>
                <a:srgbClr val="002060"/>
              </a:buClr>
              <a:buFont typeface="+mj-lt"/>
              <a:buAutoNum type="arabicPeriod"/>
            </a:pPr>
            <a:r>
              <a:rPr lang="hr-HR" dirty="0"/>
              <a:t>trajanje pripravničkog staža, ako je bio ugovoren te vrijeme i rezultat polaganja stručnog ispita, ako je isti bio predviđen i obavljen</a:t>
            </a:r>
          </a:p>
          <a:p>
            <a:pPr marL="457200" lvl="0" indent="-457200">
              <a:buClr>
                <a:srgbClr val="002060"/>
              </a:buClr>
              <a:buFont typeface="+mj-lt"/>
              <a:buAutoNum type="arabicPeriod"/>
            </a:pPr>
            <a:r>
              <a:rPr lang="hr-HR" dirty="0"/>
              <a:t>naznaka radi li se o poslovima na kojima radnik može raditi samo nakon prethodnog i redovnog utvrđivanja radne sposobnosti za njihovo obavljanje i </a:t>
            </a:r>
          </a:p>
          <a:p>
            <a:pPr marL="457200" lvl="0" indent="-457200">
              <a:buClr>
                <a:srgbClr val="002060"/>
              </a:buClr>
              <a:buFont typeface="+mj-lt"/>
              <a:buAutoNum type="arabicPeriod"/>
            </a:pPr>
            <a:r>
              <a:rPr lang="hr-HR" dirty="0"/>
              <a:t>mirovinski staž do početka rada kod poslodavca (taj podatak ipak treba voditi ako je poslodavcu potreban radi ostvarivanja prava radnika)</a:t>
            </a:r>
          </a:p>
          <a:p>
            <a:pPr marL="0" indent="0">
              <a:buNone/>
            </a:pPr>
            <a:endParaRPr lang="hr-HR" dirty="0"/>
          </a:p>
        </p:txBody>
      </p:sp>
    </p:spTree>
    <p:extLst>
      <p:ext uri="{BB962C8B-B14F-4D97-AF65-F5344CB8AC3E}">
        <p14:creationId xmlns:p14="http://schemas.microsoft.com/office/powerpoint/2010/main" val="4163971656"/>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899B5-6D25-4ABC-94D6-ED6C35EE161C}"/>
              </a:ext>
            </a:extLst>
          </p:cNvPr>
          <p:cNvSpPr>
            <a:spLocks noGrp="1"/>
          </p:cNvSpPr>
          <p:nvPr>
            <p:ph type="title"/>
          </p:nvPr>
        </p:nvSpPr>
        <p:spPr/>
        <p:txBody>
          <a:bodyPr>
            <a:normAutofit fontScale="90000"/>
          </a:bodyPr>
          <a:lstStyle/>
          <a:p>
            <a:r>
              <a:rPr lang="hr-HR" dirty="0"/>
              <a:t>Podatak o ukupnom mirovinskom stažu radnika</a:t>
            </a:r>
          </a:p>
        </p:txBody>
      </p:sp>
      <p:sp>
        <p:nvSpPr>
          <p:cNvPr id="3" name="Content Placeholder 2">
            <a:extLst>
              <a:ext uri="{FF2B5EF4-FFF2-40B4-BE49-F238E27FC236}">
                <a16:creationId xmlns:a16="http://schemas.microsoft.com/office/drawing/2014/main" id="{F4610E60-472C-4351-B22B-25392F2782D2}"/>
              </a:ext>
            </a:extLst>
          </p:cNvPr>
          <p:cNvSpPr>
            <a:spLocks noGrp="1"/>
          </p:cNvSpPr>
          <p:nvPr>
            <p:ph idx="1"/>
          </p:nvPr>
        </p:nvSpPr>
        <p:spPr/>
        <p:txBody>
          <a:bodyPr>
            <a:normAutofit lnSpcReduction="10000"/>
          </a:bodyPr>
          <a:lstStyle/>
          <a:p>
            <a:r>
              <a:rPr lang="hr-HR" dirty="0"/>
              <a:t>Mnogi poslodavci će nadalje voditi podatke o mirovinskom stažu ostvarenom do početka rada kod toga poslodavca, iako taj podatak </a:t>
            </a:r>
            <a:r>
              <a:rPr lang="hr-HR" u="sng" dirty="0"/>
              <a:t>više nije obvezujući</a:t>
            </a:r>
            <a:r>
              <a:rPr lang="hr-HR" dirty="0"/>
              <a:t>. </a:t>
            </a:r>
          </a:p>
          <a:p>
            <a:r>
              <a:rPr lang="hr-HR" dirty="0"/>
              <a:t>Podatak je potreban poslodavcima kod kojih radnici na temelju kolektivnih ugovora, pravilnika o radu, ugovora o radu ili posebnih propisa ostvaruju određena prava u opsegu koji ovisi u dužini mirovinskog staža, kao npr. </a:t>
            </a:r>
          </a:p>
          <a:p>
            <a:pPr marL="628650" indent="-176213">
              <a:buFontTx/>
              <a:buChar char="-"/>
            </a:pPr>
            <a:r>
              <a:rPr lang="hr-HR" dirty="0"/>
              <a:t>dodatak u plaći (u pravilu 0,5% za svaku navršenu godinu radnog staža)</a:t>
            </a:r>
          </a:p>
          <a:p>
            <a:pPr marL="628650" indent="-176213">
              <a:buFontTx/>
              <a:buChar char="-"/>
            </a:pPr>
            <a:r>
              <a:rPr lang="hr-HR" dirty="0"/>
              <a:t> jubilarna nagradu za ukupni staž </a:t>
            </a:r>
          </a:p>
          <a:p>
            <a:pPr marL="628650" indent="-176213">
              <a:buFontTx/>
              <a:buChar char="-"/>
            </a:pPr>
            <a:r>
              <a:rPr lang="hr-HR" dirty="0"/>
              <a:t>dodatni dani godišnjeg odmora po osnovi godina radnog staža</a:t>
            </a:r>
          </a:p>
          <a:p>
            <a:pPr marL="628650" indent="-176213">
              <a:buFontTx/>
              <a:buChar char="-"/>
            </a:pPr>
            <a:r>
              <a:rPr lang="hr-HR" dirty="0"/>
              <a:t>i dr. </a:t>
            </a:r>
          </a:p>
          <a:p>
            <a:pPr marL="0" indent="0">
              <a:buNone/>
            </a:pPr>
            <a:endParaRPr lang="hr-HR" dirty="0"/>
          </a:p>
        </p:txBody>
      </p:sp>
    </p:spTree>
    <p:extLst>
      <p:ext uri="{BB962C8B-B14F-4D97-AF65-F5344CB8AC3E}">
        <p14:creationId xmlns:p14="http://schemas.microsoft.com/office/powerpoint/2010/main" val="1722802900"/>
      </p:ext>
    </p:extLst>
  </p:cSld>
  <p:clrMapOvr>
    <a:masterClrMapping/>
  </p:clrMapOvr>
  <mc:AlternateContent xmlns:mc="http://schemas.openxmlformats.org/markup-compatibility/2006" xmlns:p14="http://schemas.microsoft.com/office/powerpoint/2010/main">
    <mc:Choice Requires="p14">
      <p:transition p14:dur="0" advClick="0" advTm="5000"/>
    </mc:Choice>
    <mc:Fallback xmlns="">
      <p:transition advClick="0" advTm="5000"/>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if-mod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Rif-model</Template>
  <TotalTime>832</TotalTime>
  <Words>4802</Words>
  <Application>Microsoft Office PowerPoint</Application>
  <PresentationFormat>On-screen Show (4:3)</PresentationFormat>
  <Paragraphs>400</Paragraphs>
  <Slides>54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54</vt:i4>
      </vt:variant>
    </vt:vector>
  </HeadingPairs>
  <TitlesOfParts>
    <vt:vector size="59" baseType="lpstr">
      <vt:lpstr>Arial Unicode MS</vt:lpstr>
      <vt:lpstr>Arial</vt:lpstr>
      <vt:lpstr>Calibri</vt:lpstr>
      <vt:lpstr>Wingdings</vt:lpstr>
      <vt:lpstr>Rif-model</vt:lpstr>
      <vt:lpstr>   Novine u evidencijama o radnicima i radnom vremenu od 1. rujna 2017.  </vt:lpstr>
      <vt:lpstr>Propisi</vt:lpstr>
      <vt:lpstr> EVIDENCIJA O RADNICIMA - za koje se osobe vodi </vt:lpstr>
      <vt:lpstr>Sadržaj podataka koji se vode u evidenciji o zaposlenim radnicima – 18 obveznih podataka </vt:lpstr>
      <vt:lpstr>PowerPoint Presentation</vt:lpstr>
      <vt:lpstr>PowerPoint Presentation</vt:lpstr>
      <vt:lpstr>PowerPoint Presentation</vt:lpstr>
      <vt:lpstr>Koji podaci više nisu obvezni</vt:lpstr>
      <vt:lpstr>Podatak o ukupnom mirovinskom stažu radnika</vt:lpstr>
      <vt:lpstr>Dodatni podaci – za određene radnike</vt:lpstr>
      <vt:lpstr>Podaci o  radnicima koji rade u nepunom radnom vremenu</vt:lpstr>
      <vt:lpstr>Način vođenja, ažurnost i rokovi čuvanja evidencije o radnicima</vt:lpstr>
      <vt:lpstr>Vođenje podataka o radnicima prema drugim propisima</vt:lpstr>
      <vt:lpstr> EVIDENCIJA O DRUGIM OSOBAMA KOJE RADE KOD POSLODAVCA – posebna evidencija </vt:lpstr>
      <vt:lpstr>Obvezni podaci u posebnoj evidenciji   </vt:lpstr>
      <vt:lpstr>Ažurnost i rokovi čuvanja posebne evidencije o drugim osobama </vt:lpstr>
      <vt:lpstr>Fizičke osobe koje mogu biti zatečene u prostorima poslodavca, za koje se ne vodi nikakva evidencija</vt:lpstr>
      <vt:lpstr>RADNO VRIJEME (prema Zakonu o radu) </vt:lpstr>
      <vt:lpstr>RADNO VRIJEME (prema Zakonu o radu) </vt:lpstr>
      <vt:lpstr>Povoljnije uređivanje razdoblja koje se ubraja u radno vrijeme – prema kolektivnom ugovoru</vt:lpstr>
      <vt:lpstr> PUNO RADNO VRIJEME</vt:lpstr>
      <vt:lpstr>NEPUNO RADNO VRIJEME</vt:lpstr>
      <vt:lpstr>“DOPUNSKI” RAD</vt:lpstr>
      <vt:lpstr>SKRAĆENO RADNO VRIJEME</vt:lpstr>
      <vt:lpstr>RASPORED RADNOG VREMENA</vt:lpstr>
      <vt:lpstr>Raspored radnog vremena</vt:lpstr>
      <vt:lpstr>Jednaki i nejednaki raspored radnog vremena</vt:lpstr>
      <vt:lpstr>Nejednaki raspored - ograničenja</vt:lpstr>
      <vt:lpstr>EVIDENCIJA RADNOG VREMENA - obvezni podaci </vt:lpstr>
      <vt:lpstr>PowerPoint Presentation</vt:lpstr>
      <vt:lpstr>Obvezni dodatni podaci</vt:lpstr>
      <vt:lpstr>Usporedba s prethodnim Pravilnikom</vt:lpstr>
      <vt:lpstr>Podaci o početku i završetku dnevnog rada </vt:lpstr>
      <vt:lpstr>Podaci o dnevnom i tjednom odmoru radnika</vt:lpstr>
      <vt:lpstr>Dnevni odmor</vt:lpstr>
      <vt:lpstr>Tjedni odmor</vt:lpstr>
      <vt:lpstr>Mogućnost drukčijeg uređenja radnog vremena, uključujući korištenje dnevnog i tjednog odmora   ZA PUNOLJETNE RADNIKE:</vt:lpstr>
      <vt:lpstr>Mogućnost drukčijeg uređenja radnog vremena</vt:lpstr>
      <vt:lpstr>Mogućnost drukčijeg uređenja radnog vremena</vt:lpstr>
      <vt:lpstr>Radnik koji radi na izdvojenom mjestu rada</vt:lpstr>
      <vt:lpstr> Evidencija za radnika koji radi na izdvojenom mjestu rada </vt:lpstr>
      <vt:lpstr>Evidencija za radnika koji radi na izdvojenom mjestu rada</vt:lpstr>
      <vt:lpstr> Radnici ustupljeni preko agencije za ustupanje radnika  </vt:lpstr>
      <vt:lpstr> NOVO: Obveze poslodavaca s poslovnim nastanom u drugoj državi koji upućuju radnike na rad u RH </vt:lpstr>
      <vt:lpstr>Obveze poslodavaca s poslovnim nastanom u drugoj državi koji upućuju radnike na rad u RH</vt:lpstr>
      <vt:lpstr>Način evidentiranja podataka i ažurnost vođenja evidencije o radnom vremenu</vt:lpstr>
      <vt:lpstr>Gdje se vodi evidencija o radnom vremnu i čuvanje</vt:lpstr>
      <vt:lpstr>IZNIMKE: Smanjeni broj podataka za određene radnike</vt:lpstr>
      <vt:lpstr>IZNIMKE:  Radnici koji su s poslodavcem ugovorili samostalnost u raspoređivanju radnog vremena </vt:lpstr>
      <vt:lpstr>Radnici koji su s poslodavcem ugovorili samostalnost u raspoređivanju radnog vremena</vt:lpstr>
      <vt:lpstr>IZNIMKE: Radnici za koje je sadržaj evidencije o radnom vremenu uređen posebnim propisima</vt:lpstr>
      <vt:lpstr> IZNIMKE: Radnici koji rade na pomorskim ribarskim plovilima </vt:lpstr>
      <vt:lpstr>IZNIMKE: Državni i lokalni dužnosnici, suci i drugi pravosudni dužnosnici </vt:lpstr>
      <vt:lpstr>PREKRŠAJI POSLODAVCA</vt:lpstr>
    </vt:vector>
  </TitlesOfParts>
  <Company>RIF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xxx</dc:creator>
  <cp:lastModifiedBy>Marija</cp:lastModifiedBy>
  <cp:revision>77</cp:revision>
  <dcterms:created xsi:type="dcterms:W3CDTF">2012-09-19T13:04:13Z</dcterms:created>
  <dcterms:modified xsi:type="dcterms:W3CDTF">2017-09-14T19:27:02Z</dcterms:modified>
</cp:coreProperties>
</file>