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A2FA-739D-4D72-9D8B-502B484F7885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0DC9-23B7-42C4-B8D8-70115EAA69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64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Bilo do sada</a:t>
            </a:r>
            <a:r>
              <a:rPr lang="hr-HR" baseline="0" dirty="0" smtClean="0"/>
              <a:t> 7.739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D0DC9-23B7-42C4-B8D8-70115EAA6920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96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AA1C52-CA42-4A24-9C6E-124ECA52F08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5CDDBF-963D-432F-8578-496A76D554E3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r>
              <a:rPr lang="hr-HR" sz="1800" dirty="0" smtClean="0"/>
              <a:t>KOPUN Group interna edukacija</a:t>
            </a:r>
          </a:p>
          <a:p>
            <a:endParaRPr lang="hr-HR" sz="1800" dirty="0"/>
          </a:p>
          <a:p>
            <a:r>
              <a:rPr lang="hr-HR" sz="1800" smtClean="0"/>
              <a:t>prosinac 2017.</a:t>
            </a:r>
            <a:endParaRPr lang="hr-H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Novosti u MSFI-evima</a:t>
            </a:r>
            <a:br>
              <a:rPr lang="hr-HR" dirty="0" smtClean="0"/>
            </a:br>
            <a:r>
              <a:rPr lang="hr-HR" dirty="0" smtClean="0"/>
              <a:t>&amp; </a:t>
            </a:r>
            <a:br>
              <a:rPr lang="hr-HR" dirty="0" smtClean="0"/>
            </a:br>
            <a:r>
              <a:rPr lang="hr-HR" dirty="0" smtClean="0"/>
              <a:t>poreznim propisima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9"/>
            <a:ext cx="8280920" cy="576064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MSFI 15: </a:t>
            </a:r>
            <a:r>
              <a:rPr lang="hr-HR" b="1" dirty="0" smtClean="0">
                <a:solidFill>
                  <a:srgbClr val="FF0000"/>
                </a:solidFill>
              </a:rPr>
              <a:t>Prihodi od ugovora sa kupcima (cont)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71638"/>
            <a:ext cx="74295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9"/>
            <a:ext cx="8280920" cy="576064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MSFI 15: </a:t>
            </a:r>
            <a:r>
              <a:rPr lang="hr-HR" b="1" dirty="0" smtClean="0">
                <a:solidFill>
                  <a:srgbClr val="FF0000"/>
                </a:solidFill>
              </a:rPr>
              <a:t>Prihodi od ugovora sa kupcima (cont)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628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616623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MSFI 16: </a:t>
            </a:r>
            <a:r>
              <a:rPr lang="hr-HR" b="1" dirty="0" smtClean="0">
                <a:solidFill>
                  <a:srgbClr val="FF0000"/>
                </a:solidFill>
              </a:rPr>
              <a:t>Najmovi</a:t>
            </a:r>
          </a:p>
          <a:p>
            <a:r>
              <a:rPr lang="hr-HR" dirty="0" smtClean="0"/>
              <a:t>Primjena od 01.01.2019. godine</a:t>
            </a:r>
          </a:p>
          <a:p>
            <a:r>
              <a:rPr lang="hr-HR" dirty="0" smtClean="0"/>
              <a:t>HSFI se još nije promijenio u ovom segmentu (Razlika između HSFI i MSFI?!?)</a:t>
            </a:r>
          </a:p>
          <a:p>
            <a:r>
              <a:rPr lang="hr-HR" dirty="0" smtClean="0"/>
              <a:t>Pitanje: Ista imovina se priznaje u knjigama 2 poslovna subjekta (utjecaj na statistiku?!?!)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2824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259580" cy="34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616623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Agresivne i konzervativne računovodstvene politike</a:t>
            </a:r>
            <a:endParaRPr lang="hr-HR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962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616623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Novi Zakon o reviziji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Okvir EU Direktive: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086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760639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Novi Zakon o reviziji (cont):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reviziji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17745" cy="261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3861048"/>
            <a:ext cx="4794885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40433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2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760639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Novi Zakon o reviziji (cont):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153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760639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Novi Zakon o reviziji (cont):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43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760639"/>
          </a:xfrm>
        </p:spPr>
        <p:txBody>
          <a:bodyPr anchor="t"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2 stope PD-a</a:t>
            </a:r>
            <a:r>
              <a:rPr lang="hr-HR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hr-HR" sz="1800" b="1" dirty="0" smtClean="0">
                <a:solidFill>
                  <a:srgbClr val="FF0000"/>
                </a:solidFill>
              </a:rPr>
              <a:t>12%</a:t>
            </a:r>
            <a:r>
              <a:rPr lang="hr-HR" sz="1800" dirty="0" smtClean="0">
                <a:solidFill>
                  <a:schemeClr val="tx1"/>
                </a:solidFill>
              </a:rPr>
              <a:t> za poduzetnike sa ukupnim prihodom u visini do 3 mil HRK</a:t>
            </a:r>
          </a:p>
          <a:p>
            <a:pPr lvl="1"/>
            <a:r>
              <a:rPr lang="hr-HR" sz="1800" b="1" dirty="0" smtClean="0">
                <a:solidFill>
                  <a:srgbClr val="FF0000"/>
                </a:solidFill>
              </a:rPr>
              <a:t>18% </a:t>
            </a:r>
            <a:r>
              <a:rPr lang="hr-HR" sz="1800" dirty="0" smtClean="0">
                <a:solidFill>
                  <a:schemeClr val="tx1"/>
                </a:solidFill>
              </a:rPr>
              <a:t>za poduzetnike sa ukupnim prihodom u visini iznad 3 mil HRK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  <a:sym typeface="Wingdings"/>
              </a:rPr>
              <a:t> Novi PD obrazac!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Troškovi reprezentacije – 50% su porezno priznati trošak (prethodnih godina samo 30%)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Nema reinvestiranog dobitka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Nastavak priče sa PD – IPO obrascem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PD prijava za 2017 (podsjetnik):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760639"/>
          </a:xfrm>
        </p:spPr>
        <p:txBody>
          <a:bodyPr anchor="t">
            <a:normAutofit fontScale="85000" lnSpcReduction="20000"/>
          </a:bodyPr>
          <a:lstStyle/>
          <a:p>
            <a:r>
              <a:rPr lang="hr-HR" sz="2000" b="1" u="sng" dirty="0" smtClean="0">
                <a:solidFill>
                  <a:srgbClr val="FF0000"/>
                </a:solidFill>
              </a:rPr>
              <a:t>Zakon o porezu na dodanu vrijednost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Povećanje praga za ulazak u PDV sustav (sa 230 tis HRK na 300 tis HRK);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Definiranje izlaska iz sustav zbog neostvarenja limita od 300 tis HRK: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Ako su bili upisani po cenzusu PDV-a (230 tis HRK) – trebaju se ispisati iz registra (do 15.01.2018) ili zahtjevati upis na vlastiti zahtjev (na rok od 3 godine);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ako su bili upisani na vlastiti zahtjev -  ostaju u registru sljedeće 3 godine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Mogućnost odbitka 50% vrijednosti pretporeza za nabavku vozila nabavne vrijednosti do 400.000 HRK (stav RRIF-a – PDV se ne uključuje u definiranje nabavne vrijednosti) – bez obzira da li se utvrđuje plaća u naravi ili ne;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Pretporez se  može u cijelosti odbiti na vozila iz kategorije N1 i 8703 carinske tarife;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Uvoz strojeva i opreme iz Dodatka IV vrijednosti iznad 1.000.000 oslobođen je plaćanja PDV-a prilikom uvoza </a:t>
            </a:r>
            <a:r>
              <a:rPr lang="hr-HR" dirty="0" smtClean="0">
                <a:solidFill>
                  <a:schemeClr val="tx1"/>
                </a:solidFill>
                <a:sym typeface="Wingdings"/>
              </a:rPr>
              <a:t> Potrebno prethodno rješenje PU!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600" dirty="0" smtClean="0">
              <a:solidFill>
                <a:schemeClr val="tx1"/>
              </a:solidFill>
            </a:endParaRPr>
          </a:p>
          <a:p>
            <a:r>
              <a:rPr lang="hr-HR" sz="2000" b="1" u="sng" dirty="0" smtClean="0">
                <a:solidFill>
                  <a:srgbClr val="FF0000"/>
                </a:solidFill>
              </a:rPr>
              <a:t>Zakon o porezu na dohodak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Poreznom olakšicom više se ne mogu smatrati uzdržavani (od plaće za siječanj):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članovi bračnog druga / izvanbračnog druga / životnog partnera / neformalnog životnog partnera;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Preci i potomci po izravnoj liniji (bake i djedovi)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Bivši bračni i izvanbračni drugovi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Punoljetne osobe za koje porezni obveznik plaća uzdržavanje, a nije im imenovan skrbnikom.</a:t>
            </a:r>
          </a:p>
          <a:p>
            <a:r>
              <a:rPr lang="hr-HR" dirty="0" smtClean="0">
                <a:solidFill>
                  <a:schemeClr val="tx1"/>
                </a:solidFill>
                <a:sym typeface="Wingdings"/>
              </a:rPr>
              <a:t> Neophodna izmjena Porezne kartice!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Djeca da bi bila uzdržavani članovi nakon okončanja školovanja ne moraju više biti prijavljena na HZZZ, već je dovoljno da ne rade (=do prvog zaposlenja)</a:t>
            </a:r>
          </a:p>
          <a:p>
            <a:r>
              <a:rPr lang="hr-HR" b="1" u="sng" dirty="0" smtClean="0">
                <a:solidFill>
                  <a:schemeClr val="tx1"/>
                </a:solidFill>
              </a:rPr>
              <a:t>Novost: </a:t>
            </a:r>
            <a:r>
              <a:rPr lang="hr-HR" dirty="0" smtClean="0">
                <a:solidFill>
                  <a:schemeClr val="tx1"/>
                </a:solidFill>
              </a:rPr>
              <a:t>Promjene na poreznoj kartici raditi će poslodavac! A poreznu karticu poslodavcu dostavlja PU na njegov zahtjev i uz suglasnost radnika!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Definirana je mogućnost podjele osobnog odbitka na 2 ili više poslodavaca (kod nepunog radnog vremena i dopunskog radnog vremena)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Novosti u poreznim propisima od 01.01.2018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9"/>
            <a:ext cx="8280920" cy="504056"/>
          </a:xfrm>
        </p:spPr>
        <p:txBody>
          <a:bodyPr anchor="t"/>
          <a:lstStyle/>
          <a:p>
            <a:r>
              <a:rPr lang="hr-HR" b="1" u="sng" dirty="0" smtClean="0"/>
              <a:t>Tema: </a:t>
            </a:r>
            <a:r>
              <a:rPr lang="hr-HR" dirty="0" smtClean="0"/>
              <a:t>Prva godina primjene ključnih revizorskih pitanja u RH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Istraživanje KOPUN Group (I)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3232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465582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760639"/>
          </a:xfrm>
        </p:spPr>
        <p:txBody>
          <a:bodyPr anchor="t">
            <a:normAutofit/>
          </a:bodyPr>
          <a:lstStyle/>
          <a:p>
            <a:r>
              <a:rPr lang="hr-HR" b="1" u="sng" dirty="0" smtClean="0">
                <a:solidFill>
                  <a:srgbClr val="FF0000"/>
                </a:solidFill>
              </a:rPr>
              <a:t>Opći porezni zakon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Porezna uprava može putem ePorezna omogućiti isplatiteljima primitka za drugi dohodak, dohodak od imovine, dohodak od kapitala i dohodak od osiguranja uvid u podatke koji definiraju pripadnost općini / gradu;</a:t>
            </a:r>
          </a:p>
          <a:p>
            <a:r>
              <a:rPr lang="hr-HR" b="1" u="sng" dirty="0" smtClean="0">
                <a:solidFill>
                  <a:srgbClr val="FF0000"/>
                </a:solidFill>
              </a:rPr>
              <a:t>Osnovica za obračun doprinosa</a:t>
            </a:r>
            <a:endParaRPr lang="hr-HR" b="1" u="sng" dirty="0">
              <a:solidFill>
                <a:srgbClr val="FF0000"/>
              </a:solidFill>
            </a:endParaRPr>
          </a:p>
          <a:p>
            <a:endParaRPr lang="hr-HR" b="1" u="sng" dirty="0">
              <a:solidFill>
                <a:srgbClr val="FF0000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Novosti u poreznim propisima od 01.01.2018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105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34533"/>
              </p:ext>
            </p:extLst>
          </p:nvPr>
        </p:nvGraphicFramePr>
        <p:xfrm>
          <a:off x="179512" y="1340768"/>
          <a:ext cx="8569326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6442"/>
                <a:gridCol w="2856442"/>
                <a:gridCol w="2856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Opis: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PDV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PD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Troškovi reprezentacije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Nema mogućnosti odbitka pretporeza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50% porezno priznati rashod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Troškovi osobnih vozila (za koje se </a:t>
                      </a:r>
                      <a:r>
                        <a:rPr lang="hr-HR" b="1" u="sng" dirty="0" smtClean="0"/>
                        <a:t>ne</a:t>
                      </a:r>
                      <a:r>
                        <a:rPr lang="hr-HR" dirty="0" smtClean="0"/>
                        <a:t> utvrđuje plaća u naravi)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Mogućnost odbitka pretporeza u visini od 50% kod</a:t>
                      </a:r>
                      <a:r>
                        <a:rPr lang="hr-HR" baseline="0" dirty="0" smtClean="0"/>
                        <a:t> nabavne vrijednosti vozila do 400.000 HRK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50% porezno</a:t>
                      </a:r>
                      <a:r>
                        <a:rPr lang="hr-HR" baseline="0" dirty="0" smtClean="0"/>
                        <a:t> priznati rashod za vozila nabavne vrijednosti do 400.000 HRK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Troškovi osobnih vozila (za koje se utvrđuje plaća u naravi)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Mogućnost odbitka pretporeza u visini od 50% kod</a:t>
                      </a:r>
                      <a:r>
                        <a:rPr lang="hr-HR" baseline="0" dirty="0" smtClean="0"/>
                        <a:t> nabavne vrijednosti vozila do 400.000 HRK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100% porezno </a:t>
                      </a:r>
                      <a:r>
                        <a:rPr lang="hr-HR" smtClean="0"/>
                        <a:t>priznati rashod </a:t>
                      </a:r>
                      <a:r>
                        <a:rPr lang="hr-HR" baseline="0" smtClean="0"/>
                        <a:t>za vozila nabavne vrijednosti do 400.000 HRK</a:t>
                      </a:r>
                      <a:endParaRPr lang="hr-HR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Troškovi vozila koji</a:t>
                      </a:r>
                      <a:r>
                        <a:rPr lang="hr-HR" baseline="0" dirty="0" smtClean="0"/>
                        <a:t> služe za obuku, testiranje, servisnu službu, prijevoz putnika ili su u kategoriji N1 ili 8703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Pretporez se može odbiti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Porezno priznati rashod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Novosti u poreznim propisima od 01.01.2018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Istraživanje KOPUN Group (II cont)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01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Istraživanje KOPUN Group (III cont)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47800"/>
            <a:ext cx="7505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Istraživanje KOPUN Group (IV cont)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09650"/>
            <a:ext cx="79438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Istraživanje KOPUN Group (V cont)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662113"/>
            <a:ext cx="7324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544615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MSFI 3 – Poslovna spajanja</a:t>
            </a: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 smtClean="0"/>
              <a:t>Novine u računovodstvu </a:t>
            </a:r>
            <a:r>
              <a:rPr lang="hr-HR" smtClean="0"/>
              <a:t>i 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818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1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616623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MSFI 15: </a:t>
            </a:r>
            <a:r>
              <a:rPr lang="hr-HR" b="1" dirty="0" smtClean="0">
                <a:solidFill>
                  <a:srgbClr val="FF0000"/>
                </a:solidFill>
              </a:rPr>
              <a:t>Prihodi od ugovora sa kupcima</a:t>
            </a:r>
          </a:p>
          <a:p>
            <a:r>
              <a:rPr lang="hr-HR" dirty="0" smtClean="0"/>
              <a:t>Primjena od 01.01.2018. godine</a:t>
            </a:r>
          </a:p>
          <a:p>
            <a:r>
              <a:rPr lang="hr-HR" dirty="0" smtClean="0"/>
              <a:t>Standard dio postupka „ujednačavanja” GAAP &amp; MSFI</a:t>
            </a:r>
          </a:p>
          <a:p>
            <a:r>
              <a:rPr lang="hr-HR" dirty="0" smtClean="0"/>
              <a:t>Novi standard je više fokusiran na „kontrolu”, nego na „prijenos rizika i nagrada”;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21804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616623"/>
          </a:xfrm>
        </p:spPr>
        <p:txBody>
          <a:bodyPr anchor="t"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MSFI 15: </a:t>
            </a:r>
            <a:r>
              <a:rPr lang="hr-HR" b="1" dirty="0" smtClean="0">
                <a:solidFill>
                  <a:srgbClr val="FF0000"/>
                </a:solidFill>
              </a:rPr>
              <a:t>Prihodi od ugovora sa kupcima (cont.)</a:t>
            </a:r>
          </a:p>
          <a:p>
            <a:r>
              <a:rPr lang="hr-HR" dirty="0" smtClean="0"/>
              <a:t>Model priznavanja prihoda kroz 5 koraka: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r>
              <a:rPr lang="hr-HR" dirty="0"/>
              <a:t>Novine u računovodstvu i </a:t>
            </a:r>
            <a:r>
              <a:rPr lang="hr-HR" dirty="0" smtClean="0"/>
              <a:t>reviziji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86803" cy="89344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44652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97</TotalTime>
  <Words>824</Words>
  <Application>Microsoft Office PowerPoint</Application>
  <PresentationFormat>On-screen Show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Composite</vt:lpstr>
      <vt:lpstr>Novosti u MSFI-evima &amp;  poreznim propisima</vt:lpstr>
      <vt:lpstr>Istraživanje KOPUN Group (I)</vt:lpstr>
      <vt:lpstr>Istraživanje KOPUN Group (II cont)</vt:lpstr>
      <vt:lpstr>Istraživanje KOPUN Group (III cont)</vt:lpstr>
      <vt:lpstr>Istraživanje KOPUN Group (IV cont)</vt:lpstr>
      <vt:lpstr>Istraživanje KOPUN Group (V cont)</vt:lpstr>
      <vt:lpstr>Novine u računovodstvu i reviziji</vt:lpstr>
      <vt:lpstr>Novine u računovodstvu i reviziji</vt:lpstr>
      <vt:lpstr>Novine u računovodstvu i reviziji</vt:lpstr>
      <vt:lpstr>Novine u računovodstvu i reviziji</vt:lpstr>
      <vt:lpstr>Novine u računovodstvu i reviziji</vt:lpstr>
      <vt:lpstr>Novine u računovodstvu i reviziji</vt:lpstr>
      <vt:lpstr>Novine u računovodstvu i reviziji</vt:lpstr>
      <vt:lpstr>Novine u računovodstvu i reviziji</vt:lpstr>
      <vt:lpstr>Novine u računovodstvu i reviziji </vt:lpstr>
      <vt:lpstr>Novine u računovodstvu i reviziji</vt:lpstr>
      <vt:lpstr>Novine u računovodstvu i reviziji</vt:lpstr>
      <vt:lpstr>PD prijava za 2017 (podsjetnik):</vt:lpstr>
      <vt:lpstr>Novosti u poreznim propisima od 01.01.2018</vt:lpstr>
      <vt:lpstr>Novosti u poreznim propisima od 01.01.2018</vt:lpstr>
      <vt:lpstr>Novosti u poreznim propisima od 01.01.2018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 u MSFI-evima &amp;  poreznim propisima</dc:title>
  <dc:creator>Dubravka Kopun - jr.</dc:creator>
  <cp:lastModifiedBy>Dubravka Kopun - jr.</cp:lastModifiedBy>
  <cp:revision>21</cp:revision>
  <dcterms:created xsi:type="dcterms:W3CDTF">2017-12-04T11:44:51Z</dcterms:created>
  <dcterms:modified xsi:type="dcterms:W3CDTF">2017-12-10T10:17:12Z</dcterms:modified>
</cp:coreProperties>
</file>