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77" r:id="rId5"/>
    <p:sldId id="278" r:id="rId6"/>
    <p:sldId id="279" r:id="rId7"/>
    <p:sldId id="275" r:id="rId8"/>
  </p:sldIdLst>
  <p:sldSz cx="9144000" cy="6858000" type="screen4x3"/>
  <p:notesSz cx="6797675" cy="9928225"/>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8B2"/>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Srednji stil 2 - Isticanj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60" autoAdjust="0"/>
    <p:restoredTop sz="94660"/>
  </p:normalViewPr>
  <p:slideViewPr>
    <p:cSldViewPr>
      <p:cViewPr varScale="1">
        <p:scale>
          <a:sx n="68" d="100"/>
          <a:sy n="68" d="100"/>
        </p:scale>
        <p:origin x="-1440"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hr-H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pPr/>
              <a:t>9.11.2017.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B2EB856-5E4F-469C-B98F-37CC50658AC3}" type="slidenum">
              <a:rPr lang="hr-HR" smtClean="0"/>
              <a:pPr/>
              <a:t>‹#›</a:t>
            </a:fld>
            <a:endParaRPr lang="hr-HR"/>
          </a:p>
        </p:txBody>
      </p:sp>
    </p:spTree>
    <p:extLst>
      <p:ext uri="{BB962C8B-B14F-4D97-AF65-F5344CB8AC3E}">
        <p14:creationId xmlns:p14="http://schemas.microsoft.com/office/powerpoint/2010/main" xmlns="" val="2281411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pPr/>
              <a:t>9.11.2017.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B2EB856-5E4F-469C-B98F-37CC50658AC3}" type="slidenum">
              <a:rPr lang="hr-HR" smtClean="0"/>
              <a:pPr/>
              <a:t>‹#›</a:t>
            </a:fld>
            <a:endParaRPr lang="hr-HR"/>
          </a:p>
        </p:txBody>
      </p:sp>
    </p:spTree>
    <p:extLst>
      <p:ext uri="{BB962C8B-B14F-4D97-AF65-F5344CB8AC3E}">
        <p14:creationId xmlns:p14="http://schemas.microsoft.com/office/powerpoint/2010/main" xmlns="" val="2058671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hr-H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pPr/>
              <a:t>9.11.2017.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B2EB856-5E4F-469C-B98F-37CC50658AC3}" type="slidenum">
              <a:rPr lang="hr-HR" smtClean="0"/>
              <a:pPr/>
              <a:t>‹#›</a:t>
            </a:fld>
            <a:endParaRPr lang="hr-HR"/>
          </a:p>
        </p:txBody>
      </p:sp>
    </p:spTree>
    <p:extLst>
      <p:ext uri="{BB962C8B-B14F-4D97-AF65-F5344CB8AC3E}">
        <p14:creationId xmlns:p14="http://schemas.microsoft.com/office/powerpoint/2010/main" xmlns="" val="933989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583" y="213257"/>
            <a:ext cx="8602836" cy="514878"/>
          </a:xfrm>
        </p:spPr>
        <p:txBody>
          <a:bodyPr>
            <a:normAutofit/>
          </a:bodyPr>
          <a:lstStyle>
            <a:lvl1pPr>
              <a:defRPr sz="2200">
                <a:solidFill>
                  <a:srgbClr val="00B2A9"/>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64582" y="1551781"/>
            <a:ext cx="8602837" cy="4351338"/>
          </a:xfrm>
        </p:spPr>
        <p:txBody>
          <a:bodyPr/>
          <a:lstStyle>
            <a:lvl1pPr>
              <a:defRPr sz="2000">
                <a:solidFill>
                  <a:srgbClr val="00B2A9"/>
                </a:solidFill>
                <a:latin typeface="Tahoma" panose="020B0604030504040204" pitchFamily="34" charset="0"/>
                <a:ea typeface="Tahoma" panose="020B0604030504040204" pitchFamily="34" charset="0"/>
                <a:cs typeface="Tahoma" panose="020B0604030504040204" pitchFamily="34" charset="0"/>
              </a:defRPr>
            </a:lvl1pPr>
            <a:lvl2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2pPr>
            <a:lvl3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3pPr>
            <a:lvl4pPr>
              <a:defRPr sz="1800">
                <a:solidFill>
                  <a:srgbClr val="575756"/>
                </a:solidFill>
                <a:latin typeface="Tahoma" panose="020B0604030504040204" pitchFamily="34" charset="0"/>
                <a:ea typeface="Tahoma" panose="020B0604030504040204" pitchFamily="34" charset="0"/>
                <a:cs typeface="Tahoma" panose="020B0604030504040204"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Content Placeholder 7"/>
          <p:cNvSpPr>
            <a:spLocks noGrp="1"/>
          </p:cNvSpPr>
          <p:nvPr>
            <p:ph sz="quarter" idx="13" hasCustomPrompt="1"/>
          </p:nvPr>
        </p:nvSpPr>
        <p:spPr>
          <a:xfrm>
            <a:off x="265113" y="795338"/>
            <a:ext cx="8602306" cy="482600"/>
          </a:xfrm>
        </p:spPr>
        <p:txBody>
          <a:bodyPr>
            <a:normAutofit/>
          </a:bodyPr>
          <a:lstStyle>
            <a:lvl1pPr marL="0" indent="0">
              <a:buNone/>
              <a:defRPr sz="2200" b="0">
                <a:solidFill>
                  <a:srgbClr val="0D5257"/>
                </a:solidFill>
                <a:latin typeface="Tahoma" panose="020B0604030504040204" pitchFamily="34" charset="0"/>
                <a:ea typeface="Tahoma" panose="020B0604030504040204" pitchFamily="34" charset="0"/>
                <a:cs typeface="Tahoma" panose="020B0604030504040204" pitchFamily="34" charset="0"/>
              </a:defRPr>
            </a:lvl1pPr>
          </a:lstStyle>
          <a:p>
            <a:pPr lvl="0"/>
            <a:r>
              <a:rPr lang="en-GB" dirty="0"/>
              <a:t>Subtitle </a:t>
            </a:r>
          </a:p>
        </p:txBody>
      </p:sp>
      <p:pic>
        <p:nvPicPr>
          <p:cNvPr id="9" name="Picture 8"/>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670800" y="6176963"/>
            <a:ext cx="1196620" cy="360000"/>
          </a:xfrm>
          <a:prstGeom prst="rect">
            <a:avLst/>
          </a:prstGeom>
        </p:spPr>
      </p:pic>
    </p:spTree>
    <p:extLst>
      <p:ext uri="{BB962C8B-B14F-4D97-AF65-F5344CB8AC3E}">
        <p14:creationId xmlns:p14="http://schemas.microsoft.com/office/powerpoint/2010/main" xmlns="" val="29213119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Blank">
    <p:bg>
      <p:bgPr>
        <a:solidFill>
          <a:srgbClr val="0D5257"/>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2437703" y="12700"/>
            <a:ext cx="7943127" cy="6858000"/>
          </a:xfrm>
          <a:prstGeom prst="rect">
            <a:avLst/>
          </a:prstGeom>
        </p:spPr>
      </p:pic>
      <p:sp>
        <p:nvSpPr>
          <p:cNvPr id="3" name="Text Placeholder 2"/>
          <p:cNvSpPr>
            <a:spLocks noGrp="1"/>
          </p:cNvSpPr>
          <p:nvPr>
            <p:ph type="body" sz="quarter" idx="10"/>
          </p:nvPr>
        </p:nvSpPr>
        <p:spPr>
          <a:xfrm>
            <a:off x="177272" y="1108604"/>
            <a:ext cx="5046662" cy="1092729"/>
          </a:xfrm>
        </p:spPr>
        <p:txBody>
          <a:bodyPr/>
          <a:lstStyle>
            <a:lvl1pPr marL="0" indent="0">
              <a:buNone/>
              <a:defRPr sz="2800"/>
            </a:lvl1pPr>
            <a:lvl2pPr marL="457200" indent="0">
              <a:buNone/>
              <a:defRPr/>
            </a:lvl2pPr>
          </a:lstStyle>
          <a:p>
            <a:pPr lvl="0"/>
            <a:r>
              <a:rPr lang="en-US" dirty="0"/>
              <a:t>Click to edit Master </a:t>
            </a:r>
          </a:p>
          <a:p>
            <a:pPr lvl="0"/>
            <a:r>
              <a:rPr lang="en-US" dirty="0"/>
              <a:t>text styles</a:t>
            </a:r>
          </a:p>
          <a:p>
            <a:pPr lvl="1"/>
            <a:endParaRPr lang="en-US" dirty="0"/>
          </a:p>
        </p:txBody>
      </p:sp>
      <p:sp>
        <p:nvSpPr>
          <p:cNvPr id="7" name="Text Placeholder 6"/>
          <p:cNvSpPr>
            <a:spLocks noGrp="1"/>
          </p:cNvSpPr>
          <p:nvPr>
            <p:ph type="body" sz="quarter" idx="11"/>
          </p:nvPr>
        </p:nvSpPr>
        <p:spPr>
          <a:xfrm>
            <a:off x="177272" y="2425700"/>
            <a:ext cx="4310062" cy="685800"/>
          </a:xfrm>
        </p:spPr>
        <p:txBody>
          <a:bodyPr>
            <a:normAutofit/>
          </a:bodyPr>
          <a:lstStyle>
            <a:lvl1pPr marL="0" indent="0">
              <a:buNone/>
              <a:defRPr sz="2000"/>
            </a:lvl1pPr>
          </a:lstStyle>
          <a:p>
            <a:pPr lvl="0"/>
            <a:r>
              <a:rPr lang="en-US" dirty="0"/>
              <a:t>Click to edit Master text styles</a:t>
            </a:r>
          </a:p>
        </p:txBody>
      </p:sp>
    </p:spTree>
    <p:extLst>
      <p:ext uri="{BB962C8B-B14F-4D97-AF65-F5344CB8AC3E}">
        <p14:creationId xmlns:p14="http://schemas.microsoft.com/office/powerpoint/2010/main" xmlns="" val="735034137"/>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r-H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p:cNvSpPr>
            <a:spLocks noGrp="1"/>
          </p:cNvSpPr>
          <p:nvPr>
            <p:ph type="dt" sz="half" idx="10"/>
          </p:nvPr>
        </p:nvSpPr>
        <p:spPr/>
        <p:txBody>
          <a:bodyPr/>
          <a:lstStyle/>
          <a:p>
            <a:fld id="{D7286F0C-7C05-45FC-8420-7579483CE369}" type="datetimeFigureOut">
              <a:rPr lang="hr-HR" smtClean="0"/>
              <a:pPr/>
              <a:t>9.11.2017.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B2EB856-5E4F-469C-B98F-37CC50658AC3}" type="slidenum">
              <a:rPr lang="hr-HR" smtClean="0"/>
              <a:pPr/>
              <a:t>‹#›</a:t>
            </a:fld>
            <a:endParaRPr lang="hr-HR"/>
          </a:p>
        </p:txBody>
      </p:sp>
    </p:spTree>
    <p:extLst>
      <p:ext uri="{BB962C8B-B14F-4D97-AF65-F5344CB8AC3E}">
        <p14:creationId xmlns:p14="http://schemas.microsoft.com/office/powerpoint/2010/main" xmlns="" val="477026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hr-H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286F0C-7C05-45FC-8420-7579483CE369}" type="datetimeFigureOut">
              <a:rPr lang="hr-HR" smtClean="0"/>
              <a:pPr/>
              <a:t>9.11.2017.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FB2EB856-5E4F-469C-B98F-37CC50658AC3}" type="slidenum">
              <a:rPr lang="hr-HR" smtClean="0"/>
              <a:pPr/>
              <a:t>‹#›</a:t>
            </a:fld>
            <a:endParaRPr lang="hr-HR"/>
          </a:p>
        </p:txBody>
      </p:sp>
    </p:spTree>
    <p:extLst>
      <p:ext uri="{BB962C8B-B14F-4D97-AF65-F5344CB8AC3E}">
        <p14:creationId xmlns:p14="http://schemas.microsoft.com/office/powerpoint/2010/main" xmlns="" val="3129019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r-H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5" name="Date Placeholder 4"/>
          <p:cNvSpPr>
            <a:spLocks noGrp="1"/>
          </p:cNvSpPr>
          <p:nvPr>
            <p:ph type="dt" sz="half" idx="10"/>
          </p:nvPr>
        </p:nvSpPr>
        <p:spPr/>
        <p:txBody>
          <a:bodyPr/>
          <a:lstStyle/>
          <a:p>
            <a:fld id="{D7286F0C-7C05-45FC-8420-7579483CE369}" type="datetimeFigureOut">
              <a:rPr lang="hr-HR" smtClean="0"/>
              <a:pPr/>
              <a:t>9.11.2017.</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FB2EB856-5E4F-469C-B98F-37CC50658AC3}" type="slidenum">
              <a:rPr lang="hr-HR" smtClean="0"/>
              <a:pPr/>
              <a:t>‹#›</a:t>
            </a:fld>
            <a:endParaRPr lang="hr-HR"/>
          </a:p>
        </p:txBody>
      </p:sp>
    </p:spTree>
    <p:extLst>
      <p:ext uri="{BB962C8B-B14F-4D97-AF65-F5344CB8AC3E}">
        <p14:creationId xmlns:p14="http://schemas.microsoft.com/office/powerpoint/2010/main" xmlns="" val="1529821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hr-H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7" name="Date Placeholder 6"/>
          <p:cNvSpPr>
            <a:spLocks noGrp="1"/>
          </p:cNvSpPr>
          <p:nvPr>
            <p:ph type="dt" sz="half" idx="10"/>
          </p:nvPr>
        </p:nvSpPr>
        <p:spPr/>
        <p:txBody>
          <a:bodyPr/>
          <a:lstStyle/>
          <a:p>
            <a:fld id="{D7286F0C-7C05-45FC-8420-7579483CE369}" type="datetimeFigureOut">
              <a:rPr lang="hr-HR" smtClean="0"/>
              <a:pPr/>
              <a:t>9.11.2017.</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FB2EB856-5E4F-469C-B98F-37CC50658AC3}" type="slidenum">
              <a:rPr lang="hr-HR" smtClean="0"/>
              <a:pPr/>
              <a:t>‹#›</a:t>
            </a:fld>
            <a:endParaRPr lang="hr-HR"/>
          </a:p>
        </p:txBody>
      </p:sp>
    </p:spTree>
    <p:extLst>
      <p:ext uri="{BB962C8B-B14F-4D97-AF65-F5344CB8AC3E}">
        <p14:creationId xmlns:p14="http://schemas.microsoft.com/office/powerpoint/2010/main" xmlns="" val="4060784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r-HR"/>
          </a:p>
        </p:txBody>
      </p:sp>
      <p:sp>
        <p:nvSpPr>
          <p:cNvPr id="3" name="Date Placeholder 2"/>
          <p:cNvSpPr>
            <a:spLocks noGrp="1"/>
          </p:cNvSpPr>
          <p:nvPr>
            <p:ph type="dt" sz="half" idx="10"/>
          </p:nvPr>
        </p:nvSpPr>
        <p:spPr/>
        <p:txBody>
          <a:bodyPr/>
          <a:lstStyle/>
          <a:p>
            <a:fld id="{D7286F0C-7C05-45FC-8420-7579483CE369}" type="datetimeFigureOut">
              <a:rPr lang="hr-HR" smtClean="0"/>
              <a:pPr/>
              <a:t>9.11.2017.</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FB2EB856-5E4F-469C-B98F-37CC50658AC3}" type="slidenum">
              <a:rPr lang="hr-HR" smtClean="0"/>
              <a:pPr/>
              <a:t>‹#›</a:t>
            </a:fld>
            <a:endParaRPr lang="hr-HR"/>
          </a:p>
        </p:txBody>
      </p:sp>
    </p:spTree>
    <p:extLst>
      <p:ext uri="{BB962C8B-B14F-4D97-AF65-F5344CB8AC3E}">
        <p14:creationId xmlns:p14="http://schemas.microsoft.com/office/powerpoint/2010/main" xmlns="" val="3399353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286F0C-7C05-45FC-8420-7579483CE369}" type="datetimeFigureOut">
              <a:rPr lang="hr-HR" smtClean="0"/>
              <a:pPr/>
              <a:t>9.11.2017.</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FB2EB856-5E4F-469C-B98F-37CC50658AC3}" type="slidenum">
              <a:rPr lang="hr-HR" smtClean="0"/>
              <a:pPr/>
              <a:t>‹#›</a:t>
            </a:fld>
            <a:endParaRPr lang="hr-HR"/>
          </a:p>
        </p:txBody>
      </p:sp>
    </p:spTree>
    <p:extLst>
      <p:ext uri="{BB962C8B-B14F-4D97-AF65-F5344CB8AC3E}">
        <p14:creationId xmlns:p14="http://schemas.microsoft.com/office/powerpoint/2010/main" xmlns="" val="1569480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hr-H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7286F0C-7C05-45FC-8420-7579483CE369}" type="datetimeFigureOut">
              <a:rPr lang="hr-HR" smtClean="0"/>
              <a:pPr/>
              <a:t>9.11.2017.</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FB2EB856-5E4F-469C-B98F-37CC50658AC3}" type="slidenum">
              <a:rPr lang="hr-HR" smtClean="0"/>
              <a:pPr/>
              <a:t>‹#›</a:t>
            </a:fld>
            <a:endParaRPr lang="hr-HR"/>
          </a:p>
        </p:txBody>
      </p:sp>
    </p:spTree>
    <p:extLst>
      <p:ext uri="{BB962C8B-B14F-4D97-AF65-F5344CB8AC3E}">
        <p14:creationId xmlns:p14="http://schemas.microsoft.com/office/powerpoint/2010/main" xmlns="" val="483514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hr-H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7286F0C-7C05-45FC-8420-7579483CE369}" type="datetimeFigureOut">
              <a:rPr lang="hr-HR" smtClean="0"/>
              <a:pPr/>
              <a:t>9.11.2017.</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FB2EB856-5E4F-469C-B98F-37CC50658AC3}" type="slidenum">
              <a:rPr lang="hr-HR" smtClean="0"/>
              <a:pPr/>
              <a:t>‹#›</a:t>
            </a:fld>
            <a:endParaRPr lang="hr-HR"/>
          </a:p>
        </p:txBody>
      </p:sp>
    </p:spTree>
    <p:extLst>
      <p:ext uri="{BB962C8B-B14F-4D97-AF65-F5344CB8AC3E}">
        <p14:creationId xmlns:p14="http://schemas.microsoft.com/office/powerpoint/2010/main" xmlns="" val="177772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hr-H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286F0C-7C05-45FC-8420-7579483CE369}" type="datetimeFigureOut">
              <a:rPr lang="hr-HR" smtClean="0"/>
              <a:pPr/>
              <a:t>9.11.2017.</a:t>
            </a:fld>
            <a:endParaRPr lang="hr-H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2EB856-5E4F-469C-B98F-37CC50658AC3}" type="slidenum">
              <a:rPr lang="hr-HR" smtClean="0"/>
              <a:pPr/>
              <a:t>‹#›</a:t>
            </a:fld>
            <a:endParaRPr lang="hr-HR"/>
          </a:p>
        </p:txBody>
      </p:sp>
    </p:spTree>
    <p:extLst>
      <p:ext uri="{BB962C8B-B14F-4D97-AF65-F5344CB8AC3E}">
        <p14:creationId xmlns:p14="http://schemas.microsoft.com/office/powerpoint/2010/main" xmlns="" val="2426210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622920"/>
          </a:xfrm>
        </p:spPr>
        <p:txBody>
          <a:bodyPr>
            <a:normAutofit/>
          </a:bodyPr>
          <a:lstStyle/>
          <a:p>
            <a:r>
              <a:rPr lang="hr-HR" sz="2800" dirty="0">
                <a:solidFill>
                  <a:schemeClr val="tx1"/>
                </a:solidFill>
              </a:rPr>
              <a:t>Zagreb, 10.11.2017.</a:t>
            </a:r>
          </a:p>
        </p:txBody>
      </p:sp>
      <p:graphicFrame>
        <p:nvGraphicFramePr>
          <p:cNvPr id="4" name="Table 3"/>
          <p:cNvGraphicFramePr>
            <a:graphicFrameLocks noGrp="1"/>
          </p:cNvGraphicFramePr>
          <p:nvPr>
            <p:extLst>
              <p:ext uri="{D42A27DB-BD31-4B8C-83A1-F6EECF244321}">
                <p14:modId xmlns:p14="http://schemas.microsoft.com/office/powerpoint/2010/main" xmlns="" val="2187910269"/>
              </p:ext>
            </p:extLst>
          </p:nvPr>
        </p:nvGraphicFramePr>
        <p:xfrm>
          <a:off x="395536" y="620688"/>
          <a:ext cx="8352928" cy="365760"/>
        </p:xfrm>
        <a:graphic>
          <a:graphicData uri="http://schemas.openxmlformats.org/drawingml/2006/table">
            <a:tbl>
              <a:tblPr firstRow="1" bandRow="1">
                <a:tableStyleId>{5C22544A-7EE6-4342-B048-85BDC9FD1C3A}</a:tableStyleId>
              </a:tblPr>
              <a:tblGrid>
                <a:gridCol w="8352928">
                  <a:extLst>
                    <a:ext uri="{9D8B030D-6E8A-4147-A177-3AD203B41FA5}">
                      <a16:colId xmlns:a16="http://schemas.microsoft.com/office/drawing/2014/main" xmlns="" val="20000"/>
                    </a:ext>
                  </a:extLst>
                </a:gridCol>
              </a:tblGrid>
              <a:tr h="144016">
                <a:tc>
                  <a:txBody>
                    <a:bodyPr/>
                    <a:lstStyle/>
                    <a:p>
                      <a:endParaRPr lang="hr-HR" dirty="0"/>
                    </a:p>
                  </a:txBody>
                  <a:tcPr>
                    <a:solidFill>
                      <a:srgbClr val="00A8B2"/>
                    </a:solidFill>
                  </a:tcPr>
                </a:tc>
                <a:extLst>
                  <a:ext uri="{0D108BD9-81ED-4DB2-BD59-A6C34878D82A}">
                    <a16:rowId xmlns:a16="http://schemas.microsoft.com/office/drawing/2014/main" xmlns="" val="10000"/>
                  </a:ext>
                </a:extLst>
              </a:tr>
            </a:tbl>
          </a:graphicData>
        </a:graphic>
      </p:graphicFrame>
      <p:pic>
        <p:nvPicPr>
          <p:cNvPr id="6" name="Picture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987824" y="1196752"/>
            <a:ext cx="3105150" cy="2552700"/>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7851973" y="6298406"/>
            <a:ext cx="1285875" cy="559594"/>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30719938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28596" y="1857364"/>
            <a:ext cx="5189538" cy="1515006"/>
          </a:xfrm>
        </p:spPr>
        <p:txBody>
          <a:bodyPr>
            <a:normAutofit/>
          </a:bodyPr>
          <a:lstStyle/>
          <a:p>
            <a:endParaRPr lang="hr-HR" dirty="0"/>
          </a:p>
          <a:p>
            <a:r>
              <a:rPr lang="en-GB" sz="2800" dirty="0"/>
              <a:t> </a:t>
            </a:r>
          </a:p>
          <a:p>
            <a:endParaRPr lang="en-GB" sz="2800" dirty="0"/>
          </a:p>
        </p:txBody>
      </p:sp>
      <p:sp>
        <p:nvSpPr>
          <p:cNvPr id="3" name="Text Placeholder 2"/>
          <p:cNvSpPr>
            <a:spLocks noGrp="1"/>
          </p:cNvSpPr>
          <p:nvPr>
            <p:ph type="body" sz="quarter" idx="11"/>
          </p:nvPr>
        </p:nvSpPr>
        <p:spPr>
          <a:xfrm>
            <a:off x="285720" y="2163234"/>
            <a:ext cx="5760011" cy="1122890"/>
          </a:xfrm>
        </p:spPr>
        <p:txBody>
          <a:bodyPr>
            <a:noAutofit/>
          </a:bodyPr>
          <a:lstStyle/>
          <a:p>
            <a:pPr algn="ctr"/>
            <a:r>
              <a:rPr lang="hr-HR" sz="3200" b="1" dirty="0"/>
              <a:t>Vrijednosna usklađenja i otpisi potraživanja od kupaca</a:t>
            </a:r>
            <a:endParaRPr lang="en-GB" sz="3200" b="1" dirty="0"/>
          </a:p>
        </p:txBody>
      </p:sp>
    </p:spTree>
    <p:extLst>
      <p:ext uri="{BB962C8B-B14F-4D97-AF65-F5344CB8AC3E}">
        <p14:creationId xmlns:p14="http://schemas.microsoft.com/office/powerpoint/2010/main" xmlns="" val="31032380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4582" y="714356"/>
            <a:ext cx="8879418" cy="5378940"/>
          </a:xfrm>
        </p:spPr>
        <p:txBody>
          <a:bodyPr>
            <a:normAutofit/>
          </a:bodyPr>
          <a:lstStyle/>
          <a:p>
            <a:pPr marL="0" indent="0" algn="just"/>
            <a:r>
              <a:rPr lang="hr-HR" dirty="0">
                <a:solidFill>
                  <a:schemeClr val="tx1"/>
                </a:solidFill>
                <a:latin typeface="+mj-lt"/>
              </a:rPr>
              <a:t> </a:t>
            </a:r>
            <a:r>
              <a:rPr lang="hr-HR" dirty="0" smtClean="0">
                <a:solidFill>
                  <a:schemeClr val="tx1"/>
                </a:solidFill>
                <a:latin typeface="+mj-lt"/>
              </a:rPr>
              <a:t>prethode sastavljanju godišnjih </a:t>
            </a:r>
            <a:r>
              <a:rPr lang="hr-HR" dirty="0" err="1" smtClean="0">
                <a:solidFill>
                  <a:schemeClr val="tx1"/>
                </a:solidFill>
                <a:latin typeface="+mj-lt"/>
              </a:rPr>
              <a:t>finan</a:t>
            </a:r>
            <a:r>
              <a:rPr lang="hr-HR" dirty="0" smtClean="0">
                <a:solidFill>
                  <a:schemeClr val="tx1"/>
                </a:solidFill>
                <a:latin typeface="+mj-lt"/>
              </a:rPr>
              <a:t>. izvještaja i prijavi poreza na dobit</a:t>
            </a:r>
          </a:p>
          <a:p>
            <a:pPr marL="0" indent="0" algn="just"/>
            <a:r>
              <a:rPr lang="hr-HR" dirty="0" smtClean="0">
                <a:solidFill>
                  <a:schemeClr val="tx1"/>
                </a:solidFill>
                <a:latin typeface="+mj-lt"/>
              </a:rPr>
              <a:t> uskladiti salda kupaca, kontaktirati one koje kasne sa plaćanjima, poslati opomene, po potrebi pokrenuti postupak ovrhe</a:t>
            </a:r>
          </a:p>
          <a:p>
            <a:pPr marL="0" indent="0" algn="just"/>
            <a:r>
              <a:rPr lang="hr-HR" dirty="0" smtClean="0">
                <a:solidFill>
                  <a:schemeClr val="tx1"/>
                </a:solidFill>
                <a:latin typeface="+mj-lt"/>
              </a:rPr>
              <a:t> prema t. 1.4. HSFI-ja 1, </a:t>
            </a:r>
            <a:r>
              <a:rPr lang="hr-HR" b="1" i="1" dirty="0" smtClean="0">
                <a:solidFill>
                  <a:schemeClr val="tx1"/>
                </a:solidFill>
                <a:latin typeface="+mj-lt"/>
              </a:rPr>
              <a:t>financijski izvještaji trebaju istinito i fer prezentirati financijski položaj, financijsku uspješnost i novčane tokove poduzetnika </a:t>
            </a:r>
          </a:p>
          <a:p>
            <a:pPr marL="0" indent="0" algn="just">
              <a:buNone/>
            </a:pPr>
            <a:endParaRPr lang="hr-HR" dirty="0" smtClean="0">
              <a:solidFill>
                <a:schemeClr val="tx1"/>
              </a:solidFill>
              <a:latin typeface="+mj-lt"/>
            </a:endParaRPr>
          </a:p>
          <a:p>
            <a:pPr marL="0" indent="0" algn="just"/>
            <a:r>
              <a:rPr lang="hr-HR" dirty="0" smtClean="0">
                <a:solidFill>
                  <a:schemeClr val="tx1"/>
                </a:solidFill>
                <a:latin typeface="+mj-lt"/>
              </a:rPr>
              <a:t> </a:t>
            </a:r>
            <a:r>
              <a:rPr lang="hr-HR" b="1" dirty="0">
                <a:solidFill>
                  <a:schemeClr val="tx1"/>
                </a:solidFill>
                <a:latin typeface="+mj-lt"/>
              </a:rPr>
              <a:t>OBVEZA </a:t>
            </a:r>
            <a:r>
              <a:rPr lang="hr-HR" b="1" dirty="0" smtClean="0">
                <a:solidFill>
                  <a:schemeClr val="tx1"/>
                </a:solidFill>
                <a:latin typeface="+mj-lt"/>
              </a:rPr>
              <a:t>PODUZETNIKA </a:t>
            </a:r>
            <a:r>
              <a:rPr lang="hr-HR" dirty="0" smtClean="0">
                <a:solidFill>
                  <a:schemeClr val="tx1"/>
                </a:solidFill>
                <a:latin typeface="+mj-lt"/>
              </a:rPr>
              <a:t>- </a:t>
            </a:r>
            <a:r>
              <a:rPr lang="hr-HR" i="1" dirty="0" smtClean="0">
                <a:solidFill>
                  <a:schemeClr val="tx1"/>
                </a:solidFill>
                <a:latin typeface="+mj-lt"/>
              </a:rPr>
              <a:t>na</a:t>
            </a:r>
            <a:r>
              <a:rPr lang="hr-HR" b="1" i="1" dirty="0" smtClean="0">
                <a:solidFill>
                  <a:schemeClr val="tx1"/>
                </a:solidFill>
                <a:latin typeface="+mj-lt"/>
              </a:rPr>
              <a:t> </a:t>
            </a:r>
            <a:r>
              <a:rPr lang="hr-HR" i="1" dirty="0">
                <a:solidFill>
                  <a:schemeClr val="tx1"/>
                </a:solidFill>
                <a:latin typeface="+mj-lt"/>
              </a:rPr>
              <a:t>svaki datum bilance procijeniti postoji li objektivan dokaz o smanjenju </a:t>
            </a:r>
            <a:r>
              <a:rPr lang="hr-HR" i="1" dirty="0" smtClean="0">
                <a:solidFill>
                  <a:schemeClr val="tx1"/>
                </a:solidFill>
                <a:latin typeface="+mj-lt"/>
              </a:rPr>
              <a:t>vrijednost</a:t>
            </a:r>
            <a:r>
              <a:rPr lang="hr-HR" i="1" dirty="0">
                <a:solidFill>
                  <a:schemeClr val="tx1"/>
                </a:solidFill>
                <a:latin typeface="+mj-lt"/>
              </a:rPr>
              <a:t>i</a:t>
            </a:r>
            <a:r>
              <a:rPr lang="hr-HR" dirty="0" smtClean="0">
                <a:solidFill>
                  <a:schemeClr val="tx1"/>
                </a:solidFill>
                <a:latin typeface="+mj-lt"/>
              </a:rPr>
              <a:t> </a:t>
            </a:r>
            <a:r>
              <a:rPr lang="hr-HR" i="1" dirty="0">
                <a:solidFill>
                  <a:schemeClr val="tx1"/>
                </a:solidFill>
                <a:latin typeface="+mj-lt"/>
              </a:rPr>
              <a:t>pojedinog </a:t>
            </a:r>
            <a:r>
              <a:rPr lang="hr-HR" i="1" dirty="0" smtClean="0">
                <a:solidFill>
                  <a:schemeClr val="tx1"/>
                </a:solidFill>
                <a:latin typeface="+mj-lt"/>
              </a:rPr>
              <a:t>potraživanja</a:t>
            </a:r>
            <a:endParaRPr lang="hr-HR" i="1" dirty="0">
              <a:solidFill>
                <a:schemeClr val="tx1"/>
              </a:solidFill>
              <a:latin typeface="+mj-lt"/>
            </a:endParaRPr>
          </a:p>
          <a:p>
            <a:pPr marL="0" indent="0" algn="just"/>
            <a:r>
              <a:rPr lang="hr-HR" b="1" i="1" dirty="0" smtClean="0">
                <a:solidFill>
                  <a:schemeClr val="tx1"/>
                </a:solidFill>
                <a:latin typeface="+mj-lt"/>
              </a:rPr>
              <a:t> </a:t>
            </a:r>
            <a:r>
              <a:rPr lang="hr-HR" dirty="0" smtClean="0">
                <a:solidFill>
                  <a:schemeClr val="tx1"/>
                </a:solidFill>
                <a:latin typeface="+mj-lt"/>
              </a:rPr>
              <a:t>ako postoji gubitak, on se mjeri </a:t>
            </a:r>
            <a:r>
              <a:rPr lang="hr-HR" dirty="0">
                <a:solidFill>
                  <a:schemeClr val="tx1"/>
                </a:solidFill>
                <a:latin typeface="+mj-lt"/>
              </a:rPr>
              <a:t>kao razlika između knjigovodstvene vrijednosti i procijenjenih budućih novčanih </a:t>
            </a:r>
            <a:r>
              <a:rPr lang="hr-HR" dirty="0" smtClean="0">
                <a:solidFill>
                  <a:schemeClr val="tx1"/>
                </a:solidFill>
                <a:latin typeface="+mj-lt"/>
              </a:rPr>
              <a:t>tokova</a:t>
            </a:r>
          </a:p>
          <a:p>
            <a:pPr marL="0" indent="0" algn="just"/>
            <a:r>
              <a:rPr lang="hr-HR" dirty="0" smtClean="0">
                <a:solidFill>
                  <a:schemeClr val="tx1"/>
                </a:solidFill>
                <a:latin typeface="+mj-lt"/>
              </a:rPr>
              <a:t> prema </a:t>
            </a:r>
            <a:r>
              <a:rPr lang="hr-HR" dirty="0" err="1" smtClean="0">
                <a:solidFill>
                  <a:schemeClr val="tx1"/>
                </a:solidFill>
                <a:latin typeface="+mj-lt"/>
              </a:rPr>
              <a:t>čl</a:t>
            </a:r>
            <a:r>
              <a:rPr lang="hr-HR" dirty="0" smtClean="0">
                <a:solidFill>
                  <a:schemeClr val="tx1"/>
                </a:solidFill>
                <a:latin typeface="+mj-lt"/>
              </a:rPr>
              <a:t>. 11  Zakona o financijskom </a:t>
            </a:r>
            <a:r>
              <a:rPr lang="hr-HR" dirty="0" err="1" smtClean="0">
                <a:solidFill>
                  <a:schemeClr val="tx1"/>
                </a:solidFill>
                <a:latin typeface="+mj-lt"/>
              </a:rPr>
              <a:t>posl</a:t>
            </a:r>
            <a:r>
              <a:rPr lang="hr-HR" dirty="0" smtClean="0">
                <a:solidFill>
                  <a:schemeClr val="tx1"/>
                </a:solidFill>
                <a:latin typeface="+mj-lt"/>
              </a:rPr>
              <a:t>. i </a:t>
            </a:r>
            <a:r>
              <a:rPr lang="hr-HR" dirty="0" err="1" smtClean="0">
                <a:solidFill>
                  <a:schemeClr val="tx1"/>
                </a:solidFill>
                <a:latin typeface="+mj-lt"/>
              </a:rPr>
              <a:t>predsteč</a:t>
            </a:r>
            <a:r>
              <a:rPr lang="hr-HR" dirty="0" smtClean="0">
                <a:solidFill>
                  <a:schemeClr val="tx1"/>
                </a:solidFill>
                <a:latin typeface="+mj-lt"/>
              </a:rPr>
              <a:t>. nagodbi – rokovi ispunjenja novčane obveze – 60 dana, kod ugovora o robno trg. kreditu i dulji, ali ne dulji od 360 dana</a:t>
            </a:r>
          </a:p>
          <a:p>
            <a:pPr marL="0" indent="0" algn="just"/>
            <a:r>
              <a:rPr lang="hr-HR" dirty="0" smtClean="0">
                <a:solidFill>
                  <a:schemeClr val="tx1"/>
                </a:solidFill>
                <a:latin typeface="+mj-lt"/>
              </a:rPr>
              <a:t> u slučaju kašnjenja u plaćanju obveza – posebna naknada 40 EUR-a i zatezna kamata</a:t>
            </a:r>
          </a:p>
          <a:p>
            <a:pPr marL="0" indent="0">
              <a:buNone/>
            </a:pPr>
            <a:endParaRPr lang="hr-HR" dirty="0" smtClean="0">
              <a:solidFill>
                <a:schemeClr val="tx1"/>
              </a:solidFill>
              <a:latin typeface="+mj-lt"/>
            </a:endParaRPr>
          </a:p>
          <a:p>
            <a:pPr marL="0" indent="0"/>
            <a:endParaRPr lang="hr-HR" b="1" i="1" dirty="0">
              <a:solidFill>
                <a:schemeClr val="tx1"/>
              </a:solidFill>
              <a:latin typeface="+mj-lt"/>
            </a:endParaRPr>
          </a:p>
          <a:p>
            <a:pPr marL="0" indent="0"/>
            <a:endParaRPr lang="hr-HR" b="1" i="1" dirty="0">
              <a:solidFill>
                <a:schemeClr val="tx1"/>
              </a:solidFill>
              <a:latin typeface="+mj-lt"/>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5836920"/>
            <a:ext cx="1242060" cy="1021080"/>
          </a:xfrm>
          <a:prstGeom prst="rect">
            <a:avLst/>
          </a:prstGeom>
        </p:spPr>
      </p:pic>
    </p:spTree>
    <p:extLst>
      <p:ext uri="{BB962C8B-B14F-4D97-AF65-F5344CB8AC3E}">
        <p14:creationId xmlns:p14="http://schemas.microsoft.com/office/powerpoint/2010/main" xmlns="" val="41149328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264582" y="857232"/>
            <a:ext cx="8602837" cy="5045887"/>
          </a:xfrm>
        </p:spPr>
        <p:txBody>
          <a:bodyPr/>
          <a:lstStyle/>
          <a:p>
            <a:pPr marL="0" indent="0" algn="just"/>
            <a:r>
              <a:rPr lang="hr-HR" b="1" i="1" dirty="0" smtClean="0">
                <a:solidFill>
                  <a:schemeClr val="tx1"/>
                </a:solidFill>
                <a:latin typeface="+mn-lt"/>
              </a:rPr>
              <a:t>  UVJETI za smanjenje vrijednosti potraživanja od kupaca  i/ili njihov definitivni otpis = </a:t>
            </a:r>
            <a:r>
              <a:rPr lang="hr-HR" i="1" dirty="0" smtClean="0">
                <a:solidFill>
                  <a:schemeClr val="tx1"/>
                </a:solidFill>
                <a:latin typeface="+mn-lt"/>
              </a:rPr>
              <a:t>vrijednost potraživanja se smanjuje i gubici od smanjenja vrijednosti nastaju samo onda ako postoji objektivan dokaz o umanjenju vrijednosti proizašle iz jednog ili više događaja nastalih nakon početnog priznavanja, kao što </a:t>
            </a:r>
            <a:r>
              <a:rPr lang="hr-HR" i="1" smtClean="0">
                <a:solidFill>
                  <a:schemeClr val="tx1"/>
                </a:solidFill>
                <a:latin typeface="+mn-lt"/>
              </a:rPr>
              <a:t>su:</a:t>
            </a:r>
          </a:p>
          <a:p>
            <a:pPr marL="0" indent="0" algn="just"/>
            <a:endParaRPr lang="hr-HR" i="1" dirty="0" smtClean="0">
              <a:solidFill>
                <a:schemeClr val="tx1"/>
              </a:solidFill>
              <a:latin typeface="+mn-lt"/>
            </a:endParaRPr>
          </a:p>
          <a:p>
            <a:pPr marL="0" indent="0" algn="just"/>
            <a:r>
              <a:rPr lang="hr-HR" i="1" dirty="0" smtClean="0">
                <a:solidFill>
                  <a:schemeClr val="tx1"/>
                </a:solidFill>
                <a:latin typeface="+mn-lt"/>
              </a:rPr>
              <a:t>  značajne financijske teškoće dužnika (kupca)</a:t>
            </a:r>
          </a:p>
          <a:p>
            <a:pPr marL="0" indent="0" algn="just">
              <a:buNone/>
            </a:pPr>
            <a:endParaRPr lang="hr-HR" i="1" dirty="0" smtClean="0">
              <a:solidFill>
                <a:schemeClr val="tx1"/>
              </a:solidFill>
              <a:latin typeface="+mn-lt"/>
            </a:endParaRPr>
          </a:p>
          <a:p>
            <a:pPr marL="0" indent="0" algn="just"/>
            <a:r>
              <a:rPr lang="hr-HR" i="1" dirty="0" smtClean="0">
                <a:solidFill>
                  <a:schemeClr val="tx1"/>
                </a:solidFill>
                <a:latin typeface="+mn-lt"/>
              </a:rPr>
              <a:t> nepoštivanje ugovora – nepodmirenje obveza, zakašnjela plaćanja</a:t>
            </a:r>
          </a:p>
          <a:p>
            <a:pPr marL="0" indent="0" algn="just">
              <a:buNone/>
            </a:pPr>
            <a:endParaRPr lang="hr-HR" i="1" dirty="0" smtClean="0">
              <a:solidFill>
                <a:schemeClr val="tx1"/>
              </a:solidFill>
              <a:latin typeface="+mn-lt"/>
            </a:endParaRPr>
          </a:p>
          <a:p>
            <a:pPr marL="0" indent="0" algn="just"/>
            <a:r>
              <a:rPr lang="hr-HR" i="1" dirty="0" smtClean="0">
                <a:solidFill>
                  <a:schemeClr val="tx1"/>
                </a:solidFill>
                <a:latin typeface="+mn-lt"/>
              </a:rPr>
              <a:t> nastanak mogućnosti da će kupac pokrenuti stečaj ili likvidaciju</a:t>
            </a:r>
          </a:p>
          <a:p>
            <a:pPr marL="0" indent="0" algn="just">
              <a:buNone/>
            </a:pPr>
            <a:endParaRPr lang="hr-HR" b="1" i="1" dirty="0" smtClean="0">
              <a:solidFill>
                <a:schemeClr val="tx1"/>
              </a:solidFill>
              <a:latin typeface="+mn-lt"/>
            </a:endParaRPr>
          </a:p>
          <a:p>
            <a:pPr marL="0" indent="0" algn="just"/>
            <a:r>
              <a:rPr lang="hr-HR" dirty="0" smtClean="0">
                <a:solidFill>
                  <a:schemeClr val="tx1"/>
                </a:solidFill>
                <a:latin typeface="+mn-lt"/>
              </a:rPr>
              <a:t> knjigovodstvena vrijednost potraživanja može se smanjiti </a:t>
            </a:r>
            <a:r>
              <a:rPr lang="hr-HR" b="1" dirty="0" smtClean="0">
                <a:solidFill>
                  <a:schemeClr val="tx1"/>
                </a:solidFill>
                <a:latin typeface="+mn-lt"/>
              </a:rPr>
              <a:t>IZRAVNO-otpisom ili upotrebom odvojenog računa ispravka vrijednosti = VRIJEDNOSNO USKLAĐENJE</a:t>
            </a:r>
            <a:endParaRPr lang="hr-HR" b="1" dirty="0">
              <a:solidFill>
                <a:schemeClr val="tx1"/>
              </a:solidFill>
              <a:latin typeface="+mn-lt"/>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5836920"/>
            <a:ext cx="1242060" cy="102108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4583" y="1"/>
            <a:ext cx="8602836" cy="511390"/>
          </a:xfrm>
        </p:spPr>
        <p:txBody>
          <a:bodyPr/>
          <a:lstStyle/>
          <a:p>
            <a:r>
              <a:rPr lang="hr-HR" b="1" dirty="0"/>
              <a:t>VRIJEDNOSNA USKLAĐENJA &amp; OTPISI</a:t>
            </a:r>
            <a:endParaRPr lang="en-GB" b="1" dirty="0"/>
          </a:p>
        </p:txBody>
      </p:sp>
      <p:sp>
        <p:nvSpPr>
          <p:cNvPr id="3" name="Content Placeholder 2"/>
          <p:cNvSpPr>
            <a:spLocks noGrp="1"/>
          </p:cNvSpPr>
          <p:nvPr>
            <p:ph idx="1"/>
          </p:nvPr>
        </p:nvSpPr>
        <p:spPr>
          <a:xfrm>
            <a:off x="264582" y="1124744"/>
            <a:ext cx="8879418" cy="4842579"/>
          </a:xfrm>
        </p:spPr>
        <p:txBody>
          <a:bodyPr>
            <a:normAutofit/>
          </a:bodyPr>
          <a:lstStyle/>
          <a:p>
            <a:pPr marL="0" indent="0">
              <a:buNone/>
            </a:pPr>
            <a:endParaRPr lang="hr-HR" dirty="0"/>
          </a:p>
          <a:p>
            <a:pPr marL="0" fontAlgn="t">
              <a:spcBef>
                <a:spcPts val="0"/>
              </a:spcBef>
            </a:pPr>
            <a:endParaRPr lang="hr-HR" sz="1800" dirty="0">
              <a:latin typeface="Arial" panose="020B0604020202020204" pitchFamily="34" charset="0"/>
            </a:endParaRPr>
          </a:p>
          <a:p>
            <a:pPr marL="0" indent="0">
              <a:buNone/>
            </a:pPr>
            <a:endParaRPr lang="hr-HR" sz="1800" dirty="0">
              <a:solidFill>
                <a:schemeClr val="tx1"/>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07504" y="5895315"/>
            <a:ext cx="1242060" cy="977937"/>
          </a:xfrm>
          <a:prstGeom prst="rect">
            <a:avLst/>
          </a:prstGeom>
        </p:spPr>
      </p:pic>
      <p:graphicFrame>
        <p:nvGraphicFramePr>
          <p:cNvPr id="7" name="Rezervirano mjesto sadržaja 6">
            <a:extLst>
              <a:ext uri="{FF2B5EF4-FFF2-40B4-BE49-F238E27FC236}">
                <a16:creationId xmlns:a16="http://schemas.microsoft.com/office/drawing/2014/main" xmlns="" id="{59142D2B-DBDC-486F-B64A-45ED8BCA83EE}"/>
              </a:ext>
            </a:extLst>
          </p:cNvPr>
          <p:cNvGraphicFramePr>
            <a:graphicFrameLocks/>
          </p:cNvGraphicFramePr>
          <p:nvPr>
            <p:extLst/>
          </p:nvPr>
        </p:nvGraphicFramePr>
        <p:xfrm>
          <a:off x="264582" y="511391"/>
          <a:ext cx="8603194" cy="5383924"/>
        </p:xfrm>
        <a:graphic>
          <a:graphicData uri="http://schemas.openxmlformats.org/drawingml/2006/table">
            <a:tbl>
              <a:tblPr firstRow="1" bandRow="1">
                <a:tableStyleId>{7DF18680-E054-41AD-8BC1-D1AEF772440D}</a:tableStyleId>
              </a:tblPr>
              <a:tblGrid>
                <a:gridCol w="4301597">
                  <a:extLst>
                    <a:ext uri="{9D8B030D-6E8A-4147-A177-3AD203B41FA5}">
                      <a16:colId xmlns:a16="http://schemas.microsoft.com/office/drawing/2014/main" xmlns="" val="3346153028"/>
                    </a:ext>
                  </a:extLst>
                </a:gridCol>
                <a:gridCol w="4301597">
                  <a:extLst>
                    <a:ext uri="{9D8B030D-6E8A-4147-A177-3AD203B41FA5}">
                      <a16:colId xmlns:a16="http://schemas.microsoft.com/office/drawing/2014/main" xmlns="" val="3342575569"/>
                    </a:ext>
                  </a:extLst>
                </a:gridCol>
              </a:tblGrid>
              <a:tr h="397329">
                <a:tc>
                  <a:txBody>
                    <a:bodyPr/>
                    <a:lstStyle/>
                    <a:p>
                      <a:pPr algn="ctr"/>
                      <a:r>
                        <a:rPr lang="hr-HR" dirty="0"/>
                        <a:t>VRIJEDNOSNA USKLAĐENJA</a:t>
                      </a:r>
                    </a:p>
                  </a:txBody>
                  <a:tcPr/>
                </a:tc>
                <a:tc>
                  <a:txBody>
                    <a:bodyPr/>
                    <a:lstStyle/>
                    <a:p>
                      <a:pPr algn="ctr"/>
                      <a:r>
                        <a:rPr lang="hr-HR" dirty="0"/>
                        <a:t>OTPISI</a:t>
                      </a:r>
                    </a:p>
                  </a:txBody>
                  <a:tcPr/>
                </a:tc>
                <a:extLst>
                  <a:ext uri="{0D108BD9-81ED-4DB2-BD59-A6C34878D82A}">
                    <a16:rowId xmlns:a16="http://schemas.microsoft.com/office/drawing/2014/main" xmlns="" val="3774107097"/>
                  </a:ext>
                </a:extLst>
              </a:tr>
              <a:tr h="1121018">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700" baseline="0" dirty="0">
                          <a:effectLst/>
                        </a:rPr>
                        <a:t>postoji vjerojatnost naplate potraživanja (ili dijela potraživanja)–NAGODBA, OVRHA i </a:t>
                      </a:r>
                      <a:r>
                        <a:rPr lang="hr-HR" sz="1700" baseline="0" dirty="0" err="1" smtClean="0">
                          <a:effectLst/>
                        </a:rPr>
                        <a:t>dr</a:t>
                      </a:r>
                      <a:r>
                        <a:rPr lang="hr-HR" sz="1700" baseline="0" dirty="0" smtClean="0">
                          <a:effectLst/>
                        </a:rPr>
                        <a:t>. radnje za </a:t>
                      </a:r>
                      <a:r>
                        <a:rPr lang="hr-HR" sz="1700" baseline="0" dirty="0" err="1" smtClean="0">
                          <a:effectLst/>
                        </a:rPr>
                        <a:t>osig</a:t>
                      </a:r>
                      <a:r>
                        <a:rPr lang="hr-HR" sz="1700" baseline="0" dirty="0" smtClean="0">
                          <a:effectLst/>
                        </a:rPr>
                        <a:t>. naplate duga pažnjom dobrog gospodarstvenika</a:t>
                      </a:r>
                      <a:endParaRPr lang="hr-HR" sz="1700" baseline="0" dirty="0">
                        <a:effectLst/>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700" dirty="0">
                          <a:effectLst/>
                        </a:rPr>
                        <a:t> </a:t>
                      </a:r>
                      <a:r>
                        <a:rPr lang="hr-HR" sz="1700" b="0" dirty="0">
                          <a:effectLst/>
                        </a:rPr>
                        <a:t>ne</a:t>
                      </a:r>
                      <a:r>
                        <a:rPr lang="hr-HR" sz="1700" b="0" baseline="0" dirty="0">
                          <a:effectLst/>
                        </a:rPr>
                        <a:t> postoji mogućnost naplate potraživanja (zastarjelo </a:t>
                      </a:r>
                      <a:r>
                        <a:rPr lang="hr-HR" sz="1700" b="0" baseline="0" dirty="0" smtClean="0">
                          <a:effectLst/>
                        </a:rPr>
                        <a:t>potraživanje - neutuženo</a:t>
                      </a:r>
                      <a:r>
                        <a:rPr lang="hr-HR" sz="1700" b="0" baseline="0" dirty="0">
                          <a:effectLst/>
                        </a:rPr>
                        <a:t>, likvidacija, stečaj </a:t>
                      </a:r>
                      <a:r>
                        <a:rPr lang="hr-HR" sz="1700" b="0" baseline="0" dirty="0" smtClean="0">
                          <a:effectLst/>
                        </a:rPr>
                        <a:t>kupca –nije se </a:t>
                      </a:r>
                      <a:r>
                        <a:rPr lang="hr-HR" sz="1700" b="0" baseline="0" dirty="0" err="1" smtClean="0">
                          <a:effectLst/>
                        </a:rPr>
                        <a:t>napl</a:t>
                      </a:r>
                      <a:r>
                        <a:rPr lang="hr-HR" sz="1700" b="0" baseline="0" dirty="0" smtClean="0">
                          <a:effectLst/>
                        </a:rPr>
                        <a:t>. dug) </a:t>
                      </a:r>
                      <a:endParaRPr lang="hr-HR" sz="1700" b="0" baseline="0" dirty="0">
                        <a:effectLst/>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700" b="0" dirty="0">
                          <a:effectLst/>
                        </a:rPr>
                        <a:t>DJELOMIČNI</a:t>
                      </a:r>
                      <a:r>
                        <a:rPr lang="hr-HR" sz="1700" b="0" baseline="0" dirty="0">
                          <a:effectLst/>
                        </a:rPr>
                        <a:t> OTPIS </a:t>
                      </a:r>
                    </a:p>
                  </a:txBody>
                  <a:tcPr/>
                </a:tc>
                <a:extLst>
                  <a:ext uri="{0D108BD9-81ED-4DB2-BD59-A6C34878D82A}">
                    <a16:rowId xmlns:a16="http://schemas.microsoft.com/office/drawing/2014/main" xmlns="" val="2396389284"/>
                  </a:ext>
                </a:extLst>
              </a:tr>
              <a:tr h="863487">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700" baseline="0" dirty="0">
                          <a:effectLst/>
                        </a:rPr>
                        <a:t>KNJIŽENJE- KONTO 445/129, temelj za knjiženje “Odluka o vrijednosnom usklađenju potraživanja”</a:t>
                      </a:r>
                    </a:p>
                  </a:txBody>
                  <a:tcPr/>
                </a:tc>
                <a:tc>
                  <a:txBody>
                    <a:bodyPr/>
                    <a:lstStyle/>
                    <a:p>
                      <a:pPr marL="285750" indent="-285750">
                        <a:lnSpc>
                          <a:spcPts val="1800"/>
                        </a:lnSpc>
                        <a:spcAft>
                          <a:spcPts val="1000"/>
                        </a:spcAft>
                        <a:buFont typeface="Arial" panose="020B0604020202020204" pitchFamily="34" charset="0"/>
                        <a:buChar char="•"/>
                      </a:pPr>
                      <a:r>
                        <a:rPr lang="hr-HR" sz="1700" b="0" baseline="0" dirty="0">
                          <a:effectLst/>
                        </a:rPr>
                        <a:t>KNJIŽENJE:  48110/120 (</a:t>
                      </a:r>
                      <a:r>
                        <a:rPr lang="hr-HR" sz="1700" b="0" baseline="0" dirty="0" err="1">
                          <a:effectLst/>
                        </a:rPr>
                        <a:t>por</a:t>
                      </a:r>
                      <a:r>
                        <a:rPr lang="hr-HR" sz="1700" b="0" baseline="0" dirty="0">
                          <a:effectLst/>
                        </a:rPr>
                        <a:t>. priznati), 48111/120 (</a:t>
                      </a:r>
                      <a:r>
                        <a:rPr lang="hr-HR" sz="1700" b="0" baseline="0" dirty="0" err="1">
                          <a:effectLst/>
                        </a:rPr>
                        <a:t>por</a:t>
                      </a:r>
                      <a:r>
                        <a:rPr lang="hr-HR" sz="1700" b="0" baseline="0" dirty="0">
                          <a:effectLst/>
                        </a:rPr>
                        <a:t>. </a:t>
                      </a:r>
                      <a:r>
                        <a:rPr lang="hr-HR" sz="1700" b="0" baseline="0" dirty="0" err="1">
                          <a:effectLst/>
                        </a:rPr>
                        <a:t>nepr</a:t>
                      </a:r>
                      <a:r>
                        <a:rPr lang="hr-HR" sz="1700" b="0" baseline="0" dirty="0">
                          <a:effectLst/>
                        </a:rPr>
                        <a:t>.) temelj “Odluka o otpisu potraživanja od kupaca”</a:t>
                      </a:r>
                    </a:p>
                  </a:txBody>
                  <a:tcPr/>
                </a:tc>
                <a:extLst>
                  <a:ext uri="{0D108BD9-81ED-4DB2-BD59-A6C34878D82A}">
                    <a16:rowId xmlns:a16="http://schemas.microsoft.com/office/drawing/2014/main" xmlns="" val="373104639"/>
                  </a:ext>
                </a:extLst>
              </a:tr>
              <a:tr h="1807768">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700" baseline="0" dirty="0">
                          <a:effectLst/>
                        </a:rPr>
                        <a:t>POREZNO PRIZNATI TROŠAK = ako je od dospijeća potraživanja proteklo više od 60 dana, te isto nije naplaćeno do 15. tog dana prije podnošenja porezne prijave, te su poduzete sve radnje za osiguranje naplate duga  pažnjom dobrog gospodarstvenika</a:t>
                      </a:r>
                    </a:p>
                  </a:txBody>
                  <a:tcPr/>
                </a:tc>
                <a:tc>
                  <a:txBody>
                    <a:bodyPr/>
                    <a:lstStyle/>
                    <a:p>
                      <a:pPr>
                        <a:lnSpc>
                          <a:spcPts val="1800"/>
                        </a:lnSpc>
                        <a:spcAft>
                          <a:spcPts val="1000"/>
                        </a:spcAft>
                        <a:buFontTx/>
                        <a:buNone/>
                      </a:pPr>
                      <a:r>
                        <a:rPr lang="hr-HR" sz="1700" b="0" baseline="0" dirty="0">
                          <a:effectLst/>
                        </a:rPr>
                        <a:t>POREZNO </a:t>
                      </a:r>
                      <a:r>
                        <a:rPr lang="hr-HR" sz="1700" b="0" baseline="0" dirty="0" smtClean="0">
                          <a:effectLst/>
                        </a:rPr>
                        <a:t>PRIZNATI TROŠAK (nepovezanih </a:t>
                      </a:r>
                      <a:r>
                        <a:rPr lang="hr-HR" sz="1700" b="0" baseline="0" dirty="0">
                          <a:effectLst/>
                        </a:rPr>
                        <a:t>osoba obveznika poreza na </a:t>
                      </a:r>
                      <a:r>
                        <a:rPr lang="hr-HR" sz="1700" b="0" baseline="0" dirty="0" smtClean="0">
                          <a:effectLst/>
                        </a:rPr>
                        <a:t>dobit)</a:t>
                      </a:r>
                      <a:endParaRPr lang="hr-HR" sz="1700" b="0" baseline="0" dirty="0">
                        <a:effectLst/>
                      </a:endParaRPr>
                    </a:p>
                    <a:p>
                      <a:pPr marL="285750" indent="-285750">
                        <a:lnSpc>
                          <a:spcPts val="1800"/>
                        </a:lnSpc>
                        <a:spcAft>
                          <a:spcPts val="1000"/>
                        </a:spcAft>
                        <a:buFont typeface="Arial" panose="020B0604020202020204" pitchFamily="34" charset="0"/>
                        <a:buChar char="•"/>
                      </a:pPr>
                      <a:r>
                        <a:rPr lang="hr-HR" sz="1700" b="0" baseline="0" dirty="0">
                          <a:effectLst/>
                        </a:rPr>
                        <a:t>zastarjela potraživanja od </a:t>
                      </a:r>
                      <a:r>
                        <a:rPr lang="hr-HR" sz="1700" b="0" u="sng" baseline="0" dirty="0">
                          <a:effectLst/>
                        </a:rPr>
                        <a:t>NEPOVEZANIH </a:t>
                      </a:r>
                      <a:r>
                        <a:rPr lang="hr-HR" sz="1700" b="0" baseline="0" dirty="0">
                          <a:effectLst/>
                        </a:rPr>
                        <a:t>osoba koja nisu utužena, prijavljena u </a:t>
                      </a:r>
                      <a:r>
                        <a:rPr lang="hr-HR" sz="1700" b="0" baseline="0" dirty="0" err="1">
                          <a:effectLst/>
                        </a:rPr>
                        <a:t>steč</a:t>
                      </a:r>
                      <a:r>
                        <a:rPr lang="hr-HR" sz="1700" b="0" baseline="0" dirty="0">
                          <a:effectLst/>
                        </a:rPr>
                        <a:t>. masu i sl., ako  NE PRELAZE 5.000,00 kn po pojedinom dužniku, otpisi “male vrijednosti</a:t>
                      </a:r>
                      <a:r>
                        <a:rPr lang="hr-HR" sz="1700" b="1" baseline="0" dirty="0">
                          <a:effectLst/>
                        </a:rPr>
                        <a:t>”</a:t>
                      </a:r>
                    </a:p>
                  </a:txBody>
                  <a:tcPr/>
                </a:tc>
                <a:extLst>
                  <a:ext uri="{0D108BD9-81ED-4DB2-BD59-A6C34878D82A}">
                    <a16:rowId xmlns:a16="http://schemas.microsoft.com/office/drawing/2014/main" xmlns="" val="3922940865"/>
                  </a:ext>
                </a:extLst>
              </a:tr>
              <a:tr h="1171515">
                <a:tc>
                  <a:txBody>
                    <a:bodyPr/>
                    <a:lstStyle/>
                    <a:p>
                      <a:pPr marL="285750" marR="0" lvl="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hr-HR" sz="1700" baseline="0" dirty="0" smtClean="0">
                          <a:effectLst/>
                        </a:rPr>
                        <a:t>ako  prethodno navedeni uvjeti nisu zadovoljeni, a unatoč tome provodi se vrijednosno usklađenje radi se o POREZNO </a:t>
                      </a:r>
                      <a:r>
                        <a:rPr lang="hr-HR" sz="1700" baseline="0" dirty="0">
                          <a:effectLst/>
                        </a:rPr>
                        <a:t>NEPRIZNATOM TROŠKU </a:t>
                      </a:r>
                    </a:p>
                  </a:txBody>
                  <a:tcPr/>
                </a:tc>
                <a:tc>
                  <a:txBody>
                    <a:bodyPr/>
                    <a:lstStyle/>
                    <a:p>
                      <a:pPr marL="285750" indent="-285750">
                        <a:lnSpc>
                          <a:spcPts val="1800"/>
                        </a:lnSpc>
                        <a:spcAft>
                          <a:spcPts val="1000"/>
                        </a:spcAft>
                        <a:buFont typeface="Arial" panose="020B0604020202020204" pitchFamily="34" charset="0"/>
                        <a:buChar char="•"/>
                      </a:pPr>
                      <a:r>
                        <a:rPr lang="hr-HR" sz="1700" b="0" kern="1200" baseline="0" dirty="0">
                          <a:solidFill>
                            <a:schemeClr val="dk1"/>
                          </a:solidFill>
                          <a:effectLst/>
                          <a:latin typeface="+mn-lt"/>
                          <a:ea typeface="Calibri"/>
                          <a:cs typeface="Times New Roman"/>
                        </a:rPr>
                        <a:t>ako se dokaže da troškovi pokretanja tužbe, ovrhe i dr. PREMAŠUJU SVOTU POTRAŽIVANJA</a:t>
                      </a:r>
                    </a:p>
                  </a:txBody>
                  <a:tcPr/>
                </a:tc>
                <a:extLst>
                  <a:ext uri="{0D108BD9-81ED-4DB2-BD59-A6C34878D82A}">
                    <a16:rowId xmlns:a16="http://schemas.microsoft.com/office/drawing/2014/main" xmlns="" val="3296801347"/>
                  </a:ext>
                </a:extLst>
              </a:tr>
            </a:tbl>
          </a:graphicData>
        </a:graphic>
      </p:graphicFrame>
    </p:spTree>
    <p:extLst>
      <p:ext uri="{BB962C8B-B14F-4D97-AF65-F5344CB8AC3E}">
        <p14:creationId xmlns:p14="http://schemas.microsoft.com/office/powerpoint/2010/main" xmlns="" val="21878470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4582" y="1124744"/>
            <a:ext cx="8879418" cy="4968552"/>
          </a:xfrm>
        </p:spPr>
        <p:txBody>
          <a:bodyPr>
            <a:normAutofit/>
          </a:bodyPr>
          <a:lstStyle/>
          <a:p>
            <a:pPr marL="0" indent="0">
              <a:buNone/>
            </a:pPr>
            <a:endParaRPr lang="hr-HR" dirty="0"/>
          </a:p>
          <a:p>
            <a:pPr marL="0" fontAlgn="t">
              <a:spcBef>
                <a:spcPts val="0"/>
              </a:spcBef>
            </a:pPr>
            <a:endParaRPr lang="hr-HR" sz="1800" dirty="0">
              <a:latin typeface="Arial" panose="020B0604020202020204" pitchFamily="34" charset="0"/>
            </a:endParaRPr>
          </a:p>
          <a:p>
            <a:pPr marL="0" indent="0">
              <a:buNone/>
            </a:pPr>
            <a:endParaRPr lang="hr-HR" sz="1800" dirty="0">
              <a:solidFill>
                <a:schemeClr val="tx1"/>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07504" y="5893469"/>
            <a:ext cx="1242060" cy="979784"/>
          </a:xfrm>
          <a:prstGeom prst="rect">
            <a:avLst/>
          </a:prstGeom>
        </p:spPr>
      </p:pic>
      <p:graphicFrame>
        <p:nvGraphicFramePr>
          <p:cNvPr id="7" name="Rezervirano mjesto sadržaja 6">
            <a:extLst>
              <a:ext uri="{FF2B5EF4-FFF2-40B4-BE49-F238E27FC236}">
                <a16:creationId xmlns:a16="http://schemas.microsoft.com/office/drawing/2014/main" xmlns="" id="{59142D2B-DBDC-486F-B64A-45ED8BCA83EE}"/>
              </a:ext>
            </a:extLst>
          </p:cNvPr>
          <p:cNvGraphicFramePr>
            <a:graphicFrameLocks/>
          </p:cNvGraphicFramePr>
          <p:nvPr>
            <p:extLst/>
          </p:nvPr>
        </p:nvGraphicFramePr>
        <p:xfrm>
          <a:off x="264582" y="260647"/>
          <a:ext cx="8603194" cy="5610472"/>
        </p:xfrm>
        <a:graphic>
          <a:graphicData uri="http://schemas.openxmlformats.org/drawingml/2006/table">
            <a:tbl>
              <a:tblPr firstRow="1" bandRow="1">
                <a:tableStyleId>{7DF18680-E054-41AD-8BC1-D1AEF772440D}</a:tableStyleId>
              </a:tblPr>
              <a:tblGrid>
                <a:gridCol w="4301597">
                  <a:extLst>
                    <a:ext uri="{9D8B030D-6E8A-4147-A177-3AD203B41FA5}">
                      <a16:colId xmlns:a16="http://schemas.microsoft.com/office/drawing/2014/main" xmlns="" val="3346153028"/>
                    </a:ext>
                  </a:extLst>
                </a:gridCol>
                <a:gridCol w="4301597">
                  <a:extLst>
                    <a:ext uri="{9D8B030D-6E8A-4147-A177-3AD203B41FA5}">
                      <a16:colId xmlns:a16="http://schemas.microsoft.com/office/drawing/2014/main" xmlns="" val="3342575569"/>
                    </a:ext>
                  </a:extLst>
                </a:gridCol>
              </a:tblGrid>
              <a:tr h="371247">
                <a:tc>
                  <a:txBody>
                    <a:bodyPr/>
                    <a:lstStyle/>
                    <a:p>
                      <a:pPr algn="ctr"/>
                      <a:r>
                        <a:rPr lang="hr-HR" dirty="0"/>
                        <a:t>VRIJEDNOSNA USKLAĐENJA</a:t>
                      </a:r>
                    </a:p>
                  </a:txBody>
                  <a:tcPr/>
                </a:tc>
                <a:tc>
                  <a:txBody>
                    <a:bodyPr/>
                    <a:lstStyle/>
                    <a:p>
                      <a:pPr algn="ctr"/>
                      <a:r>
                        <a:rPr lang="hr-HR" dirty="0"/>
                        <a:t>OTPISI</a:t>
                      </a:r>
                    </a:p>
                  </a:txBody>
                  <a:tcPr/>
                </a:tc>
                <a:extLst>
                  <a:ext uri="{0D108BD9-81ED-4DB2-BD59-A6C34878D82A}">
                    <a16:rowId xmlns:a16="http://schemas.microsoft.com/office/drawing/2014/main" xmlns="" val="3774107097"/>
                  </a:ext>
                </a:extLst>
              </a:tr>
              <a:tr h="1120288">
                <a:tc rowSpan="2">
                  <a:txBody>
                    <a:bodyPr/>
                    <a:lstStyle/>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700" b="0" i="0" dirty="0">
                          <a:effectLst/>
                          <a:latin typeface="+mn-lt"/>
                          <a:ea typeface="Calibri"/>
                          <a:cs typeface="Times New Roman"/>
                        </a:rPr>
                        <a:t>ako</a:t>
                      </a:r>
                      <a:r>
                        <a:rPr lang="hr-HR" sz="1700" b="0" i="0" baseline="0" dirty="0">
                          <a:effectLst/>
                          <a:latin typeface="+mn-lt"/>
                          <a:ea typeface="Calibri"/>
                          <a:cs typeface="Times New Roman"/>
                        </a:rPr>
                        <a:t> vrijednosno usklađeno potraživanje NIJE NAPLAĆENO, a nastupi ZASTARA (čl. 228 ZOO= 3 godine) vrijednosno usklađenje se UKIDA, te se uključuje u porezni prihod (ako do trenutka nastupa zastare nije pokrenuta ovrha, tužba i sl. ), te DOLAZI DO POVEĆANJA OSNOVICE POREZA NA DOBITAK, a računovodstveno se zatvaraju konta 1290/120</a:t>
                      </a:r>
                    </a:p>
                  </a:txBody>
                  <a:tcPr/>
                </a:tc>
                <a:tc>
                  <a:txBody>
                    <a:bodyPr/>
                    <a:lstStyle/>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700" b="0" kern="1200" baseline="0" dirty="0" smtClean="0">
                          <a:solidFill>
                            <a:schemeClr val="dk1"/>
                          </a:solidFill>
                          <a:effectLst/>
                          <a:latin typeface="+mn-lt"/>
                          <a:ea typeface="Calibri"/>
                          <a:cs typeface="Times New Roman"/>
                        </a:rPr>
                        <a:t>ako se nakon svih poduzetih radnji utvrdi KONAČNA NEMOGUĆNOST NAPLATE POTRAŽIVANJA</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hr-HR" sz="1700" b="0" kern="1200" baseline="0" dirty="0">
                        <a:solidFill>
                          <a:schemeClr val="dk1"/>
                        </a:solidFill>
                        <a:effectLst/>
                        <a:latin typeface="+mn-lt"/>
                        <a:ea typeface="Calibri"/>
                        <a:cs typeface="Times New Roman"/>
                      </a:endParaRPr>
                    </a:p>
                  </a:txBody>
                  <a:tcPr/>
                </a:tc>
                <a:extLst>
                  <a:ext uri="{0D108BD9-81ED-4DB2-BD59-A6C34878D82A}">
                    <a16:rowId xmlns:a16="http://schemas.microsoft.com/office/drawing/2014/main" xmlns="" val="2396389284"/>
                  </a:ext>
                </a:extLst>
              </a:tr>
              <a:tr h="1372293">
                <a:tc vMerge="1">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hr-HR" sz="1700" baseline="0" dirty="0">
                        <a:effectLst/>
                      </a:endParaRPr>
                    </a:p>
                  </a:txBody>
                  <a:tcPr/>
                </a:tc>
                <a:tc>
                  <a:txBody>
                    <a:bodyPr/>
                    <a:lstStyle/>
                    <a:p>
                      <a:pPr marL="285750" marR="0" lvl="0" indent="-285750" algn="just" defTabSz="914400" rtl="0" eaLnBrk="1" fontAlgn="auto" latinLnBrk="0" hangingPunct="1">
                        <a:lnSpc>
                          <a:spcPts val="1800"/>
                        </a:lnSpc>
                        <a:spcBef>
                          <a:spcPts val="0"/>
                        </a:spcBef>
                        <a:spcAft>
                          <a:spcPts val="1000"/>
                        </a:spcAft>
                        <a:buClrTx/>
                        <a:buSzTx/>
                        <a:buFont typeface="Arial" panose="020B0604020202020204" pitchFamily="34" charset="0"/>
                        <a:buChar char="•"/>
                        <a:tabLst/>
                        <a:defRPr/>
                      </a:pPr>
                      <a:r>
                        <a:rPr lang="hr-HR" sz="1700" b="0" kern="1200" baseline="0" dirty="0" smtClean="0">
                          <a:solidFill>
                            <a:schemeClr val="dk1"/>
                          </a:solidFill>
                          <a:effectLst/>
                          <a:latin typeface="+mn-lt"/>
                          <a:ea typeface="Calibri"/>
                          <a:cs typeface="Times New Roman"/>
                        </a:rPr>
                        <a:t>kada je nad kupcem proveden skraćeni stečajni postupak, a prethodno je pokrenuta OVRHA</a:t>
                      </a:r>
                      <a:endParaRPr lang="hr-HR" sz="1700" b="0" kern="1200" baseline="0" dirty="0">
                        <a:solidFill>
                          <a:schemeClr val="dk1"/>
                        </a:solidFill>
                        <a:effectLst/>
                        <a:latin typeface="+mn-lt"/>
                        <a:ea typeface="Calibri"/>
                        <a:cs typeface="Times New Roman"/>
                      </a:endParaRPr>
                    </a:p>
                  </a:txBody>
                  <a:tcPr/>
                </a:tc>
                <a:extLst>
                  <a:ext uri="{0D108BD9-81ED-4DB2-BD59-A6C34878D82A}">
                    <a16:rowId xmlns:a16="http://schemas.microsoft.com/office/drawing/2014/main" xmlns="" val="373104639"/>
                  </a:ext>
                </a:extLst>
              </a:tr>
              <a:tr h="862925">
                <a:tc>
                  <a:txBody>
                    <a:bodyPr/>
                    <a:lstStyle/>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700" b="0" i="0" baseline="0" dirty="0">
                          <a:effectLst/>
                          <a:latin typeface="+mn-lt"/>
                          <a:ea typeface="Calibri"/>
                          <a:cs typeface="Times New Roman"/>
                        </a:rPr>
                        <a:t>NAPLAĆENO vrijednosno usklađeno  porezno priznato potraživanje – knjiženje 1000/120, 1290/7826</a:t>
                      </a:r>
                    </a:p>
                  </a:txBody>
                  <a:tcPr/>
                </a:tc>
                <a:tc>
                  <a:txBody>
                    <a:bodyPr/>
                    <a:lstStyle/>
                    <a:p>
                      <a:pPr marL="285750" marR="0" lvl="0" indent="-285750" algn="just" defTabSz="914400" rtl="0" eaLnBrk="1" fontAlgn="auto" latinLnBrk="0" hangingPunct="1">
                        <a:lnSpc>
                          <a:spcPts val="1800"/>
                        </a:lnSpc>
                        <a:spcBef>
                          <a:spcPts val="0"/>
                        </a:spcBef>
                        <a:spcAft>
                          <a:spcPts val="1000"/>
                        </a:spcAft>
                        <a:buClrTx/>
                        <a:buSzTx/>
                        <a:buFont typeface="Arial" pitchFamily="34" charset="0"/>
                        <a:buChar char="•"/>
                        <a:tabLst/>
                        <a:defRPr/>
                      </a:pPr>
                      <a:r>
                        <a:rPr lang="hr-HR" sz="1700" b="0" kern="1200" baseline="0" dirty="0" smtClean="0">
                          <a:solidFill>
                            <a:schemeClr val="dk1"/>
                          </a:solidFill>
                          <a:effectLst/>
                          <a:latin typeface="+mn-lt"/>
                          <a:ea typeface="Calibri"/>
                          <a:cs typeface="Times New Roman"/>
                        </a:rPr>
                        <a:t> OTPIS  POTRAŽIVANJA OD KUPACA (GRAĐANA) prema Zakonu o stečaju potrošača</a:t>
                      </a:r>
                      <a:endParaRPr lang="hr-HR" sz="1700" b="0" kern="1200" baseline="0" dirty="0">
                        <a:solidFill>
                          <a:schemeClr val="dk1"/>
                        </a:solidFill>
                        <a:effectLst/>
                        <a:latin typeface="+mn-lt"/>
                        <a:ea typeface="Calibri"/>
                        <a:cs typeface="Times New Roman"/>
                      </a:endParaRPr>
                    </a:p>
                  </a:txBody>
                  <a:tcPr/>
                </a:tc>
                <a:extLst>
                  <a:ext uri="{0D108BD9-81ED-4DB2-BD59-A6C34878D82A}">
                    <a16:rowId xmlns:a16="http://schemas.microsoft.com/office/drawing/2014/main" xmlns="" val="3922940865"/>
                  </a:ext>
                </a:extLst>
              </a:tr>
              <a:tr h="1870492">
                <a:tc>
                  <a:txBody>
                    <a:bodyPr/>
                    <a:lstStyle/>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hr-HR" sz="1700" baseline="0" dirty="0" smtClean="0">
                          <a:effectLst/>
                        </a:rPr>
                        <a:t> ako postoji mogućnost da će se vrijednosno usklađeno potraživanje u budućnosti naplatiti radi se o PRIVREMENO POREZNO NEPRIZNATOM TROŠKU I TREBALO BI PRIZNATI ODGOĐENU POREZNU IMOVINU</a:t>
                      </a:r>
                      <a:endParaRPr lang="hr-HR" sz="1700" baseline="0" dirty="0">
                        <a:effectLst/>
                      </a:endParaRPr>
                    </a:p>
                  </a:txBody>
                  <a:tcPr/>
                </a:tc>
                <a:tc>
                  <a:txBody>
                    <a:bodyPr/>
                    <a:lstStyle/>
                    <a:p>
                      <a:pPr algn="just">
                        <a:lnSpc>
                          <a:spcPts val="1800"/>
                        </a:lnSpc>
                        <a:spcAft>
                          <a:spcPts val="1000"/>
                        </a:spcAft>
                        <a:buFontTx/>
                        <a:buNone/>
                      </a:pPr>
                      <a:r>
                        <a:rPr lang="hr-HR" sz="1700" b="0" kern="1200" baseline="0" dirty="0">
                          <a:solidFill>
                            <a:schemeClr val="dk1"/>
                          </a:solidFill>
                          <a:effectLst/>
                          <a:latin typeface="+mn-lt"/>
                          <a:ea typeface="Calibri"/>
                          <a:cs typeface="Times New Roman"/>
                        </a:rPr>
                        <a:t>POREZNO PRIZNATI RASHOD (građana)</a:t>
                      </a:r>
                    </a:p>
                    <a:p>
                      <a:pPr marL="285750" indent="-285750" algn="just">
                        <a:lnSpc>
                          <a:spcPts val="1800"/>
                        </a:lnSpc>
                        <a:spcAft>
                          <a:spcPts val="1000"/>
                        </a:spcAft>
                        <a:buFont typeface="Arial" panose="020B0604020202020204" pitchFamily="34" charset="0"/>
                        <a:buChar char="•"/>
                      </a:pPr>
                      <a:r>
                        <a:rPr lang="hr-HR" sz="1700" b="0" kern="1200" baseline="0" dirty="0">
                          <a:solidFill>
                            <a:schemeClr val="dk1"/>
                          </a:solidFill>
                          <a:effectLst/>
                          <a:latin typeface="+mn-lt"/>
                          <a:ea typeface="Calibri"/>
                          <a:cs typeface="Times New Roman"/>
                        </a:rPr>
                        <a:t>otpisi zastarjelih potraživanja nepovezanih fizičkih osoba čiji UKUPNI DUG na dan 31.12. NE PRELAZI 200,00 KN</a:t>
                      </a:r>
                    </a:p>
                    <a:p>
                      <a:pPr algn="just">
                        <a:lnSpc>
                          <a:spcPts val="1800"/>
                        </a:lnSpc>
                        <a:spcAft>
                          <a:spcPts val="1000"/>
                        </a:spcAft>
                        <a:buFontTx/>
                        <a:buNone/>
                      </a:pPr>
                      <a:r>
                        <a:rPr lang="hr-HR" sz="1700" b="0" kern="1200" baseline="0" dirty="0">
                          <a:solidFill>
                            <a:schemeClr val="dk1"/>
                          </a:solidFill>
                          <a:effectLst/>
                          <a:latin typeface="+mn-lt"/>
                          <a:ea typeface="Calibri"/>
                          <a:cs typeface="Times New Roman"/>
                        </a:rPr>
                        <a:t>(nije potrebno pokrenuti nikakve radnje za naplatu potraživanja)</a:t>
                      </a:r>
                    </a:p>
                  </a:txBody>
                  <a:tcPr/>
                </a:tc>
                <a:extLst>
                  <a:ext uri="{0D108BD9-81ED-4DB2-BD59-A6C34878D82A}">
                    <a16:rowId xmlns:a16="http://schemas.microsoft.com/office/drawing/2014/main" xmlns="" val="3296801347"/>
                  </a:ext>
                </a:extLst>
              </a:tr>
            </a:tbl>
          </a:graphicData>
        </a:graphic>
      </p:graphicFrame>
    </p:spTree>
    <p:extLst>
      <p:ext uri="{BB962C8B-B14F-4D97-AF65-F5344CB8AC3E}">
        <p14:creationId xmlns:p14="http://schemas.microsoft.com/office/powerpoint/2010/main" xmlns="" val="18929048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4582" y="500042"/>
            <a:ext cx="8879418" cy="5593254"/>
          </a:xfrm>
        </p:spPr>
        <p:txBody>
          <a:bodyPr>
            <a:normAutofit/>
          </a:bodyPr>
          <a:lstStyle/>
          <a:p>
            <a:pPr marL="0" indent="0" algn="just"/>
            <a:r>
              <a:rPr lang="hr-HR" b="1" i="1" dirty="0">
                <a:solidFill>
                  <a:schemeClr val="tx1"/>
                </a:solidFill>
                <a:latin typeface="+mj-lt"/>
              </a:rPr>
              <a:t> postoji mogućnost da prodavatelj za svotu PDV-a koja se nalazi u otpisanom potraživanju umanji obvezu za PDV u svojoj poreznoj evidenciji, ALI pod UVJETOM da je od kupca dobio pisanu potvrdu da je on u svojoj poreznoj evidenciji  umanjio svotu pretporeza po ovim računima (</a:t>
            </a:r>
            <a:r>
              <a:rPr lang="hr-HR" b="1" i="1" dirty="0" err="1">
                <a:solidFill>
                  <a:schemeClr val="tx1"/>
                </a:solidFill>
                <a:latin typeface="+mj-lt"/>
              </a:rPr>
              <a:t>čl</a:t>
            </a:r>
            <a:r>
              <a:rPr lang="hr-HR" b="1" i="1" dirty="0">
                <a:solidFill>
                  <a:schemeClr val="tx1"/>
                </a:solidFill>
                <a:latin typeface="+mj-lt"/>
              </a:rPr>
              <a:t>. 33, st. 7 Zakona o PDV-u)</a:t>
            </a:r>
          </a:p>
          <a:p>
            <a:pPr marL="0" indent="0" algn="just">
              <a:buNone/>
            </a:pPr>
            <a:r>
              <a:rPr lang="hr-HR" b="1" i="1" dirty="0">
                <a:solidFill>
                  <a:schemeClr val="tx1"/>
                </a:solidFill>
                <a:latin typeface="+mj-lt"/>
              </a:rPr>
              <a:t> </a:t>
            </a:r>
          </a:p>
          <a:p>
            <a:pPr marL="0" indent="0" algn="just">
              <a:buNone/>
            </a:pPr>
            <a:r>
              <a:rPr lang="hr-HR" b="1" i="1" dirty="0">
                <a:solidFill>
                  <a:schemeClr val="tx1"/>
                </a:solidFill>
                <a:latin typeface="+mj-lt"/>
              </a:rPr>
              <a:t>IZVJEŠĆA O POTRAŽIVANJIMA OD KUPACA KOJA SE PODNOSE PU</a:t>
            </a:r>
          </a:p>
          <a:p>
            <a:pPr marL="0" indent="0" algn="just"/>
            <a:r>
              <a:rPr lang="hr-HR" i="1" dirty="0">
                <a:solidFill>
                  <a:schemeClr val="tx1"/>
                </a:solidFill>
                <a:latin typeface="+mj-lt"/>
              </a:rPr>
              <a:t> OPZ-STAT-1 – unose se i ona nenaplaćena potraživanja za koja je u 2017. provedeno vrijednosno usklađenje</a:t>
            </a:r>
          </a:p>
          <a:p>
            <a:pPr marL="0" indent="0" algn="just"/>
            <a:r>
              <a:rPr lang="hr-HR" i="1" dirty="0">
                <a:solidFill>
                  <a:schemeClr val="tx1"/>
                </a:solidFill>
                <a:latin typeface="+mj-lt"/>
              </a:rPr>
              <a:t> PD-IPO – porezno izvješće u koje se unose obveze i potraživanja sa poreznog motrišta </a:t>
            </a:r>
          </a:p>
          <a:p>
            <a:pPr marL="0" indent="0" algn="just">
              <a:buNone/>
            </a:pPr>
            <a:r>
              <a:rPr lang="hr-HR" i="1" dirty="0">
                <a:solidFill>
                  <a:schemeClr val="tx1"/>
                </a:solidFill>
                <a:latin typeface="+mj-lt"/>
              </a:rPr>
              <a:t>Budući da se u bilanci ne može vidjeti kolika je svota potraživanja od kupaca otpisana odnosno vrijednosno usklađena na dan bilanciranja potrebno je postupiti prema t.11.41. HSFI-ja 11 : </a:t>
            </a:r>
          </a:p>
          <a:p>
            <a:pPr marL="0" indent="0" algn="just">
              <a:buNone/>
            </a:pPr>
            <a:r>
              <a:rPr lang="hr-HR" i="1" dirty="0">
                <a:solidFill>
                  <a:schemeClr val="tx1"/>
                </a:solidFill>
                <a:latin typeface="+mj-lt"/>
              </a:rPr>
              <a:t>“Poduzetnik će u bilješkama objaviti zasebno bruto svotu potraživanja na početku i na kraju razdoblja, kao i ispravak vrijednosti potraživanja i priznato umanjenje vrijednosti i razloge umanjenja vrijednosti.”</a:t>
            </a:r>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5949280"/>
            <a:ext cx="1242060" cy="908720"/>
          </a:xfrm>
          <a:prstGeom prst="rect">
            <a:avLst/>
          </a:prstGeom>
        </p:spPr>
      </p:pic>
    </p:spTree>
    <p:extLst>
      <p:ext uri="{BB962C8B-B14F-4D97-AF65-F5344CB8AC3E}">
        <p14:creationId xmlns:p14="http://schemas.microsoft.com/office/powerpoint/2010/main" xmlns="" val="41149328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1099</TotalTime>
  <Words>795</Words>
  <Application>Microsoft Office PowerPoint</Application>
  <PresentationFormat>Prikaz na zaslonu (4:3)</PresentationFormat>
  <Paragraphs>55</Paragraphs>
  <Slides>7</Slides>
  <Notes>0</Notes>
  <HiddenSlides>0</HiddenSlides>
  <MMClips>0</MMClips>
  <ScaleCrop>false</ScaleCrop>
  <HeadingPairs>
    <vt:vector size="4" baseType="variant">
      <vt:variant>
        <vt:lpstr>Tema</vt:lpstr>
      </vt:variant>
      <vt:variant>
        <vt:i4>1</vt:i4>
      </vt:variant>
      <vt:variant>
        <vt:lpstr>Naslovi slajdova</vt:lpstr>
      </vt:variant>
      <vt:variant>
        <vt:i4>7</vt:i4>
      </vt:variant>
    </vt:vector>
  </HeadingPairs>
  <TitlesOfParts>
    <vt:vector size="8" baseType="lpstr">
      <vt:lpstr>Office Theme</vt:lpstr>
      <vt:lpstr>Slajd 1</vt:lpstr>
      <vt:lpstr>Slajd 2</vt:lpstr>
      <vt:lpstr>Slajd 3</vt:lpstr>
      <vt:lpstr>Slajd 4</vt:lpstr>
      <vt:lpstr>VRIJEDNOSNA USKLAĐENJA &amp; OTPISI</vt:lpstr>
      <vt:lpstr>Slajd 6</vt:lpstr>
      <vt:lpstr>Slajd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Dubravka Kopun - jr.</dc:creator>
  <cp:lastModifiedBy>korisnik</cp:lastModifiedBy>
  <cp:revision>74</cp:revision>
  <cp:lastPrinted>2016-09-19T13:31:53Z</cp:lastPrinted>
  <dcterms:created xsi:type="dcterms:W3CDTF">2016-09-07T08:40:33Z</dcterms:created>
  <dcterms:modified xsi:type="dcterms:W3CDTF">2017-11-09T21:17:40Z</dcterms:modified>
</cp:coreProperties>
</file>