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B1D0-57A4-44E7-84EB-F500BB83C459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8C4E5-42D8-4DB1-BCC6-2C21505C2D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2989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B1D0-57A4-44E7-84EB-F500BB83C459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8C4E5-42D8-4DB1-BCC6-2C21505C2D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7259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B1D0-57A4-44E7-84EB-F500BB83C459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8C4E5-42D8-4DB1-BCC6-2C21505C2D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85095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B1D0-57A4-44E7-84EB-F500BB83C459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8C4E5-42D8-4DB1-BCC6-2C21505C2D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0754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B1D0-57A4-44E7-84EB-F500BB83C459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8C4E5-42D8-4DB1-BCC6-2C21505C2D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9957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B1D0-57A4-44E7-84EB-F500BB83C459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8C4E5-42D8-4DB1-BCC6-2C21505C2D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15727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B1D0-57A4-44E7-84EB-F500BB83C459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8C4E5-42D8-4DB1-BCC6-2C21505C2D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85097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B1D0-57A4-44E7-84EB-F500BB83C459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8C4E5-42D8-4DB1-BCC6-2C21505C2D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726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B1D0-57A4-44E7-84EB-F500BB83C459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8C4E5-42D8-4DB1-BCC6-2C21505C2D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7301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B1D0-57A4-44E7-84EB-F500BB83C459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8C4E5-42D8-4DB1-BCC6-2C21505C2D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31784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B1D0-57A4-44E7-84EB-F500BB83C459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8C4E5-42D8-4DB1-BCC6-2C21505C2D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8748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CB1D0-57A4-44E7-84EB-F500BB83C459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8C4E5-42D8-4DB1-BCC6-2C21505C2D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077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>
            <a:normAutofit/>
          </a:bodyPr>
          <a:lstStyle/>
          <a:p>
            <a:r>
              <a:rPr lang="hr-HR" dirty="0" smtClean="0"/>
              <a:t>RAČUNOVODSTVO REZERVIRANJA ZA TROŠKOVE ZAPOSLENIKA</a:t>
            </a:r>
            <a:endParaRPr lang="hr-H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Podnaslov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hr-H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tudeni 2017.</a:t>
            </a:r>
          </a:p>
          <a:p>
            <a:endParaRPr lang="hr-H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5515" y="5294903"/>
            <a:ext cx="9334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771028"/>
            <a:ext cx="2638425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5715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REZERVIRANJA ZA OTPREMNINE</a:t>
            </a:r>
            <a:endParaRPr lang="hr-HR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Prema </a:t>
            </a:r>
            <a:r>
              <a:rPr lang="it-IT" sz="2800" b="0" i="0" u="none" strike="noStrike" baseline="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zahtjevima</a:t>
            </a:r>
            <a:r>
              <a:rPr lang="it-IT" sz="2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MRS-a 19 </a:t>
            </a:r>
            <a:r>
              <a:rPr lang="it-IT" sz="2800" b="1" i="0" u="none" strike="noStrike" baseline="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otpremnine</a:t>
            </a:r>
            <a:r>
              <a:rPr lang="it-IT" sz="2800" b="1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su </a:t>
            </a:r>
            <a:r>
              <a:rPr lang="it-IT" sz="2800" b="1" i="0" u="none" strike="noStrike" baseline="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posljedica</a:t>
            </a:r>
            <a:r>
              <a:rPr lang="it-IT" sz="2800" b="1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it-IT" sz="2800" b="0" i="0" u="none" strike="noStrike" baseline="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pl-PL" sz="2800" b="1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a) odluke društva o prestanku radnog odnosa ili </a:t>
            </a:r>
            <a:endParaRPr lang="pl-PL" sz="2800" b="0" i="0" u="none" strike="noStrike" baseline="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hr-HR" sz="2800" b="1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b) odluke zaposlenika da prihvati primanja koja nudi društvo u zamjenu za prestanak radnog odnosa. </a:t>
            </a:r>
          </a:p>
          <a:p>
            <a:pPr marL="0" indent="0" algn="just">
              <a:buNone/>
            </a:pPr>
            <a:r>
              <a:rPr lang="hr-HR" sz="2200" b="0" i="1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Otpremnine ne uključuju primanja zaposlenika koja proizlaze iz prestanka radnog odnosa na zahtjev zaposlenika bez ponude društva ili koja proizlaze iz zahtjeva u vezi s obveznim umirovljenjem jer su to primanja nakon prestanka radnog odnosa. </a:t>
            </a:r>
            <a:endParaRPr lang="hr-HR" sz="2200" b="1" i="1" u="none" strike="noStrike" baseline="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hr-HR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021288"/>
            <a:ext cx="93345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991126"/>
            <a:ext cx="8382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0892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REZERVIRANJA ZA OTPREMNINE ZBOG OTKAZA UGOVORA O RADU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r-HR" sz="24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treba se evidentirati u vrijednosti najbolje procjene izdataka za podmirenje obveze</a:t>
            </a:r>
          </a:p>
          <a:p>
            <a:pPr algn="just"/>
            <a:r>
              <a:rPr lang="hr-HR" sz="24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Ako </a:t>
            </a:r>
            <a:r>
              <a:rPr lang="hr-HR" sz="2400" b="1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otpremnine dospijevaju u razdoblju duljem od 12 mjeseci, nakon datuma bilance zahtijeva se diskontiranje</a:t>
            </a:r>
          </a:p>
          <a:p>
            <a:pPr lvl="0" algn="just"/>
            <a:r>
              <a:rPr lang="vi-VN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Zakon</a:t>
            </a:r>
            <a:r>
              <a:rPr lang="hr-H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om</a:t>
            </a:r>
            <a:r>
              <a:rPr lang="vi-VN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 radu je propisano da </a:t>
            </a:r>
            <a:r>
              <a:rPr lang="vi-VN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radnik kojem poslodavac otkazuje nakon dvije godine neprekidnog rada, osim ako se otkazuje zbog razloga uvjetovanih ponašanjem radnika</a:t>
            </a:r>
            <a:r>
              <a:rPr lang="vi-VN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ima pravo na otpremninu u svoti koja se određuje s obzirom na duljinu prethodnoga neprekidnog trajanja radnog odnosa s tim poslodavcem. </a:t>
            </a:r>
            <a:endParaRPr lang="hr-HR" sz="24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hr-HR" b="1" dirty="0">
              <a:solidFill>
                <a:srgbClr val="000000"/>
              </a:solidFill>
              <a:latin typeface="Utopia"/>
            </a:endParaRPr>
          </a:p>
          <a:p>
            <a:pPr marL="0" indent="0">
              <a:buNone/>
            </a:pPr>
            <a:r>
              <a:rPr lang="hr-HR" b="1" i="0" u="none" strike="noStrike" baseline="0" dirty="0" smtClean="0">
                <a:solidFill>
                  <a:srgbClr val="000000"/>
                </a:solidFill>
                <a:latin typeface="Utopia"/>
              </a:rPr>
              <a:t> </a:t>
            </a:r>
            <a:endParaRPr lang="hr-HR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877272"/>
            <a:ext cx="93345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847110"/>
            <a:ext cx="8382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8121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hr-HR" sz="18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REZERVIRANJA ZA OTPREMNINE ZBOG OTKAZA UGOVORA O RADU</a:t>
            </a:r>
            <a:endParaRPr lang="hr-HR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764704"/>
            <a:ext cx="4038600" cy="5361459"/>
          </a:xfrm>
        </p:spPr>
        <p:txBody>
          <a:bodyPr>
            <a:noAutofit/>
          </a:bodyPr>
          <a:lstStyle/>
          <a:p>
            <a:pPr algn="just"/>
            <a:r>
              <a:rPr lang="hr-HR" sz="1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Znači da je </a:t>
            </a:r>
            <a:r>
              <a:rPr lang="vi-VN" sz="1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poslodavac obvezan radnicima isplaćivati otpremnine u slučaju </a:t>
            </a:r>
            <a:r>
              <a:rPr lang="vi-VN" sz="1800" b="1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poslovnoga uvjetovanog otkaza </a:t>
            </a:r>
            <a:r>
              <a:rPr lang="vi-VN" sz="1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osobno uvjetovanog otkaza</a:t>
            </a:r>
            <a:endParaRPr lang="hr-HR" sz="1800" b="1" i="0" u="none" strike="noStrike" baseline="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/>
            <a:r>
              <a:rPr lang="vi-VN" sz="1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Navedena se otpremnina ne smije ugovoriti, odnosno odrediti u svoti </a:t>
            </a:r>
            <a:r>
              <a:rPr lang="vi-VN" sz="1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manjoj od jedne trećine prosječne mjesečne plaće koju je radnik ostvario u tri mjeseca prije prestanka ugovora o radu</a:t>
            </a:r>
            <a:r>
              <a:rPr lang="vi-VN" sz="1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vi-VN" sz="1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 svaku navršenu godinu rada kod toga poslodavca</a:t>
            </a:r>
            <a:r>
              <a:rPr lang="hr-HR" sz="18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hr-HR" sz="1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764704"/>
            <a:ext cx="4100264" cy="5361459"/>
          </a:xfrm>
        </p:spPr>
        <p:txBody>
          <a:bodyPr>
            <a:noAutofit/>
          </a:bodyPr>
          <a:lstStyle/>
          <a:p>
            <a:pPr lvl="0" algn="just"/>
            <a:r>
              <a:rPr lang="vi-VN" sz="18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ukupna </a:t>
            </a:r>
            <a:r>
              <a:rPr lang="vi-VN" sz="1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svote te otpremnine ne može biti veća od šest prosječnih mjesečnih plaća koje je radnik ostvario u tri mjeseca prije prestanka ugovora o </a:t>
            </a:r>
            <a:r>
              <a:rPr lang="vi-VN" sz="18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radu</a:t>
            </a:r>
            <a:r>
              <a:rPr lang="hr-HR" sz="18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lvl="0" algn="just"/>
            <a:r>
              <a:rPr lang="vi-VN" sz="18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Prema </a:t>
            </a:r>
            <a:r>
              <a:rPr lang="vi-VN" sz="1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odredbama čl. 7. st. 2. Pravilnika o porezu na dohodak </a:t>
            </a:r>
            <a:r>
              <a:rPr lang="vi-VN" sz="18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otpremnine </a:t>
            </a:r>
            <a:r>
              <a:rPr lang="vi-VN" sz="1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zbog poslovno uvjetovanih otkaza i osobno uvjetovanih otkaza, prema zakonu kojim se uređuje radni odnos mogu se isplatiti neoporezivo do </a:t>
            </a:r>
            <a:r>
              <a:rPr lang="vi-VN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svote</a:t>
            </a:r>
            <a:r>
              <a:rPr lang="vi-VN" sz="1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od 6.500,00 kuna za svaku navršenu godinu rada kod tog poslodavca. </a:t>
            </a:r>
            <a:endParaRPr lang="hr-HR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289" y="5957547"/>
            <a:ext cx="93345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668" y="5762284"/>
            <a:ext cx="8382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3950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hr-HR" sz="18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REZERVIRANJA ZA OTPREMNINE ZBOG OTKAZA UGOVORA O RADU</a:t>
            </a:r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half" idx="2"/>
          </p:nvPr>
        </p:nvSpPr>
        <p:spPr>
          <a:xfrm>
            <a:off x="4648200" y="980728"/>
            <a:ext cx="4038600" cy="514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16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Knjiženje u članku nije u duhu standarda!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3" y="1556792"/>
            <a:ext cx="3816425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zervirano mjesto sadržaja 6"/>
          <p:cNvSpPr>
            <a:spLocks noGrp="1"/>
          </p:cNvSpPr>
          <p:nvPr>
            <p:ph sz="half" idx="1"/>
          </p:nvPr>
        </p:nvSpPr>
        <p:spPr>
          <a:xfrm>
            <a:off x="457200" y="908720"/>
            <a:ext cx="4038600" cy="5217443"/>
          </a:xfrm>
        </p:spPr>
        <p:txBody>
          <a:bodyPr>
            <a:normAutofit/>
          </a:bodyPr>
          <a:lstStyle/>
          <a:p>
            <a:pPr lvl="0" algn="just"/>
            <a:r>
              <a:rPr lang="hr-HR" sz="16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uračunavaju se sva primanja u novcu i naravi koja predstavljaju plaćanje za rad</a:t>
            </a:r>
          </a:p>
          <a:p>
            <a:pPr lvl="0" algn="just"/>
            <a:r>
              <a:rPr lang="vi-VN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 poreznog motrišta odnosno s motrišta Zakona o porezu na dobit </a:t>
            </a:r>
            <a:r>
              <a:rPr lang="vi-VN" sz="16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priznaju </a:t>
            </a:r>
            <a:r>
              <a:rPr lang="vi-VN" sz="16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 kao rashod rezerviranja za otpremnine</a:t>
            </a:r>
            <a:r>
              <a:rPr lang="vi-VN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Međutim, prema odredbi </a:t>
            </a:r>
            <a:r>
              <a:rPr lang="vi-VN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Pravilnika </a:t>
            </a:r>
            <a:r>
              <a:rPr lang="vi-VN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porezu na dobit </a:t>
            </a:r>
            <a:r>
              <a:rPr lang="vi-VN" sz="16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rezerviranja </a:t>
            </a:r>
            <a:r>
              <a:rPr lang="vi-VN" sz="16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 otpremnine priznaju se kao porezno priznati rashod prema utvrđenom planu za sljedeće </a:t>
            </a:r>
            <a:r>
              <a:rPr lang="vi-VN" sz="16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razdoblje</a:t>
            </a:r>
            <a:r>
              <a:rPr lang="hr-HR" sz="16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hr-HR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što znači da se </a:t>
            </a:r>
            <a:r>
              <a:rPr lang="vi-VN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kao </a:t>
            </a:r>
            <a:r>
              <a:rPr lang="vi-VN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trošak rezerviranja priznaju samo otpremnine koje će se isplatiti u sljedećoj poslovnoj godini, a ne i otpremnine koje će se prema planu otpuštanja isplaćivati kroz veći broj godina. </a:t>
            </a:r>
          </a:p>
          <a:p>
            <a:endParaRPr lang="hr-HR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093296"/>
            <a:ext cx="8382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5435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REZERVIRANJA ZA OTPREMNINE ZBOG ODLASKA U MIROVINU</a:t>
            </a:r>
            <a:endParaRPr lang="hr-HR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Autofit/>
          </a:bodyPr>
          <a:lstStyle/>
          <a:p>
            <a:pPr algn="just"/>
            <a:r>
              <a:rPr lang="hr-HR" sz="1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Prema zahtjevima MRS-a 19 </a:t>
            </a:r>
            <a:r>
              <a:rPr lang="hr-HR" sz="1800" b="1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jednokratne otpremnine prilikom umirovljenja zaposlenika smatraju se primanjem nakon prestanka radnog odnosa</a:t>
            </a:r>
            <a:r>
              <a:rPr lang="hr-HR" sz="1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algn="just"/>
            <a:r>
              <a:rPr lang="hr-HR" sz="1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MRS 19 u tome dijelu ne daje obrazloženja koja su primjenjiva u RH već govori o planovima definiranih doprinosa i planovima definiranih primanja. </a:t>
            </a:r>
          </a:p>
          <a:p>
            <a:pPr algn="just"/>
            <a:r>
              <a:rPr lang="hr-HR" sz="1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prema čl. 7. Pravilnika o porezu na dohodak, </a:t>
            </a:r>
            <a:r>
              <a:rPr lang="hr-HR" sz="1800" b="1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radniku se prilikom odlaska u mirovinu može neoporezivo isplatiti otpremnina u svoti od 8.000,00 kuna (jednokratno)</a:t>
            </a:r>
          </a:p>
          <a:p>
            <a:pPr algn="just"/>
            <a:r>
              <a:rPr lang="vi-VN" sz="1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 motrišta oporezivanja porezom na dobitak, rezerviranja za otpremnine se prema odredbi čl. 36. st. 5. Pravilnika o porezu na dobit </a:t>
            </a:r>
            <a:r>
              <a:rPr lang="vi-VN" sz="1800" b="1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priznaju kao porezno priznati rashod prema utvrđenom planu za sljedeće razdoblje</a:t>
            </a:r>
            <a:endParaRPr lang="hr-HR" sz="1800" b="1" i="0" u="none" strike="noStrike" baseline="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hr-HR" sz="1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znači da se s poreznog motrišta kao trošak rezerviranja priznaju otpremnine prilikom odlaska u mirovinu koje će se isplatiti u sljedećoj poslovnoj godini.</a:t>
            </a:r>
            <a:endParaRPr lang="hr-HR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949280"/>
            <a:ext cx="93345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997771"/>
            <a:ext cx="8382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5354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REZERVIRANJA ZA JUBILARNE NAGRADE</a:t>
            </a:r>
            <a:endParaRPr lang="hr-HR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just"/>
            <a:r>
              <a:rPr lang="hr-HR" sz="2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odredbama Zakona o porezu na dobit </a:t>
            </a:r>
            <a:r>
              <a:rPr lang="hr-HR" sz="2800" b="1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nije propisano da se rezerviranja za jubilarne nagrade smatraju porezno priznatim rashodom</a:t>
            </a:r>
            <a:r>
              <a:rPr lang="hr-HR" sz="2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To znači da se za svote tih troškova uvećava osnovica poreza na dobitak u obrascu PD</a:t>
            </a:r>
            <a:r>
              <a:rPr lang="hr-HR" sz="2800" b="0" i="0" u="none" strike="noStrike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te će se </a:t>
            </a:r>
            <a:r>
              <a:rPr lang="vi-VN" sz="2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priznati kao priznati trošak jubilarnih nagrada u trenutku isplate. Stoga bi pri provedbi tih rezerviranja društvo trebalo priznati i odgođenu poreznu imovinu</a:t>
            </a:r>
            <a:r>
              <a:rPr lang="hr-HR" sz="2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vi-VN" sz="2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hr-HR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949280"/>
            <a:ext cx="93345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934198"/>
            <a:ext cx="8382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2240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28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Računovodstveno praćenje rezerviranja zaposlenika uređuje</a:t>
            </a:r>
            <a:r>
              <a:rPr lang="hr-HR" sz="28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marL="0" indent="0" algn="ctr">
              <a:buNone/>
            </a:pPr>
            <a:endParaRPr lang="hr-H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hr-H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MRS 19</a:t>
            </a:r>
            <a:r>
              <a:rPr lang="hr-H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hr-HR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Primanja zaposlenika</a:t>
            </a:r>
            <a:endParaRPr lang="hr-H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hr-H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MRS 37</a:t>
            </a:r>
            <a:r>
              <a:rPr lang="hr-H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hr-HR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Rezerviranja za nepredviđene obveze i nepredviđena imovina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859616"/>
            <a:ext cx="93345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1909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dirty="0" smtClean="0"/>
              <a:t>Prema zahtjevima </a:t>
            </a:r>
            <a:r>
              <a:rPr lang="hr-HR" sz="3600" b="1" dirty="0" smtClean="0"/>
              <a:t>MRS-a 19</a:t>
            </a:r>
            <a:r>
              <a:rPr lang="hr-HR" sz="3600" dirty="0" smtClean="0"/>
              <a:t> primanja zaposlenika uključuju sljedeća </a:t>
            </a:r>
            <a:r>
              <a:rPr lang="hr-HR" sz="3600" b="1" dirty="0" smtClean="0"/>
              <a:t>primanja</a:t>
            </a:r>
            <a:r>
              <a:rPr lang="hr-HR" sz="3600" dirty="0" smtClean="0"/>
              <a:t>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 algn="just">
              <a:buAutoNum type="arabicPeriod"/>
            </a:pPr>
            <a:r>
              <a:rPr lang="hr-H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Kratkoročna primanja zaposlenika</a:t>
            </a:r>
            <a:r>
              <a:rPr lang="hr-H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</a:t>
            </a:r>
            <a:r>
              <a:rPr lang="hr-HR" sz="2000" i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nadnice</a:t>
            </a:r>
            <a:r>
              <a:rPr lang="hr-HR" sz="2000" i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plaće i doprinosi za socijalno osiguranje, plaćeni godišnji odmor i plaćeno bolovanje, sudjelovanje u dobitku te bonusi i nenovčane koristi za sadašnje </a:t>
            </a:r>
            <a:r>
              <a:rPr lang="hr-HR" sz="2000" i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zaposlenike</a:t>
            </a:r>
          </a:p>
          <a:p>
            <a:pPr marL="457200" lvl="0" indent="-457200" algn="just">
              <a:buAutoNum type="arabicPeriod"/>
            </a:pPr>
            <a:r>
              <a:rPr lang="hr-H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Primanja zaposlenika nakon prestanka radnog odnosa </a:t>
            </a:r>
            <a:r>
              <a:rPr lang="hr-H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pl-PL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mirovine i druga primanja nakon prestanka radnog odnosa </a:t>
            </a:r>
            <a:endParaRPr lang="hr-HR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0" indent="-457200" algn="just">
              <a:buAutoNum type="arabicPeriod"/>
            </a:pPr>
            <a:r>
              <a:rPr lang="hr-H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Druga dugoročna primanja zaposlenika </a:t>
            </a:r>
            <a:r>
              <a:rPr lang="hr-H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hr-HR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jubilarne </a:t>
            </a:r>
            <a:r>
              <a:rPr lang="hr-HR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nagrade </a:t>
            </a:r>
          </a:p>
          <a:p>
            <a:pPr marL="457200" lvl="0" indent="-457200" algn="just">
              <a:buAutoNum type="arabicPeriod"/>
            </a:pPr>
            <a:r>
              <a:rPr lang="hr-H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Otpremnine</a:t>
            </a:r>
            <a:endParaRPr lang="hr-H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hr-HR" sz="20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703" y="5606701"/>
            <a:ext cx="93345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606701"/>
            <a:ext cx="8382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9410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lvl="0" indent="-514350">
              <a:spcBef>
                <a:spcPct val="20000"/>
              </a:spcBef>
            </a:pPr>
            <a:r>
              <a:rPr lang="hr-HR" sz="32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Kod primanja zaposlenih društvo treba priznati:</a:t>
            </a:r>
            <a:endParaRPr lang="hr-H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r-HR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hr-H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obvezu kada je zaposlenik obavio rad </a:t>
            </a:r>
            <a:r>
              <a:rPr lang="hr-H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 zamjenu za primanja zaposlenika koja se trebaju isplatiti u budućnosti i </a:t>
            </a:r>
          </a:p>
          <a:p>
            <a:pPr marL="0" indent="0" algn="just">
              <a:buNone/>
            </a:pPr>
            <a:r>
              <a:rPr lang="hr-HR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r>
              <a:rPr lang="hr-H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rashod kada društvo iskoristi gospodarsku korist </a:t>
            </a:r>
            <a:r>
              <a:rPr lang="hr-H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koja proizlazi iz rada koji je zaposlenik obavio u zamjenu za </a:t>
            </a:r>
            <a:r>
              <a:rPr lang="hr-H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primanja </a:t>
            </a:r>
            <a:r>
              <a:rPr lang="hr-H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zaposlenika. </a:t>
            </a:r>
            <a:endParaRPr lang="hr-HR" sz="2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974023"/>
            <a:ext cx="93345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974023"/>
            <a:ext cx="8382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1939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hr-HR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REZERVIRANJA ZA NEISKORIŠTENE GODIŠNJE ODMORE</a:t>
            </a:r>
            <a:endParaRPr lang="hr-HR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algn="just"/>
            <a:r>
              <a:rPr lang="hr-HR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</a:t>
            </a:r>
            <a:r>
              <a:rPr lang="hr-HR" sz="2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ratkoročna primanja zaposlenika</a:t>
            </a:r>
          </a:p>
          <a:p>
            <a:pPr marL="0" indent="0" algn="just">
              <a:buNone/>
            </a:pPr>
            <a:endParaRPr lang="hr-HR" sz="26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hr-HR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naknada </a:t>
            </a:r>
            <a:r>
              <a:rPr lang="hr-HR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 </a:t>
            </a:r>
            <a:r>
              <a:rPr lang="hr-HR" sz="2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NGO je </a:t>
            </a:r>
            <a:r>
              <a:rPr lang="hr-HR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akumulirajuća</a:t>
            </a:r>
            <a:r>
              <a:rPr lang="hr-HR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nadoknada za stečeno, a neiskorišteno pravo na godišnji </a:t>
            </a:r>
            <a:r>
              <a:rPr lang="hr-HR" sz="2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odmor</a:t>
            </a:r>
          </a:p>
          <a:p>
            <a:pPr algn="just"/>
            <a:r>
              <a:rPr lang="hr-HR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</a:t>
            </a:r>
            <a:r>
              <a:rPr lang="hr-HR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ezerviranje </a:t>
            </a:r>
            <a:r>
              <a:rPr lang="hr-HR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 toj osnovi priznaje se kao obveza i trošak u godini u kojoj je stečeno pravo na godišnji </a:t>
            </a:r>
            <a:r>
              <a:rPr lang="hr-HR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odmor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354835"/>
            <a:ext cx="93345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324673"/>
            <a:ext cx="8382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4823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666328"/>
          </a:xfrm>
        </p:spPr>
        <p:txBody>
          <a:bodyPr>
            <a:noAutofit/>
          </a:bodyPr>
          <a:lstStyle/>
          <a:p>
            <a:r>
              <a:rPr lang="hr-HR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REZERVIRANJA ZA NEISKORIŠTENE GODIŠNJE ODMORE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Autofit/>
          </a:bodyPr>
          <a:lstStyle/>
          <a:p>
            <a:pPr algn="just"/>
            <a:r>
              <a:rPr lang="vi-VN" sz="16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Naknada za neiskorišteni godišnji odmor utvrđuje se </a:t>
            </a:r>
            <a:r>
              <a:rPr lang="vi-VN" sz="1600" b="1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 visini naknade koja bi se radniku isplatila da je koristio godišnji odmor</a:t>
            </a:r>
            <a:r>
              <a:rPr lang="vi-VN" sz="16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hr-HR" sz="1600" b="0" i="0" u="none" strike="noStrike" baseline="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vi-VN" sz="16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Plaćom se prema odredbama čl. 92. st. 4. Zakona o radu smatra bruto-plaća. Zbog toga prosjek plaća u posljednja tri mjeseca treba utvrditi od bruto-plaće radniku isplaćene za redoviti rad. Na tako utvrđenu bruto-naknadu za godišnji odmor treba obračunati sve doprinose iz i na plaću, porez na dohodak te možebitni prirez kao da se je riječ o obračunu plaće za redoviti rad. </a:t>
            </a:r>
            <a:endParaRPr lang="hr-HR" sz="1600" b="0" i="0" u="none" strike="noStrike" baseline="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vi-VN" sz="16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 utvrđivanju </a:t>
            </a:r>
            <a:r>
              <a:rPr lang="vi-VN" sz="1600" b="1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naknade plaće za vrijeme godišnjeg odmora uračunavaju se sva primanja u novcu i naravi koja predstavljaju plaćanje za rad</a:t>
            </a:r>
            <a:r>
              <a:rPr lang="vi-VN" sz="16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To može biti osnovna plaća utvrđena ugovorom o radu, kolektivnim ugovorom i sličnim aktima koja je isplaćena u novcu ili naravi, dodatci na plaću (za prekovremeni rad, za rad nedjeljom i blagdanom, za rad noću i sl.), minuli rad i stimulativni dio plaće. </a:t>
            </a:r>
            <a:endParaRPr lang="hr-HR" sz="1600" b="0" i="0" u="none" strike="noStrike" baseline="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vi-VN" sz="16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naknade, potpore i darovi (npr. dnevnice, prijevoz s posla i na posao, jubilarne nagrade, božićnica, uskrsnica, regres, potpore za bolovanje i sl.) ne uzimaju se u obzir, neovisno o tome jesu li isplaćene u neoporezivim svotama ili su obračunane kao plaća. </a:t>
            </a:r>
            <a:endParaRPr lang="hr-HR" sz="1600" b="0" i="0" u="none" strike="noStrike" baseline="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hr-HR" sz="1600" b="0" i="0" u="none" strike="noStrike" baseline="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hr-H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949280"/>
            <a:ext cx="93345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873080"/>
            <a:ext cx="8382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6140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REZERVIRANJA ZA NEISKORIŠTENE GODIŠNJE ODMORE</a:t>
            </a:r>
            <a:endParaRPr lang="hr-HR" sz="4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algn="just"/>
            <a:r>
              <a:rPr lang="hr-H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dio </a:t>
            </a:r>
            <a:r>
              <a:rPr lang="hr-H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 </a:t>
            </a:r>
            <a:r>
              <a:rPr lang="hr-H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računovodstvene politike trgovačkog društva, a može se provoditi na temelju </a:t>
            </a:r>
            <a:r>
              <a:rPr lang="hr-H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odluke </a:t>
            </a:r>
          </a:p>
          <a:p>
            <a:pPr algn="just"/>
            <a:r>
              <a:rPr lang="hr-H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 </a:t>
            </a:r>
            <a:r>
              <a:rPr lang="hr-H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poreznog motrišta, odnosno s motrišta </a:t>
            </a:r>
            <a:r>
              <a:rPr lang="hr-H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Zakona </a:t>
            </a:r>
            <a:r>
              <a:rPr lang="hr-H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porezu na </a:t>
            </a:r>
            <a:r>
              <a:rPr lang="hr-H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dobit </a:t>
            </a:r>
            <a:r>
              <a:rPr lang="hr-HR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rezerviranja </a:t>
            </a:r>
            <a:r>
              <a:rPr lang="hr-H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 neiskorištene godišnje odmore priznaju se kao porezno priznati rashod u skladu s računovodstvenim </a:t>
            </a:r>
            <a:r>
              <a:rPr lang="hr-HR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propisima</a:t>
            </a:r>
          </a:p>
          <a:p>
            <a:pPr marL="0" indent="0" algn="just">
              <a:buNone/>
            </a:pPr>
            <a:endParaRPr lang="hr-H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589240"/>
            <a:ext cx="93345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574158"/>
            <a:ext cx="8382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6666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REZERVIRANJA ZA NEISKORIŠTENE GODIŠNJE ODMORE</a:t>
            </a:r>
            <a:endParaRPr lang="hr-H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528" y="1196752"/>
            <a:ext cx="4248472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r-H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 članku je prikazano knjiženje po bruto principu</a:t>
            </a:r>
          </a:p>
          <a:p>
            <a:pPr marL="0" indent="0">
              <a:buNone/>
            </a:pPr>
            <a:endParaRPr lang="hr-HR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hr-H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Preferiramo knjiženje po neto principu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733256"/>
            <a:ext cx="93345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779294"/>
            <a:ext cx="8382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9929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hr-H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REZERVIRANJA ZA SUDJELOVANJA U DOBITKU I BONUSE</a:t>
            </a:r>
            <a:endParaRPr lang="hr-H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Autofit/>
          </a:bodyPr>
          <a:lstStyle/>
          <a:p>
            <a:pPr algn="just"/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Prema zahtjevima </a:t>
            </a:r>
            <a:r>
              <a:rPr lang="hr-HR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MRS-a </a:t>
            </a: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 društvo može provesti </a:t>
            </a:r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rezerviranje za očekivani trošak za udjele u dobiti i isplate bonusa </a:t>
            </a: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 slučaju kada: </a:t>
            </a:r>
          </a:p>
          <a:p>
            <a:pPr marL="0" indent="0" algn="just">
              <a:buNone/>
            </a:pPr>
            <a:r>
              <a:rPr lang="vi-VN" sz="18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(a) društvo ima sadašnju zakonsku ili izvedenu obvezu za takva plaćanja kao rezultat prošlog događaja i </a:t>
            </a:r>
          </a:p>
          <a:p>
            <a:pPr marL="0" indent="0" algn="just">
              <a:buNone/>
            </a:pPr>
            <a:r>
              <a:rPr lang="pl-PL" sz="18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(b) ako je moguća pouzdana procjena obveze. </a:t>
            </a:r>
          </a:p>
          <a:p>
            <a:pPr algn="just"/>
            <a:r>
              <a:rPr lang="hr-HR" sz="1800" b="0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Rezerviranja prema planovima sudjelovanja u dobitku i planovima isplate bonusa priznaju se kao </a:t>
            </a:r>
            <a:r>
              <a:rPr lang="hr-HR" sz="1800" b="1" i="0" u="none" strike="noStrike" baseline="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obveza i trošak planova sudjelovanja u dobitku i planova isplate bonusa, a ne kao raspodjela dobitka. </a:t>
            </a:r>
          </a:p>
          <a:p>
            <a:pPr algn="just"/>
            <a:r>
              <a:rPr lang="hr-HR" sz="1800" i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Bilo je porezno oslobođenje da ako se dodjeljuju zaposlenicima dionice kao oblik stimulacije i ako se to knjiži kao raspodjela dobitka, onda je povlaštena stopa oporezivanja (12% poreza na dohodak od kapitala), ali takvo knjiženje nije u duhu MSFI-</a:t>
            </a:r>
            <a:r>
              <a:rPr lang="hr-HR" sz="1800" i="1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</a:t>
            </a:r>
            <a:r>
              <a:rPr lang="hr-HR" sz="1800" i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Dakle, bilo je odstupanje od MSFI-</a:t>
            </a:r>
            <a:r>
              <a:rPr lang="hr-HR" sz="1800" i="1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</a:t>
            </a:r>
            <a:r>
              <a:rPr lang="hr-HR" sz="1800" i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jer je porez na dobit tako to tretirao.</a:t>
            </a:r>
            <a:endParaRPr lang="hr-HR" sz="18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877272"/>
            <a:ext cx="93345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877272"/>
            <a:ext cx="8382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46141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Sivi tonovi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1232</Words>
  <Application>Microsoft Office PowerPoint</Application>
  <PresentationFormat>Prikaz na zaslonu (4:3)</PresentationFormat>
  <Paragraphs>65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16" baseType="lpstr">
      <vt:lpstr>Tema sustava Office</vt:lpstr>
      <vt:lpstr>RAČUNOVODSTVO REZERVIRANJA ZA TROŠKOVE ZAPOSLENIKA</vt:lpstr>
      <vt:lpstr>PowerPointova prezentacija</vt:lpstr>
      <vt:lpstr>Prema zahtjevima MRS-a 19 primanja zaposlenika uključuju sljedeća primanja:</vt:lpstr>
      <vt:lpstr>Kod primanja zaposlenih društvo treba priznati:</vt:lpstr>
      <vt:lpstr>REZERVIRANJA ZA NEISKORIŠTENE GODIŠNJE ODMORE</vt:lpstr>
      <vt:lpstr>REZERVIRANJA ZA NEISKORIŠTENE GODIŠNJE ODMORE</vt:lpstr>
      <vt:lpstr>REZERVIRANJA ZA NEISKORIŠTENE GODIŠNJE ODMORE</vt:lpstr>
      <vt:lpstr>REZERVIRANJA ZA NEISKORIŠTENE GODIŠNJE ODMORE</vt:lpstr>
      <vt:lpstr>REZERVIRANJA ZA SUDJELOVANJA U DOBITKU I BONUSE</vt:lpstr>
      <vt:lpstr>REZERVIRANJA ZA OTPREMNINE</vt:lpstr>
      <vt:lpstr>REZERVIRANJA ZA OTPREMNINE ZBOG OTKAZA UGOVORA O RADU</vt:lpstr>
      <vt:lpstr>REZERVIRANJA ZA OTPREMNINE ZBOG OTKAZA UGOVORA O RADU</vt:lpstr>
      <vt:lpstr>REZERVIRANJA ZA OTPREMNINE ZBOG OTKAZA UGOVORA O RADU</vt:lpstr>
      <vt:lpstr>REZERVIRANJA ZA OTPREMNINE ZBOG ODLASKA U MIROVINU</vt:lpstr>
      <vt:lpstr>REZERVIRANJA ZA JUBILARNE NAGRADE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Računovodstvo rezerviranja za troškove zaposlenika</dc:title>
  <dc:creator>Nataša Kranjčec Makek</dc:creator>
  <cp:lastModifiedBy>Nataša Kranjčec Makek</cp:lastModifiedBy>
  <cp:revision>18</cp:revision>
  <dcterms:created xsi:type="dcterms:W3CDTF">2017-11-09T18:19:47Z</dcterms:created>
  <dcterms:modified xsi:type="dcterms:W3CDTF">2017-11-09T21:00:54Z</dcterms:modified>
</cp:coreProperties>
</file>