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60" r:id="rId4"/>
    <p:sldId id="264" r:id="rId5"/>
    <p:sldId id="263" r:id="rId6"/>
    <p:sldId id="262" r:id="rId7"/>
    <p:sldId id="265" r:id="rId8"/>
    <p:sldId id="266" r:id="rId9"/>
    <p:sldId id="267" r:id="rId10"/>
    <p:sldId id="268" r:id="rId11"/>
  </p:sldIdLst>
  <p:sldSz cx="9144000" cy="6858000" type="screen4x3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 troku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Uredite stil podnaslova matrice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u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rostoru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rostoru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ni povezni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zervirano mjesto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Š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Š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Kliknite ikonu da biste dodali  sliku</a:t>
            </a:r>
            <a:endParaRPr kumimoji="0" lang="en-US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8" name="Prostoručn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rostoručn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kutni troku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vni povezni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Š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učn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rostoručn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kutni troku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vni povezni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zervirano mjesto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0" name="Rezervirano mjesto tekst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02BD2E7-F05F-44C8-B832-5FAD233401A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22" name="Rezervirano mjesto podnožj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DEEB9B9-4242-435E-807D-05BDC8095599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 smtClean="0"/>
              <a:t>ISPRAVAK RAČUNOVODSTVENIH POGREŠAKA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i="1" dirty="0" smtClean="0"/>
              <a:t>10.11.2017</a:t>
            </a: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val="131495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07504" y="1481328"/>
            <a:ext cx="8579296" cy="4525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vi-VN" dirty="0"/>
              <a:t>Poduzetnik treba objaviti</a:t>
            </a:r>
            <a:r>
              <a:rPr lang="vi-VN" dirty="0" smtClean="0"/>
              <a:t>:</a:t>
            </a:r>
            <a:endParaRPr lang="vi-VN" dirty="0"/>
          </a:p>
          <a:p>
            <a:pPr marL="624078" indent="-514350" algn="just">
              <a:buFont typeface="+mj-lt"/>
              <a:buAutoNum type="alphaLcParenR"/>
            </a:pPr>
            <a:r>
              <a:rPr lang="vi-VN" dirty="0" smtClean="0"/>
              <a:t>vrstu </a:t>
            </a:r>
            <a:r>
              <a:rPr lang="vi-VN" dirty="0"/>
              <a:t>pogreške prethodnog razdoblja,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vi-VN" dirty="0" smtClean="0"/>
              <a:t>u </a:t>
            </a:r>
            <a:r>
              <a:rPr lang="vi-VN" dirty="0"/>
              <a:t>mjeri u kojoj je izvedivo, iznos ispravka za svaku stavku financijskog izvještaja na koju ima učinak,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vi-VN" dirty="0" smtClean="0"/>
              <a:t>iznos </a:t>
            </a:r>
            <a:r>
              <a:rPr lang="vi-VN" dirty="0"/>
              <a:t>ispravka na početku prezentiranog najranijeg prethodnog razdoblja, i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vi-VN" dirty="0" smtClean="0"/>
              <a:t>ako </a:t>
            </a:r>
            <a:r>
              <a:rPr lang="vi-VN" dirty="0"/>
              <a:t>je neizvedivo retroaktivno prepravljanje za određeno prethodno razdoblje, okolnosti koje su stvorile takve uvjete, te opis kako i od kada su bili napravljeni ispravci pogrešaka</a:t>
            </a:r>
            <a:r>
              <a:rPr lang="vi-VN" dirty="0" smtClean="0"/>
              <a:t>.</a:t>
            </a:r>
            <a:endParaRPr lang="hr-HR" dirty="0" smtClean="0"/>
          </a:p>
          <a:p>
            <a:pPr marL="624078" indent="-514350" algn="just">
              <a:buFont typeface="+mj-lt"/>
              <a:buAutoNum type="alphaLcParenR"/>
            </a:pPr>
            <a:endParaRPr lang="vi-VN" dirty="0"/>
          </a:p>
          <a:p>
            <a:pPr algn="just"/>
            <a:r>
              <a:rPr lang="vi-VN" dirty="0"/>
              <a:t>Ova objavljivanja ne treba ponavljati u financijskim izvještajima kasnijih razdoblja.</a:t>
            </a:r>
          </a:p>
          <a:p>
            <a:pPr algn="just"/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OBJAVLJIVANJE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678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hr-HR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dirty="0" smtClean="0">
                <a:ea typeface="Calibri"/>
                <a:cs typeface="Times New Roman"/>
              </a:rPr>
              <a:t>Pogreške </a:t>
            </a:r>
            <a:r>
              <a:rPr lang="hr-HR" dirty="0">
                <a:ea typeface="Calibri"/>
                <a:cs typeface="Times New Roman"/>
              </a:rPr>
              <a:t>mogu nastati u vezi </a:t>
            </a:r>
            <a:r>
              <a:rPr lang="hr-HR" dirty="0" smtClean="0">
                <a:ea typeface="Calibri"/>
                <a:cs typeface="Times New Roman"/>
              </a:rPr>
              <a:t>s: 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b="1" dirty="0" smtClean="0">
                <a:ea typeface="Calibri"/>
                <a:cs typeface="Times New Roman"/>
              </a:rPr>
              <a:t>priznavanjem</a:t>
            </a:r>
            <a:r>
              <a:rPr lang="hr-HR" dirty="0" smtClean="0">
                <a:ea typeface="Calibri"/>
                <a:cs typeface="Times New Roman"/>
              </a:rPr>
              <a:t>,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b="1" dirty="0" smtClean="0">
                <a:ea typeface="Calibri"/>
                <a:cs typeface="Times New Roman"/>
              </a:rPr>
              <a:t>mjerenjem</a:t>
            </a:r>
            <a:r>
              <a:rPr lang="hr-HR" dirty="0">
                <a:ea typeface="Calibri"/>
                <a:cs typeface="Times New Roman"/>
              </a:rPr>
              <a:t>, </a:t>
            </a:r>
            <a:endParaRPr lang="hr-HR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b="1" dirty="0" smtClean="0">
                <a:ea typeface="Calibri"/>
                <a:cs typeface="Times New Roman"/>
              </a:rPr>
              <a:t>prezentiranjem</a:t>
            </a:r>
            <a:r>
              <a:rPr lang="hr-HR" dirty="0" smtClean="0">
                <a:ea typeface="Calibri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b="1" dirty="0" smtClean="0">
                <a:ea typeface="Calibri"/>
                <a:cs typeface="Times New Roman"/>
              </a:rPr>
              <a:t>objavljivanjem</a:t>
            </a:r>
            <a:r>
              <a:rPr lang="hr-HR" dirty="0" smtClean="0">
                <a:ea typeface="Calibri"/>
                <a:cs typeface="Times New Roman"/>
              </a:rPr>
              <a:t> </a:t>
            </a:r>
            <a:r>
              <a:rPr lang="hr-HR" dirty="0">
                <a:ea typeface="Calibri"/>
                <a:cs typeface="Times New Roman"/>
              </a:rPr>
              <a:t>elemenata financijskih izvještaja.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dirty="0">
                <a:ea typeface="Calibri"/>
                <a:cs typeface="Times New Roman"/>
              </a:rPr>
              <a:t>Financijski izvještaji nisu u skladu s MSFI-ima ako sadrže značajne pogreške ili namjerno učinjene beznačajne pogreške kako bi se postiglo prezentiranje određenog financijskog položaja, financijske uspješnosti ili novčanih tokova poslovnog subjekta. </a:t>
            </a:r>
            <a:endParaRPr lang="hr-HR" dirty="0" smtClean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1187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hr-HR" sz="2800" dirty="0">
                <a:solidFill>
                  <a:prstClr val="black"/>
                </a:solidFill>
                <a:ea typeface="Calibri"/>
                <a:cs typeface="Times New Roman"/>
              </a:rPr>
              <a:t>Moguće </a:t>
            </a:r>
            <a:r>
              <a:rPr lang="hr-HR" sz="2800" b="1" dirty="0">
                <a:solidFill>
                  <a:prstClr val="black"/>
                </a:solidFill>
                <a:ea typeface="Calibri"/>
                <a:cs typeface="Times New Roman"/>
              </a:rPr>
              <a:t>pogreške tekućeg razdoblja </a:t>
            </a:r>
            <a:r>
              <a:rPr lang="hr-HR" sz="2800" dirty="0">
                <a:solidFill>
                  <a:prstClr val="black"/>
                </a:solidFill>
                <a:ea typeface="Calibri"/>
                <a:cs typeface="Times New Roman"/>
              </a:rPr>
              <a:t>otkrivene u tom razdoblju </a:t>
            </a:r>
            <a:r>
              <a:rPr lang="hr-HR" sz="2800" u="sng" dirty="0">
                <a:solidFill>
                  <a:prstClr val="black"/>
                </a:solidFill>
                <a:ea typeface="Calibri"/>
                <a:cs typeface="Times New Roman"/>
              </a:rPr>
              <a:t>ispravljaju se prije nego što se financijski izvještaji odobre za izdavanje</a:t>
            </a:r>
            <a:r>
              <a:rPr lang="hr-HR" sz="2800" dirty="0">
                <a:solidFill>
                  <a:prstClr val="black"/>
                </a:solidFill>
                <a:ea typeface="Calibri"/>
                <a:cs typeface="Times New Roman"/>
              </a:rPr>
              <a:t>. </a:t>
            </a:r>
            <a:endParaRPr lang="hr-HR" sz="28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hr-HR" sz="2800" dirty="0" smtClean="0">
                <a:solidFill>
                  <a:prstClr val="black"/>
                </a:solidFill>
                <a:ea typeface="Calibri"/>
                <a:cs typeface="Times New Roman"/>
              </a:rPr>
              <a:t>Međutim</a:t>
            </a:r>
            <a:r>
              <a:rPr lang="hr-HR" sz="2800" dirty="0">
                <a:solidFill>
                  <a:prstClr val="black"/>
                </a:solidFill>
                <a:ea typeface="Calibri"/>
                <a:cs typeface="Times New Roman"/>
              </a:rPr>
              <a:t>, značajne pogreške se ponekad ne otkrivaju prije kasnijeg razdoblja, i tada se te </a:t>
            </a:r>
            <a:r>
              <a:rPr lang="hr-HR" sz="2800" b="1" dirty="0">
                <a:solidFill>
                  <a:prstClr val="black"/>
                </a:solidFill>
                <a:ea typeface="Calibri"/>
                <a:cs typeface="Times New Roman"/>
              </a:rPr>
              <a:t>pogreške prethodnog razdoblja </a:t>
            </a:r>
            <a:r>
              <a:rPr lang="hr-HR" sz="2800" u="sng" dirty="0">
                <a:solidFill>
                  <a:prstClr val="black"/>
                </a:solidFill>
                <a:ea typeface="Calibri"/>
                <a:cs typeface="Times New Roman"/>
              </a:rPr>
              <a:t>ispravljaju u usporednim informacijama prezentiranim u financijskim izvještajima za ta kasnija razdoblja</a:t>
            </a:r>
            <a:r>
              <a:rPr lang="hr-HR" sz="2800" dirty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endParaRPr lang="hr-HR" sz="4400" dirty="0"/>
          </a:p>
        </p:txBody>
      </p:sp>
    </p:spTree>
    <p:extLst>
      <p:ext uri="{BB962C8B-B14F-4D97-AF65-F5344CB8AC3E}">
        <p14:creationId xmlns:p14="http://schemas.microsoft.com/office/powerpoint/2010/main" val="65637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hr-HR" b="1" dirty="0" smtClean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hr-HR" b="1" dirty="0" smtClean="0">
                <a:solidFill>
                  <a:prstClr val="black"/>
                </a:solidFill>
              </a:rPr>
              <a:t>MRS </a:t>
            </a:r>
            <a:r>
              <a:rPr lang="hr-HR" b="1" dirty="0">
                <a:solidFill>
                  <a:prstClr val="black"/>
                </a:solidFill>
              </a:rPr>
              <a:t>8 </a:t>
            </a:r>
            <a:r>
              <a:rPr lang="hr-HR" dirty="0">
                <a:solidFill>
                  <a:prstClr val="black"/>
                </a:solidFill>
              </a:rPr>
              <a:t>– </a:t>
            </a:r>
            <a:r>
              <a:rPr lang="hr-HR" i="1" dirty="0">
                <a:solidFill>
                  <a:prstClr val="black"/>
                </a:solidFill>
              </a:rPr>
              <a:t>Računovodstvene politike, promjene računovodstvenih procjena i pogreške (t. 5.)</a:t>
            </a:r>
          </a:p>
          <a:p>
            <a:pPr marL="0" lvl="0" indent="0">
              <a:spcBef>
                <a:spcPts val="0"/>
              </a:spcBef>
              <a:buNone/>
            </a:pPr>
            <a:endParaRPr lang="hr-HR" i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hr-HR" b="1" dirty="0">
                <a:solidFill>
                  <a:prstClr val="black"/>
                </a:solidFill>
              </a:rPr>
              <a:t>HSFI 3 </a:t>
            </a:r>
            <a:r>
              <a:rPr lang="hr-HR" dirty="0">
                <a:solidFill>
                  <a:prstClr val="black"/>
                </a:solidFill>
              </a:rPr>
              <a:t>– </a:t>
            </a:r>
            <a:r>
              <a:rPr lang="hr-HR" i="1" dirty="0">
                <a:solidFill>
                  <a:prstClr val="black"/>
                </a:solidFill>
              </a:rPr>
              <a:t>Računovodstvene politike, promjene računovodstvenih procjena i pogreške (t. 3.5.)</a:t>
            </a:r>
          </a:p>
          <a:p>
            <a:endParaRPr lang="hr-HR" dirty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Definicija pogreške prethodnog razdoblja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6329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81328"/>
            <a:ext cx="8579296" cy="4525963"/>
          </a:xfrm>
        </p:spPr>
        <p:txBody>
          <a:bodyPr>
            <a:no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hr-HR" sz="2000" b="1" dirty="0">
                <a:solidFill>
                  <a:prstClr val="black"/>
                </a:solidFill>
                <a:ea typeface="Calibri"/>
                <a:cs typeface="Times New Roman"/>
              </a:rPr>
              <a:t>Pogreške prethodnog razdoblja </a:t>
            </a:r>
            <a:r>
              <a:rPr lang="hr-HR" sz="2000" dirty="0">
                <a:solidFill>
                  <a:prstClr val="black"/>
                </a:solidFill>
                <a:ea typeface="Calibri"/>
                <a:cs typeface="Times New Roman"/>
              </a:rPr>
              <a:t>su (</a:t>
            </a:r>
            <a:r>
              <a:rPr lang="hr-HR" sz="2000" i="1" dirty="0">
                <a:solidFill>
                  <a:prstClr val="black"/>
                </a:solidFill>
                <a:ea typeface="Calibri"/>
                <a:cs typeface="Times New Roman"/>
              </a:rPr>
              <a:t>značajna</a:t>
            </a:r>
            <a:r>
              <a:rPr lang="hr-HR" sz="2000" dirty="0">
                <a:solidFill>
                  <a:prstClr val="black"/>
                </a:solidFill>
                <a:ea typeface="Calibri"/>
                <a:cs typeface="Times New Roman"/>
              </a:rPr>
              <a:t>) izostavljanja iz ili pogrešna prikazivanja u financijskim izvještajima subjekta za jedno ili više prethodnih razdoblja nastala neupotrebom ili pogrešnom upotrebom pouzdanih informacija:</a:t>
            </a:r>
          </a:p>
          <a:p>
            <a:pPr lvl="0" algn="just">
              <a:lnSpc>
                <a:spcPct val="115000"/>
              </a:lnSpc>
              <a:buFont typeface="+mj-lt"/>
              <a:buAutoNum type="alphaLcParenR"/>
            </a:pPr>
            <a:r>
              <a:rPr lang="hr-HR" sz="2000" dirty="0">
                <a:solidFill>
                  <a:prstClr val="black"/>
                </a:solidFill>
                <a:ea typeface="Calibri"/>
                <a:cs typeface="Times New Roman"/>
              </a:rPr>
              <a:t>koje su bile dostupne kada su se financijski izvještaji odobravali za izdavanje; i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hr-HR" sz="2000" dirty="0">
                <a:solidFill>
                  <a:prstClr val="black"/>
                </a:solidFill>
                <a:ea typeface="Calibri"/>
                <a:cs typeface="Times New Roman"/>
              </a:rPr>
              <a:t>za koje se moglo razborito očekivati da su prikupljene i uzete u obzir pri sastavljanju i prezentiranju tih financijskih izvještaja.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hr-HR" sz="2000" dirty="0">
                <a:solidFill>
                  <a:prstClr val="black"/>
                </a:solidFill>
                <a:ea typeface="Calibri"/>
                <a:cs typeface="Times New Roman"/>
              </a:rPr>
              <a:t>Takve pogreške uključuju učinke matematičkih pogrešaka, pogreške u primjeni računovodstvenih politika, previde ili pogrešno interpretiranje činjenica i prijevare.</a:t>
            </a:r>
          </a:p>
          <a:p>
            <a:endParaRPr lang="hr-HR" sz="240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Definicija pogreške prethodnog razdoblja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8805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dirty="0">
                <a:ea typeface="Calibri"/>
                <a:cs typeface="Times New Roman"/>
              </a:rPr>
              <a:t>Subjekt treba ispraviti značajnu pogrešku prethodnog razdoblja </a:t>
            </a:r>
            <a:r>
              <a:rPr lang="hr-HR" b="1" dirty="0">
                <a:ea typeface="Calibri"/>
                <a:cs typeface="Times New Roman"/>
              </a:rPr>
              <a:t>retroaktivno</a:t>
            </a:r>
            <a:r>
              <a:rPr lang="hr-HR" dirty="0">
                <a:ea typeface="Calibri"/>
                <a:cs typeface="Times New Roman"/>
              </a:rPr>
              <a:t> u prvom setu financijskih izvještaja odobrenih za izdavanje nakon njezinog otkrivanja: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dirty="0">
                <a:ea typeface="Calibri"/>
                <a:cs typeface="Times New Roman"/>
              </a:rPr>
              <a:t>(a) prepravljanjem usporednih iznosa za prezentirano prethodno </a:t>
            </a:r>
            <a:r>
              <a:rPr lang="hr-HR" dirty="0" smtClean="0">
                <a:ea typeface="Calibri"/>
                <a:cs typeface="Times New Roman"/>
              </a:rPr>
              <a:t>razdoblje </a:t>
            </a:r>
            <a:r>
              <a:rPr lang="hr-HR" dirty="0">
                <a:ea typeface="Calibri"/>
                <a:cs typeface="Times New Roman"/>
              </a:rPr>
              <a:t>u kojem je pogreška nastala;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dirty="0" smtClean="0">
                <a:ea typeface="Calibri"/>
                <a:cs typeface="Times New Roman"/>
              </a:rPr>
              <a:t>(</a:t>
            </a:r>
            <a:r>
              <a:rPr lang="hr-HR" dirty="0">
                <a:ea typeface="Calibri"/>
                <a:cs typeface="Times New Roman"/>
              </a:rPr>
              <a:t>b) ako je pogreška nastala prije najranije prezentiranog razdoblja, prepravljanjem početnog stanja imovine, obveza i kapitala za najranije prezentirano razdoblje.</a:t>
            </a:r>
          </a:p>
          <a:p>
            <a:pPr algn="just"/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Ispravak pogreške prethodnog razdoblja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7264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u="none" strike="noStrike" baseline="0" dirty="0" smtClean="0">
                <a:latin typeface="MinionPro-BoldCnIt"/>
              </a:rPr>
              <a:t>Retroaktivno prepravljanje </a:t>
            </a:r>
            <a:r>
              <a:rPr lang="hr-HR" u="none" strike="noStrike" baseline="0" dirty="0" smtClean="0">
                <a:latin typeface="MinionPro-BoldCn"/>
              </a:rPr>
              <a:t>je ispravljanje priznavanja,</a:t>
            </a:r>
            <a:r>
              <a:rPr lang="hr-HR" u="none" strike="noStrike" dirty="0" smtClean="0">
                <a:latin typeface="MinionPro-BoldCn"/>
              </a:rPr>
              <a:t> </a:t>
            </a:r>
            <a:r>
              <a:rPr lang="hr-HR" u="none" strike="noStrike" baseline="0" dirty="0" smtClean="0">
                <a:latin typeface="MinionPro-BoldCn"/>
              </a:rPr>
              <a:t>mjerenja i objavljivanja iznosa elemenata financijskih</a:t>
            </a:r>
            <a:r>
              <a:rPr lang="hr-HR" dirty="0" smtClean="0">
                <a:latin typeface="MinionPro-BoldCn"/>
              </a:rPr>
              <a:t> </a:t>
            </a:r>
            <a:r>
              <a:rPr lang="hr-HR" u="none" strike="noStrike" baseline="0" dirty="0" smtClean="0">
                <a:latin typeface="MinionPro-BoldCn"/>
              </a:rPr>
              <a:t>izvještaja </a:t>
            </a:r>
            <a:r>
              <a:rPr lang="hr-HR" b="1" u="sng" strike="noStrike" baseline="0" dirty="0" smtClean="0">
                <a:latin typeface="MinionPro-BoldCn"/>
              </a:rPr>
              <a:t>kao da se nikada nije desila pogreška</a:t>
            </a:r>
            <a:r>
              <a:rPr lang="hr-HR" u="none" strike="noStrike" baseline="0" dirty="0" smtClean="0">
                <a:latin typeface="MinionPro-BoldCn"/>
              </a:rPr>
              <a:t> u prethodnom</a:t>
            </a:r>
            <a:r>
              <a:rPr lang="hr-HR" u="none" strike="noStrike" dirty="0" smtClean="0">
                <a:latin typeface="MinionPro-BoldCn"/>
              </a:rPr>
              <a:t> </a:t>
            </a:r>
            <a:r>
              <a:rPr lang="hr-HR" u="none" strike="noStrike" baseline="0" dirty="0" smtClean="0">
                <a:latin typeface="MinionPro-BoldCn"/>
              </a:rPr>
              <a:t>razdoblju.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159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hr-HR" sz="2800" dirty="0" smtClean="0"/>
              <a:t>PRIMJER</a:t>
            </a:r>
            <a:endParaRPr lang="hr-HR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8791"/>
            <a:ext cx="9036496" cy="6117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295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4525963"/>
          </a:xfrm>
        </p:spPr>
        <p:txBody>
          <a:bodyPr>
            <a:normAutofit/>
          </a:bodyPr>
          <a:lstStyle/>
          <a:p>
            <a:r>
              <a:rPr lang="hr-HR" dirty="0" smtClean="0"/>
              <a:t>Naknadno utvrđene pogreške (bilo da su prihodi ili rashodi) unose se u PD obrazac u pozicije:</a:t>
            </a:r>
          </a:p>
          <a:p>
            <a:pPr marL="109728" indent="0">
              <a:buNone/>
            </a:pPr>
            <a:endParaRPr lang="hr-HR" dirty="0" smtClean="0"/>
          </a:p>
          <a:p>
            <a:r>
              <a:rPr lang="hr-HR" dirty="0" smtClean="0"/>
              <a:t>25</a:t>
            </a:r>
            <a:r>
              <a:rPr lang="hr-HR" dirty="0"/>
              <a:t>. – POVEĆANJE DOBITKA ZA OSTALE </a:t>
            </a:r>
            <a:r>
              <a:rPr lang="hr-HR" dirty="0" smtClean="0"/>
              <a:t>PRIHODE;</a:t>
            </a:r>
          </a:p>
          <a:p>
            <a:pPr marL="0" indent="0" algn="ctr">
              <a:buNone/>
            </a:pPr>
            <a:r>
              <a:rPr lang="hr-HR" dirty="0" smtClean="0"/>
              <a:t>ili</a:t>
            </a:r>
            <a:endParaRPr lang="hr-HR" dirty="0"/>
          </a:p>
          <a:p>
            <a:r>
              <a:rPr lang="hr-HR" dirty="0"/>
              <a:t>31. – SMANJENJE DOBITKA ZA OSTALE </a:t>
            </a:r>
            <a:r>
              <a:rPr lang="hr-HR" dirty="0" smtClean="0"/>
              <a:t>PRIHODE (na ovu poziciju se unose i naknadno utvrđeni rashodi iz prijašnjih godina)</a:t>
            </a:r>
            <a:endParaRPr lang="hr-HR" dirty="0"/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PD OBRAZAC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380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milanje">
  <a:themeElements>
    <a:clrScheme name="Gomil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omil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Gomil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260</TotalTime>
  <Words>454</Words>
  <Application>Microsoft Office PowerPoint</Application>
  <PresentationFormat>Prikaz na zaslonu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1" baseType="lpstr">
      <vt:lpstr>Gomilanje</vt:lpstr>
      <vt:lpstr>ISPRAVAK RAČUNOVODSTVENIH POGREŠAKA</vt:lpstr>
      <vt:lpstr>PowerPointova prezentacija</vt:lpstr>
      <vt:lpstr>PowerPointova prezentacija</vt:lpstr>
      <vt:lpstr>Definicija pogreške prethodnog razdoblja</vt:lpstr>
      <vt:lpstr>Definicija pogreške prethodnog razdoblja</vt:lpstr>
      <vt:lpstr>Ispravak pogreške prethodnog razdoblja</vt:lpstr>
      <vt:lpstr>PowerPointova prezentacija</vt:lpstr>
      <vt:lpstr>PRIMJER</vt:lpstr>
      <vt:lpstr>PD OBRAZAC</vt:lpstr>
      <vt:lpstr>OBJAVLJIVANJE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ISPRAVAK RAČUNOVODSTVENIH POGREŠAKA</dc:title>
  <dc:creator>Slaven Hržica</dc:creator>
  <cp:lastModifiedBy>Slaven Hržica</cp:lastModifiedBy>
  <cp:revision>19</cp:revision>
  <cp:lastPrinted>2017-11-09T10:02:57Z</cp:lastPrinted>
  <dcterms:created xsi:type="dcterms:W3CDTF">2017-11-09T07:25:06Z</dcterms:created>
  <dcterms:modified xsi:type="dcterms:W3CDTF">2017-11-09T12:19:06Z</dcterms:modified>
</cp:coreProperties>
</file>