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08A28C-6D55-4F80-807D-701E6FB135A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BC2DC35-1207-431C-8183-2DF89FE9EA27}" type="datetimeFigureOut">
              <a:rPr lang="hr-HR" smtClean="0"/>
              <a:t>10.11.2017.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KOPUN Group interna edukacija</a:t>
            </a:r>
          </a:p>
          <a:p>
            <a:r>
              <a:rPr lang="hr-HR" sz="2000" smtClean="0"/>
              <a:t>10.11.2017</a:t>
            </a:r>
            <a:endParaRPr lang="hr-HR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Računovodstveno, pravno i porezno motrište društva bez zaposlenih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2" y="5843587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1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196752"/>
            <a:ext cx="8424936" cy="5400600"/>
          </a:xfrm>
        </p:spPr>
        <p:txBody>
          <a:bodyPr anchor="t">
            <a:noAutofit/>
          </a:bodyPr>
          <a:lstStyle/>
          <a:p>
            <a:pPr algn="just"/>
            <a:r>
              <a:rPr lang="hr-HR" sz="2200" dirty="0" smtClean="0"/>
              <a:t>Sa aspekta HSFI / MSFI ne postoje ograničenja da društva bez zaposlenih ne mogu imati troškove poslovanja</a:t>
            </a:r>
          </a:p>
          <a:p>
            <a:pPr marL="0" indent="0" algn="just">
              <a:buNone/>
            </a:pPr>
            <a:r>
              <a:rPr lang="hr-HR" sz="2200" dirty="0"/>
              <a:t>	</a:t>
            </a:r>
            <a:r>
              <a:rPr lang="hr-HR" sz="2200" dirty="0" smtClean="0"/>
              <a:t>„</a:t>
            </a:r>
            <a:r>
              <a:rPr lang="hr-HR" sz="2200" i="1" dirty="0" smtClean="0"/>
              <a:t>Rashodi poslovanja se s računovodstvenog motrišta priznaju 	ako su izravnoj vezi s ostvarenjem budućih prihoda</a:t>
            </a:r>
            <a:r>
              <a:rPr lang="hr-HR" sz="2200" dirty="0" smtClean="0"/>
              <a:t>”</a:t>
            </a:r>
          </a:p>
          <a:p>
            <a:pPr algn="just"/>
            <a:r>
              <a:rPr lang="hr-HR" sz="2200" dirty="0" smtClean="0"/>
              <a:t>Budući da se </a:t>
            </a:r>
            <a:r>
              <a:rPr lang="hr-HR" sz="2200" i="1" dirty="0" smtClean="0"/>
              <a:t>Zakon o porezu na dobit </a:t>
            </a:r>
            <a:r>
              <a:rPr lang="hr-HR" sz="2200" dirty="0" smtClean="0"/>
              <a:t>„naslanja” na računovodstvene propise (</a:t>
            </a:r>
            <a:r>
              <a:rPr lang="hr-HR" sz="2200" i="1" dirty="0" smtClean="0"/>
              <a:t>Zakon o računovodstvu </a:t>
            </a:r>
            <a:r>
              <a:rPr lang="hr-HR" sz="2200" dirty="0" smtClean="0">
                <a:sym typeface="Wingdings"/>
              </a:rPr>
              <a:t> primjena HSFI / MSFI), ne postoji ograničenje sa aspekta poreza na dobit, </a:t>
            </a:r>
            <a:r>
              <a:rPr lang="hr-HR" sz="2200" b="1" u="sng" dirty="0" smtClean="0">
                <a:solidFill>
                  <a:srgbClr val="FF0000"/>
                </a:solidFill>
                <a:sym typeface="Wingdings"/>
              </a:rPr>
              <a:t>IZUZEV</a:t>
            </a:r>
            <a:r>
              <a:rPr lang="hr-HR" sz="2200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hr-HR" sz="2200" dirty="0" smtClean="0">
                <a:sym typeface="Wingdings"/>
              </a:rPr>
              <a:t>uvećanja osnovice PD-a;</a:t>
            </a:r>
            <a:endParaRPr lang="hr-HR" sz="2200" b="1" u="sng" dirty="0" smtClean="0">
              <a:solidFill>
                <a:srgbClr val="FF0000"/>
              </a:solidFill>
              <a:sym typeface="Wingdings"/>
            </a:endParaRPr>
          </a:p>
          <a:p>
            <a:pPr algn="just"/>
            <a:r>
              <a:rPr lang="hr-HR" sz="2200" b="1" u="sng" dirty="0" smtClean="0">
                <a:solidFill>
                  <a:srgbClr val="FF0000"/>
                </a:solidFill>
                <a:sym typeface="Wingdings"/>
              </a:rPr>
              <a:t>ALI</a:t>
            </a:r>
            <a:r>
              <a:rPr lang="hr-HR" sz="2200" dirty="0" smtClean="0">
                <a:sym typeface="Wingdings"/>
              </a:rPr>
              <a:t>, treba biti </a:t>
            </a:r>
            <a:r>
              <a:rPr lang="hr-HR" sz="2200" b="1" u="sng" dirty="0" smtClean="0">
                <a:solidFill>
                  <a:srgbClr val="FF0000"/>
                </a:solidFill>
                <a:sym typeface="Wingdings"/>
              </a:rPr>
              <a:t>OPREZAN</a:t>
            </a:r>
            <a:r>
              <a:rPr lang="hr-HR" sz="2200" dirty="0" smtClean="0">
                <a:sym typeface="Wingdings"/>
              </a:rPr>
              <a:t> kod ovakvih društava!</a:t>
            </a:r>
          </a:p>
          <a:p>
            <a:pPr algn="just"/>
            <a:r>
              <a:rPr lang="hr-HR" sz="2200" b="1" dirty="0" smtClean="0">
                <a:solidFill>
                  <a:srgbClr val="FF0000"/>
                </a:solidFill>
                <a:sym typeface="Wingdings"/>
              </a:rPr>
              <a:t>BITNO! 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Podizanje gotovine putem poslovne kartice </a:t>
            </a:r>
            <a:r>
              <a:rPr lang="hr-HR" sz="2200" b="1" u="sng" dirty="0" smtClean="0">
                <a:solidFill>
                  <a:srgbClr val="FF0000"/>
                </a:solidFill>
                <a:sym typeface="Wingdings"/>
              </a:rPr>
              <a:t>NE</a:t>
            </a:r>
            <a:r>
              <a:rPr lang="hr-HR" sz="2200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može se smatrati isplatom dobitka jer se dobit mora isplatiti na tekući ili žiro račun (čl. 92. </a:t>
            </a:r>
            <a:r>
              <a:rPr lang="hr-HR" sz="2200" i="1" dirty="0" smtClean="0">
                <a:solidFill>
                  <a:schemeClr val="tx1"/>
                </a:solidFill>
                <a:sym typeface="Wingdings"/>
              </a:rPr>
              <a:t>Pravilnika o porezu na dohodak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). Isplata na bankomatu zbog toga se može </a:t>
            </a:r>
            <a:r>
              <a:rPr lang="hr-HR" sz="2200" b="1" u="sng" dirty="0" smtClean="0">
                <a:solidFill>
                  <a:srgbClr val="FF0000"/>
                </a:solidFill>
                <a:sym typeface="Wingdings"/>
              </a:rPr>
              <a:t>SAMO</a:t>
            </a:r>
            <a:r>
              <a:rPr lang="hr-HR" sz="2200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tretirati kao </a:t>
            </a:r>
            <a:r>
              <a:rPr lang="hr-HR" sz="2200" b="1" dirty="0" smtClean="0">
                <a:solidFill>
                  <a:srgbClr val="FF0000"/>
                </a:solidFill>
                <a:sym typeface="Wingdings"/>
              </a:rPr>
              <a:t>davanje pozajmice članu Društva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 (kamatna stopa = 3%/godišnje, izuzetak je ako Društvo ima porezni gubitak, tada kamata MORA biti 4,97%).</a:t>
            </a:r>
            <a:endParaRPr lang="hr-HR" sz="2200" b="1" dirty="0" smtClean="0">
              <a:solidFill>
                <a:schemeClr val="tx1"/>
              </a:solidFill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Računovodstveni aspekt</a:t>
            </a:r>
            <a:endParaRPr lang="hr-H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58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96752"/>
            <a:ext cx="8496944" cy="5256584"/>
          </a:xfrm>
        </p:spPr>
        <p:txBody>
          <a:bodyPr anchor="t">
            <a:normAutofit lnSpcReduction="10000"/>
          </a:bodyPr>
          <a:lstStyle/>
          <a:p>
            <a:pPr algn="just"/>
            <a:r>
              <a:rPr lang="hr-HR" sz="2400" b="1" dirty="0" smtClean="0">
                <a:solidFill>
                  <a:srgbClr val="FF0000"/>
                </a:solidFill>
              </a:rPr>
              <a:t>Osobna vozila </a:t>
            </a:r>
            <a:r>
              <a:rPr lang="hr-HR" sz="2400" dirty="0" smtClean="0"/>
              <a:t>– nema zapreke da društvo bez zaposlenih nema osobna vozila i koristi ih </a:t>
            </a:r>
            <a:r>
              <a:rPr lang="hr-HR" sz="2400" b="1" u="sng" dirty="0" smtClean="0">
                <a:solidFill>
                  <a:srgbClr val="FF0000"/>
                </a:solidFill>
              </a:rPr>
              <a:t>ISKLJUČIVO</a:t>
            </a:r>
            <a:r>
              <a:rPr lang="hr-HR" sz="2400" dirty="0" smtClean="0">
                <a:solidFill>
                  <a:srgbClr val="FF0000"/>
                </a:solidFill>
              </a:rPr>
              <a:t> </a:t>
            </a:r>
            <a:r>
              <a:rPr lang="hr-HR" sz="2400" dirty="0" smtClean="0"/>
              <a:t>ukoliko se koriste u poslovne svrhe. </a:t>
            </a:r>
          </a:p>
          <a:p>
            <a:pPr lvl="1" algn="just"/>
            <a:r>
              <a:rPr lang="hr-HR" sz="2400" dirty="0" smtClean="0"/>
              <a:t>neophodno je voditi evidencije o prijeđenim kilometrima;</a:t>
            </a:r>
          </a:p>
          <a:p>
            <a:pPr lvl="1" algn="just"/>
            <a:r>
              <a:rPr lang="hr-HR" sz="2400" dirty="0" smtClean="0"/>
              <a:t>ukoliko se koristi u privatne svrhe, neophodno je obračunati dohodak u naravi člana Uprave (ili osobe koja vozilo koristi);</a:t>
            </a:r>
          </a:p>
          <a:p>
            <a:pPr lvl="1" algn="just"/>
            <a:r>
              <a:rPr lang="hr-HR" sz="2400" b="1" dirty="0" smtClean="0"/>
              <a:t>PDV</a:t>
            </a:r>
            <a:r>
              <a:rPr lang="hr-HR" sz="2400" dirty="0" smtClean="0"/>
              <a:t> u svakom slučaju (u 2017. godini) nije porezno priznati rashod;</a:t>
            </a:r>
          </a:p>
          <a:p>
            <a:pPr lvl="1" algn="just"/>
            <a:r>
              <a:rPr lang="hr-HR" sz="2400" b="1" dirty="0" smtClean="0"/>
              <a:t>PD</a:t>
            </a:r>
            <a:r>
              <a:rPr lang="hr-HR" sz="2400" dirty="0" smtClean="0"/>
              <a:t>:</a:t>
            </a:r>
          </a:p>
          <a:p>
            <a:pPr lvl="2" algn="just"/>
            <a:r>
              <a:rPr lang="hr-HR" sz="2400" dirty="0" smtClean="0"/>
              <a:t>ako se koristi u službene svrhe, omjer je 30% nepriznato vs. 70% priznato, </a:t>
            </a:r>
          </a:p>
          <a:p>
            <a:pPr lvl="2" algn="just"/>
            <a:r>
              <a:rPr lang="hr-HR" sz="2400" dirty="0" smtClean="0"/>
              <a:t>ako se koristi i u privatne svrhe (te se obračunava dohodak), 100% je porezno priznati rashod.</a:t>
            </a:r>
          </a:p>
          <a:p>
            <a:pPr lvl="1" algn="just"/>
            <a:endParaRPr lang="hr-HR" sz="2200" dirty="0" smtClean="0"/>
          </a:p>
          <a:p>
            <a:pPr algn="just"/>
            <a:endParaRPr lang="hr-HR" sz="2200" dirty="0" smtClean="0"/>
          </a:p>
          <a:p>
            <a:pPr algn="just"/>
            <a:endParaRPr lang="hr-HR" sz="2200" dirty="0" smtClean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Specifični troškovi – PD – </a:t>
            </a:r>
            <a:r>
              <a:rPr lang="hr-HR" b="1" dirty="0" smtClean="0">
                <a:solidFill>
                  <a:srgbClr val="FF0000"/>
                </a:solidFill>
              </a:rPr>
              <a:t>Osobna vozila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2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4975447"/>
          </a:xfrm>
        </p:spPr>
        <p:txBody>
          <a:bodyPr anchor="t">
            <a:normAutofit/>
          </a:bodyPr>
          <a:lstStyle/>
          <a:p>
            <a:pPr algn="just"/>
            <a:r>
              <a:rPr lang="hr-HR" sz="2400" b="1" dirty="0" smtClean="0">
                <a:solidFill>
                  <a:srgbClr val="FF0000"/>
                </a:solidFill>
              </a:rPr>
              <a:t>Reprezentacija</a:t>
            </a:r>
            <a:r>
              <a:rPr lang="hr-HR" sz="2400" dirty="0" smtClean="0"/>
              <a:t>– nema zapreke da nema reprezentacije, </a:t>
            </a:r>
            <a:r>
              <a:rPr lang="hr-HR" sz="2400" b="1" dirty="0" smtClean="0">
                <a:solidFill>
                  <a:srgbClr val="FF0000"/>
                </a:solidFill>
              </a:rPr>
              <a:t>ALI</a:t>
            </a:r>
            <a:r>
              <a:rPr lang="hr-HR" sz="2400" dirty="0" smtClean="0"/>
              <a:t> mora biti u poslovne svrhe (npr. navesti koji su poslovni partner ugošćeni);</a:t>
            </a:r>
          </a:p>
          <a:p>
            <a:pPr algn="just"/>
            <a:r>
              <a:rPr lang="hr-HR" sz="2400" b="1" dirty="0" smtClean="0">
                <a:solidFill>
                  <a:srgbClr val="FF0000"/>
                </a:solidFill>
              </a:rPr>
              <a:t>Promidžba</a:t>
            </a:r>
            <a:r>
              <a:rPr lang="hr-HR" sz="2400" dirty="0" smtClean="0"/>
              <a:t> – davanje proizvoda i robe iz asortimana poreznog obveznika, ako su prilagođena za promociju („nije za prodaju”, reklamni predmeti sa nazivom tvrtke – čaše, pepeljare, olovke, upaljači, rokovnici, privjesci… dani za uporabu u prodajnom prostoru kupca) i ako je njihova pojedinačna vrijednost (bez PDV-a) manja od 160 kn, smatraju se sa aspekta poreza na dobit porezno prizatim rashodom. Sa aspekta PDV-a mora se raditi o dobrima u razumnim količinama kućcima ili budućim kupcima.</a:t>
            </a:r>
          </a:p>
          <a:p>
            <a:pPr lvl="1" algn="just"/>
            <a:endParaRPr lang="hr-HR" sz="2200" dirty="0" smtClean="0"/>
          </a:p>
          <a:p>
            <a:pPr algn="just"/>
            <a:endParaRPr lang="hr-HR" sz="2200" dirty="0" smtClean="0"/>
          </a:p>
          <a:p>
            <a:pPr algn="just"/>
            <a:endParaRPr lang="hr-HR" sz="2200" dirty="0" smtClean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Specifični troškovi – PD – </a:t>
            </a:r>
            <a:r>
              <a:rPr lang="hr-HR" b="1" dirty="0" smtClean="0">
                <a:solidFill>
                  <a:srgbClr val="FF0000"/>
                </a:solidFill>
              </a:rPr>
              <a:t>Reprezentacija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99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4975447"/>
          </a:xfrm>
        </p:spPr>
        <p:txBody>
          <a:bodyPr anchor="t">
            <a:normAutofit/>
          </a:bodyPr>
          <a:lstStyle/>
          <a:p>
            <a:pPr algn="just"/>
            <a:r>
              <a:rPr lang="hr-HR" sz="2400" dirty="0" smtClean="0">
                <a:solidFill>
                  <a:schemeClr val="tx1"/>
                </a:solidFill>
              </a:rPr>
              <a:t>Nadoknada troškova bez oporezivanja je moguća samo za zaposlenike društva. Ako se ne radi o zaposleniku (ali članu Uprave), troškovi moraju se oporezovati u skladu sa načinom kako se oporezuje naknada (vidi kasnije slidove);</a:t>
            </a:r>
          </a:p>
          <a:p>
            <a:pPr algn="just"/>
            <a:r>
              <a:rPr lang="hr-HR" sz="2400" dirty="0" smtClean="0">
                <a:solidFill>
                  <a:schemeClr val="tx1"/>
                </a:solidFill>
              </a:rPr>
              <a:t>Bez obzira na porezni tretman, nezaposleni član Uprave </a:t>
            </a:r>
            <a:r>
              <a:rPr lang="hr-HR" sz="2400" b="1" u="sng" dirty="0" smtClean="0">
                <a:solidFill>
                  <a:srgbClr val="FF0000"/>
                </a:solidFill>
              </a:rPr>
              <a:t>MORA</a:t>
            </a:r>
            <a:r>
              <a:rPr lang="hr-HR" sz="2400" dirty="0" smtClean="0">
                <a:solidFill>
                  <a:srgbClr val="FF0000"/>
                </a:solidFill>
              </a:rPr>
              <a:t> </a:t>
            </a:r>
            <a:r>
              <a:rPr lang="hr-HR" sz="2400" dirty="0" smtClean="0">
                <a:solidFill>
                  <a:schemeClr val="tx1"/>
                </a:solidFill>
              </a:rPr>
              <a:t>napraviti putni nalog;</a:t>
            </a:r>
          </a:p>
          <a:p>
            <a:pPr algn="just"/>
            <a:r>
              <a:rPr lang="hr-HR" sz="2400" dirty="0" smtClean="0">
                <a:solidFill>
                  <a:schemeClr val="tx1"/>
                </a:solidFill>
              </a:rPr>
              <a:t>Naknada se može obračunati:</a:t>
            </a:r>
          </a:p>
          <a:p>
            <a:pPr lvl="1" algn="just"/>
            <a:r>
              <a:rPr lang="hr-HR" sz="2000" dirty="0" smtClean="0">
                <a:solidFill>
                  <a:schemeClr val="tx1"/>
                </a:solidFill>
              </a:rPr>
              <a:t>kao drugi dohodak (naknada je neto iznos, koja se „diže” na bruto iznos uz plaćanje doprinosa za MIO i zdravstveno, te porez na dohodak od 24% i prirez);</a:t>
            </a:r>
          </a:p>
          <a:p>
            <a:pPr lvl="1" algn="just"/>
            <a:r>
              <a:rPr lang="hr-HR" sz="2000" dirty="0" smtClean="0">
                <a:solidFill>
                  <a:schemeClr val="tx1"/>
                </a:solidFill>
              </a:rPr>
              <a:t>kao dohodak od kapitala (porez na dohodak 12% + prirez) i nema troška u RDG-u </a:t>
            </a:r>
            <a:r>
              <a:rPr lang="hr-HR" sz="2000" dirty="0" smtClean="0">
                <a:solidFill>
                  <a:schemeClr val="tx1"/>
                </a:solidFill>
                <a:sym typeface="Wingdings"/>
              </a:rPr>
              <a:t>jeftinija opcija.</a:t>
            </a:r>
            <a:endParaRPr lang="hr-HR" sz="2000" dirty="0" smtClean="0">
              <a:solidFill>
                <a:schemeClr val="tx1"/>
              </a:solidFill>
            </a:endParaRPr>
          </a:p>
          <a:p>
            <a:pPr algn="just"/>
            <a:endParaRPr lang="hr-HR" sz="2400" dirty="0" smtClean="0">
              <a:solidFill>
                <a:schemeClr val="tx1"/>
              </a:solidFill>
            </a:endParaRPr>
          </a:p>
          <a:p>
            <a:pPr lvl="1" algn="just"/>
            <a:endParaRPr lang="hr-HR" sz="2200" dirty="0" smtClean="0"/>
          </a:p>
          <a:p>
            <a:pPr algn="just"/>
            <a:endParaRPr lang="hr-HR" sz="2200" dirty="0" smtClean="0"/>
          </a:p>
          <a:p>
            <a:pPr algn="just"/>
            <a:endParaRPr lang="hr-HR" sz="2200" dirty="0" smtClean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Specifični troškovi –</a:t>
            </a:r>
            <a:r>
              <a:rPr lang="hr-HR" b="1" dirty="0" smtClean="0">
                <a:solidFill>
                  <a:srgbClr val="FF0000"/>
                </a:solidFill>
              </a:rPr>
              <a:t>Službeni put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96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196752"/>
            <a:ext cx="8579296" cy="5328592"/>
          </a:xfrm>
        </p:spPr>
        <p:txBody>
          <a:bodyPr anchor="t">
            <a:normAutofit fontScale="92500" lnSpcReduction="10000"/>
          </a:bodyPr>
          <a:lstStyle/>
          <a:p>
            <a:pPr algn="just"/>
            <a:r>
              <a:rPr lang="hr-HR" sz="2000" dirty="0" smtClean="0"/>
              <a:t>Ako članovi Uprave </a:t>
            </a:r>
            <a:r>
              <a:rPr lang="hr-HR" sz="2000" u="sng" dirty="0" smtClean="0"/>
              <a:t>su osigurani </a:t>
            </a:r>
            <a:r>
              <a:rPr lang="hr-HR" sz="2000" dirty="0" smtClean="0"/>
              <a:t>po nekoj drugoj osnovi (zaposleni su negdje drugdje, obrtnici su, osigurani su kao poljoprivrednici), mogu:</a:t>
            </a:r>
          </a:p>
          <a:p>
            <a:pPr lvl="1" algn="just"/>
            <a:r>
              <a:rPr lang="hr-HR" sz="2000" b="1" dirty="0" smtClean="0">
                <a:solidFill>
                  <a:srgbClr val="FF0000"/>
                </a:solidFill>
              </a:rPr>
              <a:t>bez naknade </a:t>
            </a:r>
            <a:r>
              <a:rPr lang="hr-HR" sz="2000" dirty="0" smtClean="0"/>
              <a:t>obavljati ovu funkciju;</a:t>
            </a:r>
          </a:p>
          <a:p>
            <a:pPr lvl="1" algn="just"/>
            <a:r>
              <a:rPr lang="hr-HR" sz="2000" b="1" dirty="0" smtClean="0">
                <a:solidFill>
                  <a:srgbClr val="FF0000"/>
                </a:solidFill>
              </a:rPr>
              <a:t>uz naknadu </a:t>
            </a:r>
            <a:r>
              <a:rPr lang="hr-HR" sz="2000" dirty="0" smtClean="0"/>
              <a:t>obavljaju ovu funkciju, navedeno se smatra </a:t>
            </a:r>
            <a:r>
              <a:rPr lang="hr-HR" sz="2000" b="1" dirty="0" smtClean="0"/>
              <a:t>drugim dohotkom</a:t>
            </a:r>
            <a:r>
              <a:rPr lang="hr-HR" sz="2000" dirty="0" smtClean="0"/>
              <a:t> (=ugovor o djelu = plaćaju se doprinosi za MIO na 10%, porez po stopi od 24%, prirez, doprinos za zdravstveno 7,5%). </a:t>
            </a:r>
          </a:p>
          <a:p>
            <a:pPr marL="228600" lvl="1" indent="0" algn="just">
              <a:buNone/>
            </a:pPr>
            <a:endParaRPr lang="hr-HR" sz="2000" dirty="0"/>
          </a:p>
          <a:p>
            <a:pPr marL="228600" lvl="1" indent="0" algn="just">
              <a:buNone/>
            </a:pPr>
            <a:endParaRPr lang="hr-HR" sz="2000" dirty="0" smtClean="0"/>
          </a:p>
          <a:p>
            <a:pPr marL="228600" lvl="1" indent="0" algn="just">
              <a:buNone/>
            </a:pPr>
            <a:endParaRPr lang="hr-HR" sz="2000" dirty="0" smtClean="0"/>
          </a:p>
          <a:p>
            <a:pPr marL="228600" lvl="1" indent="0" algn="just">
              <a:buNone/>
            </a:pPr>
            <a:endParaRPr lang="hr-HR" sz="2000" dirty="0"/>
          </a:p>
          <a:p>
            <a:pPr marL="228600" lvl="1" indent="0" algn="just">
              <a:buNone/>
            </a:pPr>
            <a:endParaRPr lang="hr-HR" sz="2000" dirty="0"/>
          </a:p>
          <a:p>
            <a:pPr marL="228600" lvl="1" indent="0" algn="just">
              <a:buNone/>
            </a:pPr>
            <a:endParaRPr lang="hr-HR" sz="2000" dirty="0" smtClean="0"/>
          </a:p>
          <a:p>
            <a:pPr marL="228600" lvl="1" indent="0" algn="just">
              <a:buNone/>
            </a:pPr>
            <a:endParaRPr lang="hr-HR" sz="2000" dirty="0" smtClean="0"/>
          </a:p>
          <a:p>
            <a:pPr marL="228600" lvl="1" indent="0" algn="just">
              <a:buNone/>
            </a:pPr>
            <a:r>
              <a:rPr lang="hr-HR" sz="2000" b="1" dirty="0" smtClean="0">
                <a:solidFill>
                  <a:srgbClr val="FF0000"/>
                </a:solidFill>
              </a:rPr>
              <a:t>BITNO! </a:t>
            </a:r>
            <a:r>
              <a:rPr lang="hr-HR" sz="2000" dirty="0" smtClean="0"/>
              <a:t>Ova naknada ne podliježe fiksiranju osnovice doprinosa za MIO I stup (557.208 HRK), već se isplaćuje na puni iznos. Fizička osoba mora samostalno ovaj sredstva povratiti zasebnim zahtjevom &amp; isplata se umanjuje za porez na dohodak (36%) i prirez;</a:t>
            </a:r>
            <a:endParaRPr lang="hr-HR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Osiguranje članova Uprave – osigurani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08920"/>
            <a:ext cx="3307556" cy="240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6588224" y="3212976"/>
            <a:ext cx="576064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550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184576"/>
          </a:xfrm>
        </p:spPr>
        <p:txBody>
          <a:bodyPr anchor="t">
            <a:normAutofit/>
          </a:bodyPr>
          <a:lstStyle/>
          <a:p>
            <a:pPr algn="just"/>
            <a:r>
              <a:rPr lang="hr-HR" sz="2200" dirty="0" smtClean="0"/>
              <a:t>Ako članovi Uprave </a:t>
            </a:r>
            <a:r>
              <a:rPr lang="hr-HR" sz="2200" u="sng" dirty="0" smtClean="0"/>
              <a:t>nisu osigurani </a:t>
            </a:r>
            <a:r>
              <a:rPr lang="hr-HR" sz="2200" dirty="0" smtClean="0"/>
              <a:t>po nekoj drugoj osnovi (npr. umirovljenici) oni kao </a:t>
            </a:r>
            <a:r>
              <a:rPr lang="hr-HR" sz="2200" b="1" u="sng" dirty="0" smtClean="0">
                <a:solidFill>
                  <a:srgbClr val="FF0000"/>
                </a:solidFill>
              </a:rPr>
              <a:t>FIZIČKE OSOBE</a:t>
            </a:r>
            <a:r>
              <a:rPr lang="hr-HR" sz="2200" dirty="0" smtClean="0"/>
              <a:t> su u obvezi plaćati doprinose iz i na plaću (na osnovicu 7.739 HRK). Ovo se </a:t>
            </a:r>
            <a:r>
              <a:rPr lang="hr-HR" sz="2200" b="1" u="sng" dirty="0" smtClean="0">
                <a:solidFill>
                  <a:srgbClr val="FF0000"/>
                </a:solidFill>
              </a:rPr>
              <a:t>NE</a:t>
            </a:r>
            <a:r>
              <a:rPr lang="hr-HR" sz="2200" dirty="0" smtClean="0">
                <a:solidFill>
                  <a:srgbClr val="FF0000"/>
                </a:solidFill>
              </a:rPr>
              <a:t> </a:t>
            </a:r>
            <a:r>
              <a:rPr lang="hr-HR" sz="2200" dirty="0" smtClean="0"/>
              <a:t>smatra porezno priznatim rashodom Društva</a:t>
            </a:r>
            <a:r>
              <a:rPr lang="hr-HR" sz="2600" dirty="0" smtClean="0"/>
              <a:t>.</a:t>
            </a:r>
          </a:p>
          <a:p>
            <a:pPr algn="just"/>
            <a:endParaRPr lang="hr-HR" sz="2600" dirty="0"/>
          </a:p>
          <a:p>
            <a:pPr algn="just"/>
            <a:endParaRPr lang="hr-HR" sz="2600" dirty="0" smtClean="0"/>
          </a:p>
          <a:p>
            <a:pPr algn="just"/>
            <a:endParaRPr lang="hr-HR" sz="2600" dirty="0"/>
          </a:p>
          <a:p>
            <a:pPr algn="just"/>
            <a:endParaRPr lang="hr-HR" sz="2600" dirty="0" smtClean="0"/>
          </a:p>
          <a:p>
            <a:pPr algn="just"/>
            <a:endParaRPr lang="hr-HR" sz="2600" dirty="0"/>
          </a:p>
          <a:p>
            <a:pPr algn="just"/>
            <a:endParaRPr lang="hr-HR" sz="2600" dirty="0" smtClean="0"/>
          </a:p>
          <a:p>
            <a:pPr algn="just"/>
            <a:r>
              <a:rPr lang="hr-HR" sz="2600" b="1" dirty="0"/>
              <a:t>UKUPNO = </a:t>
            </a:r>
            <a:r>
              <a:rPr lang="hr-HR" sz="2600" b="1" dirty="0" smtClean="0"/>
              <a:t>2.878,91 HRK</a:t>
            </a:r>
          </a:p>
          <a:p>
            <a:pPr marL="0" indent="0" algn="just">
              <a:buNone/>
            </a:pPr>
            <a:endParaRPr lang="hr-HR" sz="2600" dirty="0" smtClean="0"/>
          </a:p>
          <a:p>
            <a:pPr algn="just"/>
            <a:endParaRPr lang="hr-HR" sz="2600" dirty="0" smtClean="0"/>
          </a:p>
          <a:p>
            <a:pPr algn="just"/>
            <a:endParaRPr lang="hr-HR" sz="2200" dirty="0" smtClean="0"/>
          </a:p>
          <a:p>
            <a:pPr algn="just"/>
            <a:endParaRPr lang="hr-HR" sz="2200" dirty="0" smtClean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Osiguranje članova Uprave – neosigurani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636912"/>
            <a:ext cx="4419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275856" y="3573016"/>
            <a:ext cx="5760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24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4975447"/>
          </a:xfrm>
        </p:spPr>
        <p:txBody>
          <a:bodyPr anchor="t">
            <a:normAutofit/>
          </a:bodyPr>
          <a:lstStyle/>
          <a:p>
            <a:pPr algn="just"/>
            <a:r>
              <a:rPr lang="hr-HR" sz="2200" dirty="0" smtClean="0">
                <a:solidFill>
                  <a:schemeClr val="tx1"/>
                </a:solidFill>
              </a:rPr>
              <a:t>Naskuplja opcija (nije PD priznati trošak, 36% poreza na dohodak + prirez) </a:t>
            </a:r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 obično koristi PU u nadzorima (kada se ustanove nepriznati rashodi isplaćeni vlasnicima);</a:t>
            </a:r>
          </a:p>
          <a:p>
            <a:pPr algn="just"/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Ako nema nadzora PU ovo oporezivanje je moguće ako se isplate predujmovi dobiti tekućeg razdoblja u iznosu većem od dobiti tekućeg razdoblja:</a:t>
            </a:r>
          </a:p>
          <a:p>
            <a:pPr lvl="1" algn="just"/>
            <a:r>
              <a:rPr lang="hr-HR" sz="2200" dirty="0" smtClean="0">
                <a:solidFill>
                  <a:schemeClr val="tx1"/>
                </a:solidFill>
                <a:sym typeface="Wingdings"/>
              </a:rPr>
              <a:t>npr. tijekom 2017 isplatili smo akotnacije poreza na dobit u visini od 1 mil. HRK (na to se je platilo 12% poreza na dohdak + prirez), ali dobit na kraju godine je iznosila 600 tis HRK. Razlika od 400 tis HRK smatra se izuzimanjem članova društva.</a:t>
            </a:r>
          </a:p>
          <a:p>
            <a:pPr lvl="1" algn="just"/>
            <a:r>
              <a:rPr lang="hr-HR" sz="2200" smtClean="0">
                <a:solidFill>
                  <a:schemeClr val="tx1"/>
                </a:solidFill>
                <a:sym typeface="Wingdings"/>
              </a:rPr>
              <a:t>Svaki drugi oblik oporezivanja po ovoj osnovi NIJE ISPLATIV sa poreznog aspekta!</a:t>
            </a:r>
            <a:endParaRPr lang="hr-HR" sz="2200" dirty="0" smtClean="0">
              <a:solidFill>
                <a:schemeClr val="tx1"/>
              </a:solidFill>
            </a:endParaRPr>
          </a:p>
          <a:p>
            <a:pPr algn="just"/>
            <a:endParaRPr lang="hr-HR" sz="2200" dirty="0" smtClean="0">
              <a:solidFill>
                <a:schemeClr val="tx1"/>
              </a:solidFill>
            </a:endParaRPr>
          </a:p>
          <a:p>
            <a:pPr lvl="1" algn="just"/>
            <a:endParaRPr lang="hr-HR" sz="2200" dirty="0" smtClean="0"/>
          </a:p>
          <a:p>
            <a:pPr algn="just"/>
            <a:endParaRPr lang="hr-HR" sz="2200" dirty="0" smtClean="0"/>
          </a:p>
          <a:p>
            <a:pPr algn="just"/>
            <a:endParaRPr lang="hr-HR" sz="2200" dirty="0" smtClean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457200"/>
            <a:ext cx="7300664" cy="667544"/>
          </a:xfrm>
        </p:spPr>
        <p:txBody>
          <a:bodyPr/>
          <a:lstStyle/>
          <a:p>
            <a:pPr algn="l"/>
            <a:r>
              <a:rPr lang="hr-HR" b="1" dirty="0" smtClean="0"/>
              <a:t>Izuzimanje članova društva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1162"/>
            <a:ext cx="2043113" cy="101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52</TotalTime>
  <Words>681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Composite</vt:lpstr>
      <vt:lpstr>Računovodstveno, pravno i porezno motrište društva bez zaposlenih</vt:lpstr>
      <vt:lpstr>Računovodstveni aspekt</vt:lpstr>
      <vt:lpstr>Specifični troškovi – PD – Osobna vozila</vt:lpstr>
      <vt:lpstr>Specifični troškovi – PD – Reprezentacija</vt:lpstr>
      <vt:lpstr>Specifični troškovi –Službeni put</vt:lpstr>
      <vt:lpstr>Osiguranje članova Uprave – osigurani</vt:lpstr>
      <vt:lpstr>Osiguranje članova Uprave – neosigurani</vt:lpstr>
      <vt:lpstr>Izuzimanje članova društva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Računovodstveno, pravno i porezno motrište društva bez zaposlenih</dc:title>
  <dc:creator>Dubravka Kopun - jr.</dc:creator>
  <cp:lastModifiedBy>Dubravka Kopun - jr.</cp:lastModifiedBy>
  <cp:revision>15</cp:revision>
  <dcterms:created xsi:type="dcterms:W3CDTF">2017-11-04T20:41:52Z</dcterms:created>
  <dcterms:modified xsi:type="dcterms:W3CDTF">2017-11-10T06:21:36Z</dcterms:modified>
</cp:coreProperties>
</file>