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3" r:id="rId1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333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614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6935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bg>
      <p:bgPr>
        <a:solidFill>
          <a:srgbClr val="0D52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703" y="12700"/>
            <a:ext cx="7943127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77272" y="1108604"/>
            <a:ext cx="5046662" cy="1092729"/>
          </a:xfr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</a:p>
          <a:p>
            <a:pPr lvl="0"/>
            <a:r>
              <a:rPr lang="en-US" dirty="0"/>
              <a:t>text styles</a:t>
            </a:r>
          </a:p>
          <a:p>
            <a:pPr lvl="1"/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77272" y="2425700"/>
            <a:ext cx="4310062" cy="685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7942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7"/>
            <a:ext cx="8602836" cy="514878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0B2A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551781"/>
            <a:ext cx="8602837" cy="4351338"/>
          </a:xfrm>
        </p:spPr>
        <p:txBody>
          <a:bodyPr/>
          <a:lstStyle>
            <a:lvl1pPr>
              <a:defRPr sz="2000">
                <a:solidFill>
                  <a:srgbClr val="00B2A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8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8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265113" y="795338"/>
            <a:ext cx="8602306" cy="482600"/>
          </a:xfrm>
        </p:spPr>
        <p:txBody>
          <a:bodyPr>
            <a:normAutofit/>
          </a:bodyPr>
          <a:lstStyle>
            <a:lvl1pPr marL="0" indent="0">
              <a:buNone/>
              <a:defRPr sz="2200" b="0">
                <a:solidFill>
                  <a:srgbClr val="0D525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GB" dirty="0"/>
              <a:t>Subtitle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800" y="6176963"/>
            <a:ext cx="119662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328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9366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604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385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1342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524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424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2860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9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8C29C-CD61-4C05-A6B9-249F27E3889F}" type="datetimeFigureOut">
              <a:rPr lang="hr-HR" smtClean="0"/>
              <a:t>9.11.2017.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7B455-1A41-4AF1-9301-9954E8E5D9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552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70406" y="1134004"/>
            <a:ext cx="5046662" cy="1372130"/>
          </a:xfrm>
        </p:spPr>
        <p:txBody>
          <a:bodyPr>
            <a:normAutofit/>
          </a:bodyPr>
          <a:lstStyle/>
          <a:p>
            <a:endParaRPr lang="hr-HR" dirty="0"/>
          </a:p>
          <a:p>
            <a:r>
              <a:rPr lang="en-GB" sz="2800" dirty="0"/>
              <a:t> </a:t>
            </a:r>
          </a:p>
          <a:p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70406" y="2163234"/>
            <a:ext cx="7469946" cy="2129862"/>
          </a:xfrm>
        </p:spPr>
        <p:txBody>
          <a:bodyPr>
            <a:normAutofit/>
          </a:bodyPr>
          <a:lstStyle/>
          <a:p>
            <a:pPr algn="ctr"/>
            <a:r>
              <a:rPr lang="hr-HR" sz="4000" dirty="0"/>
              <a:t>MOBILNI TELEFONI U </a:t>
            </a:r>
            <a:r>
              <a:rPr lang="hr-HR" sz="4000"/>
              <a:t>IMOVINI </a:t>
            </a:r>
            <a:r>
              <a:rPr lang="hr-HR" sz="4000" smtClean="0"/>
              <a:t>PODUZETNIKA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67174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879418" cy="4968552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Sljedećeg je mjeseca društvo primilo račun od operatera u svoti od 300,00 kn:</a:t>
            </a:r>
          </a:p>
          <a:p>
            <a:pPr marL="0" indent="0">
              <a:buNone/>
            </a:pPr>
            <a:r>
              <a:rPr lang="hr-HR" sz="2800" dirty="0">
                <a:solidFill>
                  <a:schemeClr val="tx1"/>
                </a:solidFill>
              </a:rPr>
              <a:t>	-mjesečna naknada –120,00 kn (bez PDV-a)</a:t>
            </a:r>
          </a:p>
          <a:p>
            <a:pPr marL="0" indent="0">
              <a:buNone/>
            </a:pPr>
            <a:r>
              <a:rPr lang="hr-HR" sz="2800" dirty="0">
                <a:solidFill>
                  <a:schemeClr val="tx1"/>
                </a:solidFill>
              </a:rPr>
              <a:t>	-minute prema drugim mrežama – 40,00 kn (bez 	PDV-a)</a:t>
            </a:r>
          </a:p>
          <a:p>
            <a:pPr marL="0" indent="0">
              <a:buNone/>
            </a:pPr>
            <a:r>
              <a:rPr lang="hr-HR" sz="2800" dirty="0">
                <a:solidFill>
                  <a:schemeClr val="tx1"/>
                </a:solidFill>
              </a:rPr>
              <a:t>	-PDV 25% - 40,00 kn</a:t>
            </a:r>
          </a:p>
          <a:p>
            <a:pPr marL="0" indent="0">
              <a:buNone/>
            </a:pPr>
            <a:r>
              <a:rPr lang="hr-HR" sz="2800" dirty="0">
                <a:solidFill>
                  <a:schemeClr val="tx1"/>
                </a:solidFill>
              </a:rPr>
              <a:t>	-otplata uređaja 1/24 – 100,00 </a:t>
            </a:r>
            <a:r>
              <a:rPr lang="hr-HR" sz="2800" dirty="0" smtClean="0">
                <a:solidFill>
                  <a:schemeClr val="tx1"/>
                </a:solidFill>
              </a:rPr>
              <a:t>kn</a:t>
            </a:r>
          </a:p>
          <a:p>
            <a:pPr marL="0" indent="0">
              <a:buNone/>
            </a:pPr>
            <a:endParaRPr lang="hr-H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r-HR" sz="2800" dirty="0">
                <a:solidFill>
                  <a:schemeClr val="tx1"/>
                </a:solidFill>
              </a:rPr>
              <a:t>Društvo je s transakcijskog računa platilo račun.</a:t>
            </a:r>
          </a:p>
          <a:p>
            <a:endParaRPr lang="hr-HR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67544" y="404664"/>
            <a:ext cx="5544616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1. Primljeni račun za mobilni telefon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968454"/>
              </p:ext>
            </p:extLst>
          </p:nvPr>
        </p:nvGraphicFramePr>
        <p:xfrm>
          <a:off x="496110" y="1412776"/>
          <a:ext cx="2304256" cy="624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24477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03710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Mobilni telefoni u pripremi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938212"/>
              </p:ext>
            </p:extLst>
          </p:nvPr>
        </p:nvGraphicFramePr>
        <p:xfrm>
          <a:off x="496110" y="2025354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(1) 3.520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96110" y="2055436"/>
            <a:ext cx="2304256" cy="626825"/>
            <a:chOff x="467544" y="3212976"/>
            <a:chExt cx="2304256" cy="50060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616724"/>
              </p:ext>
            </p:extLst>
          </p:nvPr>
        </p:nvGraphicFramePr>
        <p:xfrm>
          <a:off x="4484035" y="1484784"/>
          <a:ext cx="2304256" cy="520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20219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140012 Potraživanja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za pretporez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396891"/>
              </p:ext>
            </p:extLst>
          </p:nvPr>
        </p:nvGraphicFramePr>
        <p:xfrm>
          <a:off x="4484035" y="1993104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(1) 880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4484035" y="2023186"/>
            <a:ext cx="2304256" cy="727689"/>
            <a:chOff x="467544" y="3212976"/>
            <a:chExt cx="2304256" cy="500601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15643"/>
              </p:ext>
            </p:extLst>
          </p:nvPr>
        </p:nvGraphicFramePr>
        <p:xfrm>
          <a:off x="496110" y="2996952"/>
          <a:ext cx="2304256" cy="6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05200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2202 Dobavljači opreme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759853"/>
              </p:ext>
            </p:extLst>
          </p:nvPr>
        </p:nvGraphicFramePr>
        <p:xfrm>
          <a:off x="1648238" y="3590253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944"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2.000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(1)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496110" y="3620335"/>
            <a:ext cx="2304256" cy="688995"/>
            <a:chOff x="467544" y="3212976"/>
            <a:chExt cx="2304256" cy="500601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704756"/>
              </p:ext>
            </p:extLst>
          </p:nvPr>
        </p:nvGraphicFramePr>
        <p:xfrm>
          <a:off x="4484035" y="2852936"/>
          <a:ext cx="2304256" cy="1064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06499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2550 Obveza prema dobavljačima s rokom plaćanja duljim od godine dana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980876"/>
              </p:ext>
            </p:extLst>
          </p:nvPr>
        </p:nvGraphicFramePr>
        <p:xfrm>
          <a:off x="5636163" y="3887849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944"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2.400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(1)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4484035" y="3917931"/>
            <a:ext cx="2304256" cy="498663"/>
            <a:chOff x="467544" y="3212976"/>
            <a:chExt cx="2304256" cy="500601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/>
          <p:cNvSpPr/>
          <p:nvPr/>
        </p:nvSpPr>
        <p:spPr>
          <a:xfrm>
            <a:off x="496110" y="4529945"/>
            <a:ext cx="5544616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2. Plaćanje dijela računa za mobilni telefon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945010"/>
              </p:ext>
            </p:extLst>
          </p:nvPr>
        </p:nvGraphicFramePr>
        <p:xfrm>
          <a:off x="900964" y="5247384"/>
          <a:ext cx="2304256" cy="499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9901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2202 Dobavljači opreme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930963"/>
              </p:ext>
            </p:extLst>
          </p:nvPr>
        </p:nvGraphicFramePr>
        <p:xfrm>
          <a:off x="900964" y="5734500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(2) 2.000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900964" y="5764583"/>
            <a:ext cx="2304256" cy="592296"/>
            <a:chOff x="467544" y="3212976"/>
            <a:chExt cx="2304256" cy="500601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925954"/>
              </p:ext>
            </p:extLst>
          </p:nvPr>
        </p:nvGraphicFramePr>
        <p:xfrm>
          <a:off x="4788024" y="5278603"/>
          <a:ext cx="2304256" cy="509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09396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1000 Transakcijski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račun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572097"/>
              </p:ext>
            </p:extLst>
          </p:nvPr>
        </p:nvGraphicFramePr>
        <p:xfrm>
          <a:off x="5940152" y="5776100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944">
                <a:tc>
                  <a:txBody>
                    <a:bodyPr/>
                    <a:lstStyle/>
                    <a:p>
                      <a:pPr algn="r"/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2.000 (2)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35" name="Group 34"/>
          <p:cNvGrpSpPr/>
          <p:nvPr/>
        </p:nvGrpSpPr>
        <p:grpSpPr>
          <a:xfrm>
            <a:off x="4788024" y="5806183"/>
            <a:ext cx="2304256" cy="528672"/>
            <a:chOff x="467544" y="3212976"/>
            <a:chExt cx="2304256" cy="500601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120138"/>
              </p:ext>
            </p:extLst>
          </p:nvPr>
        </p:nvGraphicFramePr>
        <p:xfrm>
          <a:off x="4788024" y="5787150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98832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Calibri"/>
                        </a:rPr>
                        <a:t>° X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67544" y="404664"/>
            <a:ext cx="5544616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3. Primljeni račun od mobilnog operatera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664440"/>
              </p:ext>
            </p:extLst>
          </p:nvPr>
        </p:nvGraphicFramePr>
        <p:xfrm>
          <a:off x="539552" y="1268760"/>
          <a:ext cx="2304256" cy="640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40726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4100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Trošak telefona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695086"/>
              </p:ext>
            </p:extLst>
          </p:nvPr>
        </p:nvGraphicFramePr>
        <p:xfrm>
          <a:off x="539552" y="1897587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(3) 160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539552" y="1927669"/>
            <a:ext cx="2304256" cy="707178"/>
            <a:chOff x="467544" y="3212976"/>
            <a:chExt cx="2304256" cy="50060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288962"/>
              </p:ext>
            </p:extLst>
          </p:nvPr>
        </p:nvGraphicFramePr>
        <p:xfrm>
          <a:off x="3263381" y="1268760"/>
          <a:ext cx="2304256" cy="658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58909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140012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Potraživanja za pretporez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971521"/>
              </p:ext>
            </p:extLst>
          </p:nvPr>
        </p:nvGraphicFramePr>
        <p:xfrm>
          <a:off x="3263381" y="1915770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(3)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40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263381" y="1945852"/>
            <a:ext cx="2304256" cy="688995"/>
            <a:chOff x="467544" y="3212976"/>
            <a:chExt cx="2304256" cy="500601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038303"/>
              </p:ext>
            </p:extLst>
          </p:nvPr>
        </p:nvGraphicFramePr>
        <p:xfrm>
          <a:off x="6228184" y="1351837"/>
          <a:ext cx="2304256" cy="565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6564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2201 Obveza prema dobavljačima usluga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084921"/>
              </p:ext>
            </p:extLst>
          </p:nvPr>
        </p:nvGraphicFramePr>
        <p:xfrm>
          <a:off x="7380312" y="1905583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944"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200 (3)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6228184" y="1935665"/>
            <a:ext cx="2304256" cy="688995"/>
            <a:chOff x="467544" y="3212976"/>
            <a:chExt cx="2304256" cy="500601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467544" y="3501008"/>
            <a:ext cx="5544616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4. Plaćanje prema računu operatera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03505"/>
              </p:ext>
            </p:extLst>
          </p:nvPr>
        </p:nvGraphicFramePr>
        <p:xfrm>
          <a:off x="539552" y="4631825"/>
          <a:ext cx="230425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85873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2201 Obveza prema dobavljačima usluga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127942"/>
              </p:ext>
            </p:extLst>
          </p:nvPr>
        </p:nvGraphicFramePr>
        <p:xfrm>
          <a:off x="539552" y="5105799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(4) 200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25" name="Group 24"/>
          <p:cNvGrpSpPr/>
          <p:nvPr/>
        </p:nvGrpSpPr>
        <p:grpSpPr>
          <a:xfrm>
            <a:off x="539552" y="5131301"/>
            <a:ext cx="2304256" cy="658913"/>
            <a:chOff x="467544" y="3212976"/>
            <a:chExt cx="2304256" cy="500601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100697"/>
              </p:ext>
            </p:extLst>
          </p:nvPr>
        </p:nvGraphicFramePr>
        <p:xfrm>
          <a:off x="3263381" y="4145881"/>
          <a:ext cx="2304256" cy="989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98907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2550 Obveza prema dobavljačima s rokom plaćanja duljim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od godine dana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236860"/>
              </p:ext>
            </p:extLst>
          </p:nvPr>
        </p:nvGraphicFramePr>
        <p:xfrm>
          <a:off x="3263381" y="5123057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(4) 100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3263381" y="5153139"/>
            <a:ext cx="2304256" cy="658913"/>
            <a:chOff x="467544" y="3212976"/>
            <a:chExt cx="2304256" cy="500601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743109"/>
              </p:ext>
            </p:extLst>
          </p:nvPr>
        </p:nvGraphicFramePr>
        <p:xfrm>
          <a:off x="6250240" y="4647302"/>
          <a:ext cx="2304256" cy="465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65816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1000 Transakcijski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račun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003114"/>
              </p:ext>
            </p:extLst>
          </p:nvPr>
        </p:nvGraphicFramePr>
        <p:xfrm>
          <a:off x="7402368" y="5101219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944"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r-HR" sz="1400" baseline="0" dirty="0" smtClean="0">
                          <a:solidFill>
                            <a:schemeClr val="tx1"/>
                          </a:solidFill>
                        </a:rPr>
                        <a:t>(4)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35" name="Group 34"/>
          <p:cNvGrpSpPr/>
          <p:nvPr/>
        </p:nvGrpSpPr>
        <p:grpSpPr>
          <a:xfrm>
            <a:off x="6250240" y="5131301"/>
            <a:ext cx="2304256" cy="688995"/>
            <a:chOff x="467544" y="3212976"/>
            <a:chExt cx="2304256" cy="500601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353628"/>
              </p:ext>
            </p:extLst>
          </p:nvPr>
        </p:nvGraphicFramePr>
        <p:xfrm>
          <a:off x="6247941" y="5114171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98832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Calibri"/>
                        </a:rPr>
                        <a:t>° X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6"/>
            <a:ext cx="8602836" cy="767471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Nadoknada troškova telefona zaposlenika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879418" cy="4968552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potrošnja se priznaje do točno određene svote</a:t>
            </a:r>
          </a:p>
          <a:p>
            <a:endParaRPr lang="hr-HR" sz="2800" dirty="0">
              <a:solidFill>
                <a:schemeClr val="tx1"/>
              </a:solidFill>
            </a:endParaRPr>
          </a:p>
          <a:p>
            <a:r>
              <a:rPr lang="hr-HR" sz="2800" dirty="0">
                <a:solidFill>
                  <a:schemeClr val="tx1"/>
                </a:solidFill>
              </a:rPr>
              <a:t>za višak se tereti zaposlenik </a:t>
            </a:r>
          </a:p>
          <a:p>
            <a:endParaRPr lang="hr-HR" sz="2800" dirty="0">
              <a:solidFill>
                <a:schemeClr val="tx1"/>
              </a:solidFill>
            </a:endParaRPr>
          </a:p>
          <a:p>
            <a:r>
              <a:rPr lang="hr-HR" sz="2800" dirty="0">
                <a:solidFill>
                  <a:schemeClr val="tx1"/>
                </a:solidFill>
              </a:rPr>
              <a:t>višak se može:</a:t>
            </a:r>
          </a:p>
          <a:p>
            <a:endParaRPr lang="hr-HR" sz="2800" dirty="0">
              <a:solidFill>
                <a:schemeClr val="tx1"/>
              </a:solidFill>
            </a:endParaRPr>
          </a:p>
          <a:p>
            <a:pPr lvl="2"/>
            <a:r>
              <a:rPr lang="hr-HR" sz="2600" dirty="0">
                <a:solidFill>
                  <a:schemeClr val="tx1"/>
                </a:solidFill>
              </a:rPr>
              <a:t>a) </a:t>
            </a:r>
            <a:r>
              <a:rPr lang="hr-HR" sz="2600" dirty="0" err="1">
                <a:solidFill>
                  <a:schemeClr val="tx1"/>
                </a:solidFill>
              </a:rPr>
              <a:t>prefakturirati</a:t>
            </a:r>
            <a:endParaRPr lang="hr-HR" sz="2600" dirty="0">
              <a:solidFill>
                <a:schemeClr val="tx1"/>
              </a:solidFill>
            </a:endParaRPr>
          </a:p>
          <a:p>
            <a:pPr lvl="2"/>
            <a:r>
              <a:rPr lang="hr-HR" sz="2600" dirty="0">
                <a:solidFill>
                  <a:schemeClr val="tx1"/>
                </a:solidFill>
              </a:rPr>
              <a:t>b) iznimno odbiti prilikom isplate plaće</a:t>
            </a:r>
          </a:p>
          <a:p>
            <a:pPr lvl="2"/>
            <a:endParaRPr lang="hr-HR" sz="26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116632"/>
            <a:ext cx="8602836" cy="864095"/>
          </a:xfrm>
        </p:spPr>
        <p:txBody>
          <a:bodyPr>
            <a:no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3. Primjer: </a:t>
            </a:r>
            <a:r>
              <a:rPr lang="hr-HR" sz="2800" dirty="0" err="1">
                <a:solidFill>
                  <a:schemeClr val="tx1"/>
                </a:solidFill>
              </a:rPr>
              <a:t>Prefakturiranje</a:t>
            </a:r>
            <a:r>
              <a:rPr lang="hr-HR" sz="2800" dirty="0">
                <a:solidFill>
                  <a:schemeClr val="tx1"/>
                </a:solidFill>
              </a:rPr>
              <a:t> troška telefona zaposleniku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771914" cy="49685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hr-HR" sz="3000" dirty="0">
                <a:solidFill>
                  <a:schemeClr val="tx1"/>
                </a:solidFill>
              </a:rPr>
              <a:t>Trgovačko društvo „A” primilo je račun mobilnog operatera za uporabu mobitela u iznosu od 520,00 kn (osnovica 400,00 kn, PDV 100,00 kn, naknada za radijsku frekvenciju 20,00 kn). Zaposlenicima se za uporabu službenog mobitela priznaje svota do 150,00 kn, a za razliku se ispostavlja račun zaposleniku u iznosu od 370,00 kn (PDV uključen). </a:t>
            </a:r>
          </a:p>
          <a:p>
            <a:endParaRPr lang="hr-HR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67544" y="404664"/>
            <a:ext cx="5544616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1. Primljeni račun od mobilnog operatera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22684"/>
              </p:ext>
            </p:extLst>
          </p:nvPr>
        </p:nvGraphicFramePr>
        <p:xfrm>
          <a:off x="467544" y="1439343"/>
          <a:ext cx="2304256" cy="592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92832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4100 Trošak telefona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466609"/>
              </p:ext>
            </p:extLst>
          </p:nvPr>
        </p:nvGraphicFramePr>
        <p:xfrm>
          <a:off x="467544" y="2020276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(1)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420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67544" y="2050358"/>
            <a:ext cx="2304256" cy="613121"/>
            <a:chOff x="467544" y="3212976"/>
            <a:chExt cx="2304256" cy="50060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869452"/>
              </p:ext>
            </p:extLst>
          </p:nvPr>
        </p:nvGraphicFramePr>
        <p:xfrm>
          <a:off x="3275011" y="1457330"/>
          <a:ext cx="2304256" cy="593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93028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140012 Potraživanja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za pretporez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807686"/>
              </p:ext>
            </p:extLst>
          </p:nvPr>
        </p:nvGraphicFramePr>
        <p:xfrm>
          <a:off x="3275011" y="2038459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(1)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100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275011" y="2068541"/>
            <a:ext cx="2304256" cy="612925"/>
            <a:chOff x="467544" y="3212976"/>
            <a:chExt cx="2304256" cy="500601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760999"/>
              </p:ext>
            </p:extLst>
          </p:nvPr>
        </p:nvGraphicFramePr>
        <p:xfrm>
          <a:off x="6155567" y="1483024"/>
          <a:ext cx="2304256" cy="585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85517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2201 Obveza prema dobavljačima usluga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023676"/>
              </p:ext>
            </p:extLst>
          </p:nvPr>
        </p:nvGraphicFramePr>
        <p:xfrm>
          <a:off x="7307695" y="2056642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944"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520 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6155567" y="2086724"/>
            <a:ext cx="2304256" cy="476420"/>
            <a:chOff x="467544" y="3212976"/>
            <a:chExt cx="2304256" cy="500601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467544" y="3491096"/>
            <a:ext cx="5544616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2. </a:t>
            </a:r>
            <a:r>
              <a:rPr lang="hr-HR" dirty="0" err="1" smtClean="0">
                <a:solidFill>
                  <a:schemeClr val="tx1"/>
                </a:solidFill>
              </a:rPr>
              <a:t>Prefakturiranje</a:t>
            </a:r>
            <a:r>
              <a:rPr lang="hr-HR" dirty="0" smtClean="0">
                <a:solidFill>
                  <a:schemeClr val="tx1"/>
                </a:solidFill>
              </a:rPr>
              <a:t> troška zaposleniku</a:t>
            </a:r>
            <a:endParaRPr lang="hr-HR" dirty="0">
              <a:solidFill>
                <a:schemeClr val="tx1"/>
              </a:solidFill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371910"/>
              </p:ext>
            </p:extLst>
          </p:nvPr>
        </p:nvGraphicFramePr>
        <p:xfrm>
          <a:off x="675818" y="4480091"/>
          <a:ext cx="2304256" cy="557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57881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1201 Potraživanja od kupaca usluga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573533"/>
              </p:ext>
            </p:extLst>
          </p:nvPr>
        </p:nvGraphicFramePr>
        <p:xfrm>
          <a:off x="675818" y="5026073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(2)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370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25" name="Group 24"/>
          <p:cNvGrpSpPr/>
          <p:nvPr/>
        </p:nvGrpSpPr>
        <p:grpSpPr>
          <a:xfrm>
            <a:off x="675818" y="5056155"/>
            <a:ext cx="2304256" cy="576064"/>
            <a:chOff x="467544" y="3212976"/>
            <a:chExt cx="2304256" cy="500601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775095"/>
              </p:ext>
            </p:extLst>
          </p:nvPr>
        </p:nvGraphicFramePr>
        <p:xfrm>
          <a:off x="3479304" y="4499091"/>
          <a:ext cx="2304256" cy="538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38881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240012 Obveza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za PDV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092162"/>
              </p:ext>
            </p:extLst>
          </p:nvPr>
        </p:nvGraphicFramePr>
        <p:xfrm>
          <a:off x="4631432" y="5026073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944"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74 (2)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3479304" y="5056155"/>
            <a:ext cx="2304256" cy="811088"/>
            <a:chOff x="467544" y="3212976"/>
            <a:chExt cx="2304256" cy="500601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816483"/>
              </p:ext>
            </p:extLst>
          </p:nvPr>
        </p:nvGraphicFramePr>
        <p:xfrm>
          <a:off x="6300192" y="4578699"/>
          <a:ext cx="2304256" cy="537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37325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7836 Prihod od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r-HR" sz="1400" baseline="0" dirty="0" err="1">
                          <a:solidFill>
                            <a:schemeClr val="tx1"/>
                          </a:solidFill>
                        </a:rPr>
                        <a:t>prefakturiranih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usluga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228030"/>
              </p:ext>
            </p:extLst>
          </p:nvPr>
        </p:nvGraphicFramePr>
        <p:xfrm>
          <a:off x="7452320" y="5104125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944"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296 (2)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35" name="Group 34"/>
          <p:cNvGrpSpPr/>
          <p:nvPr/>
        </p:nvGrpSpPr>
        <p:grpSpPr>
          <a:xfrm>
            <a:off x="6300192" y="5134207"/>
            <a:ext cx="2304256" cy="740636"/>
            <a:chOff x="467544" y="3212976"/>
            <a:chExt cx="2304256" cy="500601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02836" cy="514878"/>
          </a:xfrm>
        </p:spPr>
        <p:txBody>
          <a:bodyPr>
            <a:noAutofit/>
          </a:bodyPr>
          <a:lstStyle/>
          <a:p>
            <a:r>
              <a:rPr lang="hr-HR" sz="2800" dirty="0" smtClean="0">
                <a:solidFill>
                  <a:schemeClr val="tx1"/>
                </a:solidFill>
              </a:rPr>
              <a:t>Odbitak prilikom isplate plaće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879418" cy="4968552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poslodavac ne smije bez </a:t>
            </a:r>
            <a:r>
              <a:rPr lang="hr-HR" sz="2800" u="sng" dirty="0">
                <a:solidFill>
                  <a:schemeClr val="tx1"/>
                </a:solidFill>
              </a:rPr>
              <a:t>pisane suglasnosti</a:t>
            </a:r>
            <a:r>
              <a:rPr lang="hr-HR" sz="2800" dirty="0">
                <a:solidFill>
                  <a:schemeClr val="tx1"/>
                </a:solidFill>
              </a:rPr>
              <a:t> radnika svoje potraživanje prema radniku naplatiti uskratom dijela plaće</a:t>
            </a:r>
          </a:p>
          <a:p>
            <a:endParaRPr lang="hr-HR" sz="2800" dirty="0">
              <a:solidFill>
                <a:schemeClr val="tx1"/>
              </a:solidFill>
            </a:endParaRPr>
          </a:p>
          <a:p>
            <a:r>
              <a:rPr lang="hr-HR" sz="2800" dirty="0">
                <a:solidFill>
                  <a:schemeClr val="tx1"/>
                </a:solidFill>
              </a:rPr>
              <a:t>radnik ne može dati suglasnost prije nastanka potraživanja </a:t>
            </a:r>
          </a:p>
          <a:p>
            <a:endParaRPr lang="hr-HR" sz="2800" dirty="0">
              <a:solidFill>
                <a:schemeClr val="tx1"/>
              </a:solidFill>
            </a:endParaRPr>
          </a:p>
          <a:p>
            <a:r>
              <a:rPr lang="hr-HR" sz="2800" dirty="0">
                <a:solidFill>
                  <a:schemeClr val="tx1"/>
                </a:solidFill>
              </a:rPr>
              <a:t>suglasnost se daje tek </a:t>
            </a:r>
            <a:r>
              <a:rPr lang="hr-HR" sz="2800" dirty="0" smtClean="0">
                <a:solidFill>
                  <a:schemeClr val="tx1"/>
                </a:solidFill>
              </a:rPr>
              <a:t>nakon što </a:t>
            </a:r>
            <a:r>
              <a:rPr lang="hr-HR" sz="2800" dirty="0">
                <a:solidFill>
                  <a:schemeClr val="tx1"/>
                </a:solidFill>
              </a:rPr>
              <a:t>je tražbina dospjela – kad je plaća obračunata i spremna za isplatu </a:t>
            </a:r>
            <a:r>
              <a:rPr lang="hr-HR" sz="2800" dirty="0" smtClean="0">
                <a:solidFill>
                  <a:schemeClr val="tx1"/>
                </a:solidFill>
              </a:rPr>
              <a:t>radniku</a:t>
            </a:r>
            <a:endParaRPr lang="hr-HR" sz="2800" dirty="0">
              <a:solidFill>
                <a:schemeClr val="tx1"/>
              </a:solidFill>
            </a:endParaRPr>
          </a:p>
          <a:p>
            <a:endParaRPr lang="hr-HR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00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699906" cy="4968552"/>
          </a:xfrm>
        </p:spPr>
        <p:txBody>
          <a:bodyPr>
            <a:normAutofit fontScale="92500"/>
          </a:bodyPr>
          <a:lstStyle/>
          <a:p>
            <a:r>
              <a:rPr lang="hr-HR" sz="2800" dirty="0" smtClean="0">
                <a:solidFill>
                  <a:schemeClr val="tx1"/>
                </a:solidFill>
              </a:rPr>
              <a:t>Karakteristike kompenzacije plaće:</a:t>
            </a:r>
          </a:p>
          <a:p>
            <a:endParaRPr lang="hr-HR" sz="2800" dirty="0">
              <a:solidFill>
                <a:schemeClr val="tx1"/>
              </a:solidFill>
            </a:endParaRPr>
          </a:p>
          <a:p>
            <a:pPr marL="514350" indent="-514350">
              <a:buAutoNum type="arabicParenR"/>
            </a:pPr>
            <a:r>
              <a:rPr lang="hr-HR" sz="2800" dirty="0" smtClean="0">
                <a:solidFill>
                  <a:schemeClr val="tx1"/>
                </a:solidFill>
              </a:rPr>
              <a:t>Dragovoljnost</a:t>
            </a:r>
            <a:endParaRPr lang="hr-HR" sz="2800" dirty="0">
              <a:solidFill>
                <a:schemeClr val="tx1"/>
              </a:solidFill>
            </a:endParaRPr>
          </a:p>
          <a:p>
            <a:pPr marL="514350" indent="-514350">
              <a:buAutoNum type="arabicParenR"/>
            </a:pPr>
            <a:r>
              <a:rPr lang="hr-HR" sz="2800" dirty="0" smtClean="0">
                <a:solidFill>
                  <a:schemeClr val="tx1"/>
                </a:solidFill>
              </a:rPr>
              <a:t>Zabrana davanja suglasnosti unaprijed</a:t>
            </a:r>
            <a:endParaRPr lang="hr-HR" sz="2800" dirty="0">
              <a:solidFill>
                <a:schemeClr val="tx1"/>
              </a:solidFill>
            </a:endParaRPr>
          </a:p>
          <a:p>
            <a:pPr marL="514350" indent="-514350">
              <a:buAutoNum type="arabicParenR"/>
            </a:pPr>
            <a:r>
              <a:rPr lang="hr-HR" sz="2800" dirty="0" smtClean="0">
                <a:solidFill>
                  <a:schemeClr val="tx1"/>
                </a:solidFill>
              </a:rPr>
              <a:t>Zaštita radnika</a:t>
            </a:r>
            <a:endParaRPr lang="hr-HR" sz="2800" dirty="0">
              <a:solidFill>
                <a:schemeClr val="tx1"/>
              </a:solidFill>
            </a:endParaRPr>
          </a:p>
          <a:p>
            <a:pPr marL="514350" indent="-514350">
              <a:buAutoNum type="arabicParenR"/>
            </a:pPr>
            <a:r>
              <a:rPr lang="hr-HR" sz="2800" dirty="0" smtClean="0">
                <a:solidFill>
                  <a:schemeClr val="tx1"/>
                </a:solidFill>
              </a:rPr>
              <a:t>Zabrana poslodavca</a:t>
            </a:r>
          </a:p>
          <a:p>
            <a:pPr marL="514350" indent="-514350">
              <a:buAutoNum type="arabicParenR"/>
            </a:pPr>
            <a:r>
              <a:rPr lang="hr-HR" sz="2800" dirty="0" smtClean="0">
                <a:solidFill>
                  <a:schemeClr val="tx1"/>
                </a:solidFill>
              </a:rPr>
              <a:t>Sankcioniranje </a:t>
            </a:r>
          </a:p>
          <a:p>
            <a:pPr marL="514350" indent="-514350">
              <a:buAutoNum type="arabicParenR"/>
            </a:pPr>
            <a:endParaRPr lang="hr-HR" sz="2800" dirty="0">
              <a:solidFill>
                <a:schemeClr val="tx1"/>
              </a:solidFill>
            </a:endParaRPr>
          </a:p>
          <a:p>
            <a:r>
              <a:rPr lang="hr-HR" sz="2800" dirty="0">
                <a:solidFill>
                  <a:schemeClr val="tx1"/>
                </a:solidFill>
              </a:rPr>
              <a:t>a</a:t>
            </a:r>
            <a:r>
              <a:rPr lang="hr-HR" sz="2800" dirty="0" smtClean="0">
                <a:solidFill>
                  <a:schemeClr val="tx1"/>
                </a:solidFill>
              </a:rPr>
              <a:t>ko radnik odbije dobrovoljno nadoknaditi potraživanje – ostvarivanje prava na naknadu putem suda </a:t>
            </a:r>
          </a:p>
          <a:p>
            <a:pPr marL="514350" indent="-514350">
              <a:buAutoNum type="arabicParenR"/>
            </a:pPr>
            <a:endParaRPr lang="hr-HR" sz="2800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/>
            </a:pPr>
            <a:endParaRPr lang="hr-H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r-HR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267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6"/>
            <a:ext cx="8602836" cy="695463"/>
          </a:xfrm>
        </p:spPr>
        <p:txBody>
          <a:bodyPr>
            <a:normAutofit/>
          </a:bodyPr>
          <a:lstStyle/>
          <a:p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879418" cy="4968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800" dirty="0">
                <a:solidFill>
                  <a:schemeClr val="tx1"/>
                </a:solidFill>
              </a:rPr>
              <a:t>	</a:t>
            </a:r>
          </a:p>
          <a:p>
            <a:pPr marL="0" indent="0" algn="ctr">
              <a:buNone/>
            </a:pPr>
            <a:endParaRPr lang="hr-HR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hr-HR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hr-HR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hr-HR" sz="2800" u="sng" dirty="0">
                <a:solidFill>
                  <a:schemeClr val="tx1"/>
                </a:solidFill>
              </a:rPr>
              <a:t>HVALA NA PAŽNJI!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53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6"/>
            <a:ext cx="8602836" cy="695463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Evidentiranje kupnje mobilnog uređaja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879418" cy="4968552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Imovina se priznaje ako i isključivo ako:</a:t>
            </a:r>
          </a:p>
          <a:p>
            <a:pPr marL="0" indent="0">
              <a:buNone/>
            </a:pPr>
            <a:endParaRPr lang="hr-HR" sz="28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r>
              <a:rPr lang="hr-HR" sz="2800" dirty="0">
                <a:solidFill>
                  <a:schemeClr val="tx1"/>
                </a:solidFill>
              </a:rPr>
              <a:t>	1) vjerojatno je da će buduće ekonomske koristi</a:t>
            </a:r>
          </a:p>
          <a:p>
            <a:pPr marL="0" lvl="1" indent="0">
              <a:buNone/>
            </a:pPr>
            <a:r>
              <a:rPr lang="hr-HR" sz="2800" dirty="0">
                <a:solidFill>
                  <a:schemeClr val="tx1"/>
                </a:solidFill>
              </a:rPr>
              <a:t>	povezane s imovinom pritjecati u subjekt; i</a:t>
            </a:r>
          </a:p>
          <a:p>
            <a:pPr marL="0" lvl="1" indent="0">
              <a:buNone/>
            </a:pPr>
            <a:endParaRPr lang="hr-HR" sz="28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r>
              <a:rPr lang="hr-HR" sz="2800" dirty="0">
                <a:solidFill>
                  <a:schemeClr val="tx1"/>
                </a:solidFill>
              </a:rPr>
              <a:t>	2) trošak imovine je moguće pouzdano izmjeriti.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6"/>
            <a:ext cx="8602836" cy="767471"/>
          </a:xfrm>
        </p:spPr>
        <p:txBody>
          <a:bodyPr>
            <a:no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Dugotrajna materijalna imovina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771914" cy="4824536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Zakon o porezu na dobit (</a:t>
            </a:r>
            <a:r>
              <a:rPr lang="hr-HR" sz="2800" dirty="0" smtClean="0">
                <a:solidFill>
                  <a:schemeClr val="tx1"/>
                </a:solidFill>
              </a:rPr>
              <a:t>NN 115/16</a:t>
            </a:r>
            <a:r>
              <a:rPr lang="hr-HR" sz="2800" dirty="0">
                <a:solidFill>
                  <a:schemeClr val="tx1"/>
                </a:solidFill>
              </a:rPr>
              <a:t>): stvari i prava čiji je pojedinačni trošak nabave veći od 3.500,00 kn i vijek trajanja dulji od godine dana</a:t>
            </a:r>
          </a:p>
          <a:p>
            <a:endParaRPr lang="hr-HR" sz="2800" dirty="0">
              <a:solidFill>
                <a:schemeClr val="tx1"/>
              </a:solidFill>
            </a:endParaRPr>
          </a:p>
          <a:p>
            <a:r>
              <a:rPr lang="hr-HR" sz="2800" dirty="0">
                <a:solidFill>
                  <a:schemeClr val="tx1"/>
                </a:solidFill>
              </a:rPr>
              <a:t>mobilni telefoni – vijek trajanja dulji od godine dana – trebali bi se evidentirati u sklopu dugotrajne materijalne imovine</a:t>
            </a:r>
          </a:p>
          <a:p>
            <a:endParaRPr lang="hr-HR" sz="2800" dirty="0">
              <a:solidFill>
                <a:schemeClr val="tx1"/>
              </a:solidFill>
            </a:endParaRPr>
          </a:p>
          <a:p>
            <a:r>
              <a:rPr lang="hr-HR" sz="2800" dirty="0">
                <a:solidFill>
                  <a:schemeClr val="tx1"/>
                </a:solidFill>
              </a:rPr>
              <a:t>mogućnost evidentiranja u sklopu sitnog inventara</a:t>
            </a:r>
          </a:p>
          <a:p>
            <a:pPr marL="0" indent="0">
              <a:buNone/>
            </a:pPr>
            <a:endParaRPr lang="hr-HR" sz="2800" dirty="0">
              <a:solidFill>
                <a:schemeClr val="tx1"/>
              </a:solidFill>
            </a:endParaRPr>
          </a:p>
          <a:p>
            <a:endParaRPr lang="hr-HR" sz="2800" dirty="0">
              <a:solidFill>
                <a:schemeClr val="tx1"/>
              </a:solidFill>
            </a:endParaRPr>
          </a:p>
          <a:p>
            <a:endParaRPr lang="hr-HR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6"/>
            <a:ext cx="8602836" cy="767471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Početno vrednovanje mobilnih telefona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589858" cy="4968552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Trošak nabave uključuje: </a:t>
            </a:r>
          </a:p>
          <a:p>
            <a:pPr marL="0" indent="0">
              <a:buNone/>
            </a:pPr>
            <a:r>
              <a:rPr lang="hr-HR" sz="2800" dirty="0">
                <a:solidFill>
                  <a:schemeClr val="tx1"/>
                </a:solidFill>
              </a:rPr>
              <a:t>	- nabavnu cijenu uključujući uvozne carine i 	nepovratne poreze nakon odbitka trgovačkih 	popusta i rabata; i</a:t>
            </a:r>
          </a:p>
          <a:p>
            <a:pPr marL="0" indent="0">
              <a:buNone/>
            </a:pPr>
            <a:endParaRPr lang="hr-H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r-HR" sz="2800" dirty="0">
                <a:solidFill>
                  <a:schemeClr val="tx1"/>
                </a:solidFill>
              </a:rPr>
              <a:t>	- sve troškove koji se izravno mogu pripisati 	dovođenju imovine na mjesto i u radno stanje 	za namjeravanu upotrebu.</a:t>
            </a:r>
          </a:p>
          <a:p>
            <a:endParaRPr lang="hr-HR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6"/>
            <a:ext cx="8602836" cy="695463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Dodatci za mobilne telefone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879418" cy="4968552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Maske i zaštitne folije:</a:t>
            </a:r>
          </a:p>
          <a:p>
            <a:endParaRPr lang="hr-HR" sz="26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hr-HR" sz="2600" dirty="0">
                <a:solidFill>
                  <a:schemeClr val="tx1"/>
                </a:solidFill>
              </a:rPr>
              <a:t>-u pravilu ne traju dulje od godinu dana</a:t>
            </a:r>
          </a:p>
          <a:p>
            <a:pPr marL="457200" lvl="1" indent="0">
              <a:buNone/>
            </a:pPr>
            <a:endParaRPr lang="hr-HR" sz="26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hr-HR" sz="2600" dirty="0">
                <a:solidFill>
                  <a:schemeClr val="tx1"/>
                </a:solidFill>
              </a:rPr>
              <a:t>-evidentiraju se u trošak razdoblja</a:t>
            </a:r>
          </a:p>
          <a:p>
            <a:pPr marL="457200" lvl="1" indent="0">
              <a:buNone/>
            </a:pPr>
            <a:endParaRPr lang="hr-HR" sz="26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hr-HR" sz="2600" dirty="0">
                <a:solidFill>
                  <a:schemeClr val="tx1"/>
                </a:solidFill>
              </a:rPr>
              <a:t>-ne uvećavaju nabavnu vrijednost mobitela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6"/>
            <a:ext cx="8602836" cy="767471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Amortizacija mobilnih telefona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879418" cy="4968552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osnovna amortizacijska stopa – </a:t>
            </a:r>
            <a:r>
              <a:rPr lang="hr-HR" sz="2800" dirty="0" smtClean="0">
                <a:solidFill>
                  <a:schemeClr val="tx1"/>
                </a:solidFill>
              </a:rPr>
              <a:t>50%</a:t>
            </a:r>
          </a:p>
          <a:p>
            <a:endParaRPr lang="hr-HR" sz="2800" dirty="0">
              <a:solidFill>
                <a:schemeClr val="tx1"/>
              </a:solidFill>
            </a:endParaRPr>
          </a:p>
          <a:p>
            <a:endParaRPr lang="hr-HR" sz="2800" dirty="0">
              <a:solidFill>
                <a:schemeClr val="tx1"/>
              </a:solidFill>
            </a:endParaRPr>
          </a:p>
          <a:p>
            <a:r>
              <a:rPr lang="hr-HR" sz="2800" dirty="0">
                <a:solidFill>
                  <a:schemeClr val="tx1"/>
                </a:solidFill>
              </a:rPr>
              <a:t>udvostručena amortizacijska stopa – 100</a:t>
            </a:r>
            <a:r>
              <a:rPr lang="hr-HR" sz="2800" dirty="0" smtClean="0">
                <a:solidFill>
                  <a:schemeClr val="tx1"/>
                </a:solidFill>
              </a:rPr>
              <a:t>%</a:t>
            </a:r>
          </a:p>
          <a:p>
            <a:pPr marL="0" indent="0">
              <a:buNone/>
            </a:pPr>
            <a:endParaRPr lang="hr-HR" sz="2800" dirty="0">
              <a:solidFill>
                <a:schemeClr val="tx1"/>
              </a:solidFill>
            </a:endParaRPr>
          </a:p>
          <a:p>
            <a:endParaRPr lang="hr-HR" sz="2800" dirty="0">
              <a:solidFill>
                <a:schemeClr val="tx1"/>
              </a:solidFill>
            </a:endParaRPr>
          </a:p>
          <a:p>
            <a:r>
              <a:rPr lang="hr-HR" sz="2800" dirty="0">
                <a:solidFill>
                  <a:schemeClr val="tx1"/>
                </a:solidFill>
              </a:rPr>
              <a:t>trošak amortizacije – porezno priznat </a:t>
            </a:r>
          </a:p>
          <a:p>
            <a:endParaRPr lang="hr-HR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6"/>
            <a:ext cx="8602836" cy="767471"/>
          </a:xfrm>
        </p:spPr>
        <p:txBody>
          <a:bodyPr>
            <a:no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1. Primjer: Kupnja mobilnog telefona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879418" cy="4968552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tx1"/>
                </a:solidFill>
              </a:rPr>
              <a:t>Trgovačko društvo „A” nabavlja mobilni telefon i dodatke za mobitel od trgovačkog društva „B” u vrijednosti:</a:t>
            </a:r>
          </a:p>
          <a:p>
            <a:r>
              <a:rPr lang="hr-HR" sz="2800" dirty="0">
                <a:solidFill>
                  <a:schemeClr val="tx1"/>
                </a:solidFill>
              </a:rPr>
              <a:t>kupovna cijena uređaja - 7.500,00 kn (PDV uključen)</a:t>
            </a:r>
          </a:p>
          <a:p>
            <a:r>
              <a:rPr lang="hr-HR" sz="2800" dirty="0">
                <a:solidFill>
                  <a:schemeClr val="tx1"/>
                </a:solidFill>
              </a:rPr>
              <a:t>zaštitna folija za ekran - 50,00 kn (PDV uključen) </a:t>
            </a:r>
          </a:p>
          <a:p>
            <a:r>
              <a:rPr lang="hr-HR" sz="2800" dirty="0">
                <a:solidFill>
                  <a:schemeClr val="tx1"/>
                </a:solidFill>
              </a:rPr>
              <a:t>zaštitna maska - 125,00 kn (PDV uključen)</a:t>
            </a:r>
          </a:p>
          <a:p>
            <a:r>
              <a:rPr lang="hr-HR" sz="2800" dirty="0">
                <a:solidFill>
                  <a:schemeClr val="tx1"/>
                </a:solidFill>
              </a:rPr>
              <a:t>Društvo „A” je osiguralo mobilni uređaj kod osiguranja, svota osiguranja je 240,00 kn te je s transakcijskog računa podmirilo ukupnu svotu.</a:t>
            </a:r>
          </a:p>
          <a:p>
            <a:endParaRPr lang="hr-HR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67544" y="404664"/>
            <a:ext cx="5544616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1. Primljeni račun za mobilni telefon i dodatke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020787"/>
              </p:ext>
            </p:extLst>
          </p:nvPr>
        </p:nvGraphicFramePr>
        <p:xfrm>
          <a:off x="485326" y="1196752"/>
          <a:ext cx="2304256" cy="653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5330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03710 Mobilni telefoni u pripremi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04442"/>
              </p:ext>
            </p:extLst>
          </p:nvPr>
        </p:nvGraphicFramePr>
        <p:xfrm>
          <a:off x="485326" y="1838157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(1)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6.000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485326" y="1868239"/>
            <a:ext cx="2304256" cy="552649"/>
            <a:chOff x="467544" y="3212976"/>
            <a:chExt cx="2304256" cy="500601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930112"/>
              </p:ext>
            </p:extLst>
          </p:nvPr>
        </p:nvGraphicFramePr>
        <p:xfrm>
          <a:off x="4499992" y="1214935"/>
          <a:ext cx="2304256" cy="671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71487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4051 Materijal za održavanje opreme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i objekata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98416"/>
              </p:ext>
            </p:extLst>
          </p:nvPr>
        </p:nvGraphicFramePr>
        <p:xfrm>
          <a:off x="4499992" y="1874523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(1) 140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4499992" y="1904605"/>
            <a:ext cx="2304256" cy="534466"/>
            <a:chOff x="467544" y="3212976"/>
            <a:chExt cx="2304256" cy="500601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224475"/>
              </p:ext>
            </p:extLst>
          </p:nvPr>
        </p:nvGraphicFramePr>
        <p:xfrm>
          <a:off x="467544" y="2807763"/>
          <a:ext cx="2304256" cy="671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71487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140012 Potraživanja za pretporez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170658"/>
              </p:ext>
            </p:extLst>
          </p:nvPr>
        </p:nvGraphicFramePr>
        <p:xfrm>
          <a:off x="467544" y="3467351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(1) 1.535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467544" y="3497434"/>
            <a:ext cx="2304256" cy="534465"/>
            <a:chOff x="467544" y="3212976"/>
            <a:chExt cx="2304256" cy="500601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030545"/>
              </p:ext>
            </p:extLst>
          </p:nvPr>
        </p:nvGraphicFramePr>
        <p:xfrm>
          <a:off x="4355976" y="2903316"/>
          <a:ext cx="2304256" cy="594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94118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2202 Dobavljači opreme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434522"/>
              </p:ext>
            </p:extLst>
          </p:nvPr>
        </p:nvGraphicFramePr>
        <p:xfrm>
          <a:off x="5508104" y="3485535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944"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7.675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(1)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36" name="Group 35"/>
          <p:cNvGrpSpPr/>
          <p:nvPr/>
        </p:nvGrpSpPr>
        <p:grpSpPr>
          <a:xfrm>
            <a:off x="4355976" y="3515617"/>
            <a:ext cx="2304256" cy="688995"/>
            <a:chOff x="467544" y="3212976"/>
            <a:chExt cx="2304256" cy="500601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ectangle 38"/>
          <p:cNvSpPr/>
          <p:nvPr/>
        </p:nvSpPr>
        <p:spPr>
          <a:xfrm>
            <a:off x="347158" y="4541642"/>
            <a:ext cx="5544616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2. Plaćena premija osiguranja </a:t>
            </a: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221325"/>
              </p:ext>
            </p:extLst>
          </p:nvPr>
        </p:nvGraphicFramePr>
        <p:xfrm>
          <a:off x="927130" y="5289169"/>
          <a:ext cx="230425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4640 Trošak osiguranja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159455"/>
              </p:ext>
            </p:extLst>
          </p:nvPr>
        </p:nvGraphicFramePr>
        <p:xfrm>
          <a:off x="927130" y="5709318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690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(2)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</a:rPr>
                        <a:t> 240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42" name="Group 41"/>
          <p:cNvGrpSpPr/>
          <p:nvPr/>
        </p:nvGrpSpPr>
        <p:grpSpPr>
          <a:xfrm>
            <a:off x="927130" y="5739400"/>
            <a:ext cx="2304256" cy="669375"/>
            <a:chOff x="467544" y="3212976"/>
            <a:chExt cx="2304256" cy="500601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307342"/>
              </p:ext>
            </p:extLst>
          </p:nvPr>
        </p:nvGraphicFramePr>
        <p:xfrm>
          <a:off x="4163582" y="5229200"/>
          <a:ext cx="2304256" cy="462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62130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1000 Transakcijski račun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246545"/>
              </p:ext>
            </p:extLst>
          </p:nvPr>
        </p:nvGraphicFramePr>
        <p:xfrm>
          <a:off x="5315710" y="5679431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944"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240 </a:t>
                      </a:r>
                      <a:r>
                        <a:rPr lang="hr-HR" sz="1400" dirty="0" smtClean="0">
                          <a:solidFill>
                            <a:schemeClr val="tx1"/>
                          </a:solidFill>
                        </a:rPr>
                        <a:t>(2) 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47" name="Group 46"/>
          <p:cNvGrpSpPr/>
          <p:nvPr/>
        </p:nvGrpSpPr>
        <p:grpSpPr>
          <a:xfrm>
            <a:off x="4163582" y="5709513"/>
            <a:ext cx="2304256" cy="554366"/>
            <a:chOff x="467544" y="3212976"/>
            <a:chExt cx="2304256" cy="500601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467544" y="3212976"/>
              <a:ext cx="23042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1619672" y="3212976"/>
              <a:ext cx="0" cy="5006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184057"/>
              </p:ext>
            </p:extLst>
          </p:nvPr>
        </p:nvGraphicFramePr>
        <p:xfrm>
          <a:off x="4125278" y="5692945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98832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Calibri"/>
                        </a:rPr>
                        <a:t>° X</a:t>
                      </a:r>
                      <a:endParaRPr lang="hr-H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6"/>
            <a:ext cx="8602836" cy="839479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tx1"/>
                </a:solidFill>
              </a:rPr>
              <a:t>2. </a:t>
            </a:r>
            <a:r>
              <a:rPr lang="hr-HR" sz="2400" dirty="0">
                <a:solidFill>
                  <a:schemeClr val="tx1"/>
                </a:solidFill>
              </a:rPr>
              <a:t>Primjer: Kupnja mobitela u okviru pretplatničkog ugovora uz otplatu na rate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124744"/>
            <a:ext cx="8879418" cy="49685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hr-HR" sz="3000" dirty="0">
                <a:solidFill>
                  <a:schemeClr val="tx1"/>
                </a:solidFill>
              </a:rPr>
              <a:t>Trgovačko društvo „A” sklopilo je pretplatnički ugovor s mobilnim operaterom na 2 godine. Mjesečna naknada je 150,00 kn (PDV uključen). Račun za mobitel iznosi 4.400,00 kn (PDV uključen), društvo odmah mora uplatiti svotu od 2.000,00 kn, a ostatak će otplatiti na 24 rate.  Društvo je podmirilo obvezu od 2.000,00 kn s transakcijskog računa.</a:t>
            </a:r>
          </a:p>
          <a:p>
            <a:endParaRPr lang="hr-HR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6920"/>
            <a:ext cx="1242060" cy="10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749</Words>
  <Application>Microsoft Office PowerPoint</Application>
  <PresentationFormat>On-screen Show (4:3)</PresentationFormat>
  <Paragraphs>144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Evidentiranje kupnje mobilnog uređaja</vt:lpstr>
      <vt:lpstr>Dugotrajna materijalna imovina</vt:lpstr>
      <vt:lpstr>Početno vrednovanje mobilnih telefona</vt:lpstr>
      <vt:lpstr>Dodatci za mobilne telefone</vt:lpstr>
      <vt:lpstr>Amortizacija mobilnih telefona</vt:lpstr>
      <vt:lpstr>1. Primjer: Kupnja mobilnog telefona</vt:lpstr>
      <vt:lpstr>PowerPoint Presentation</vt:lpstr>
      <vt:lpstr>2. Primjer: Kupnja mobitela u okviru pretplatničkog ugovora uz otplatu na rate</vt:lpstr>
      <vt:lpstr>PowerPoint Presentation</vt:lpstr>
      <vt:lpstr>PowerPoint Presentation</vt:lpstr>
      <vt:lpstr>PowerPoint Presentation</vt:lpstr>
      <vt:lpstr>Nadoknada troškova telefona zaposlenika</vt:lpstr>
      <vt:lpstr>3. Primjer: Prefakturiranje troška telefona zaposleniku</vt:lpstr>
      <vt:lpstr>PowerPoint Presentation</vt:lpstr>
      <vt:lpstr>Odbitak prilikom isplate plaće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Nina Petanjek-Fureš</dc:creator>
  <cp:lastModifiedBy>Nina Petanjek-Fureš</cp:lastModifiedBy>
  <cp:revision>20</cp:revision>
  <dcterms:created xsi:type="dcterms:W3CDTF">2017-11-08T17:47:15Z</dcterms:created>
  <dcterms:modified xsi:type="dcterms:W3CDTF">2017-11-09T21:11:15Z</dcterms:modified>
</cp:coreProperties>
</file>