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handoutMasterIdLst>
    <p:handoutMasterId r:id="rId14"/>
  </p:handoutMasterIdLst>
  <p:sldIdLst>
    <p:sldId id="256" r:id="rId2"/>
    <p:sldId id="257" r:id="rId3"/>
    <p:sldId id="264" r:id="rId4"/>
    <p:sldId id="290" r:id="rId5"/>
    <p:sldId id="265" r:id="rId6"/>
    <p:sldId id="266" r:id="rId7"/>
    <p:sldId id="267" r:id="rId8"/>
    <p:sldId id="268" r:id="rId9"/>
    <p:sldId id="269" r:id="rId10"/>
    <p:sldId id="270" r:id="rId11"/>
    <p:sldId id="291" r:id="rId12"/>
    <p:sldId id="292"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6"/>
    <a:srgbClr val="0D5257"/>
    <a:srgbClr val="00B2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94660" autoAdjust="0"/>
  </p:normalViewPr>
  <p:slideViewPr>
    <p:cSldViewPr snapToGrid="0">
      <p:cViewPr>
        <p:scale>
          <a:sx n="70" d="100"/>
          <a:sy n="70" d="100"/>
        </p:scale>
        <p:origin x="-1368" y="-210"/>
      </p:cViewPr>
      <p:guideLst>
        <p:guide orient="horz" pos="2160"/>
        <p:guide pos="226"/>
      </p:guideLst>
    </p:cSldViewPr>
  </p:slideViewPr>
  <p:outlineViewPr>
    <p:cViewPr>
      <p:scale>
        <a:sx n="33" d="100"/>
        <a:sy n="33" d="100"/>
      </p:scale>
      <p:origin x="0" y="3196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CF1D6133-AD34-49A8-8DF4-A51EA22CD49E}" type="datetimeFigureOut">
              <a:rPr lang="en-GB" smtClean="0"/>
              <a:t>07/11/2017</a:t>
            </a:fld>
            <a:endParaRPr lang="en-GB"/>
          </a:p>
        </p:txBody>
      </p:sp>
      <p:sp>
        <p:nvSpPr>
          <p:cNvPr id="4" name="Footer Placeholder 3"/>
          <p:cNvSpPr>
            <a:spLocks noGrp="1"/>
          </p:cNvSpPr>
          <p:nvPr>
            <p:ph type="ftr" sz="quarter" idx="2"/>
          </p:nvPr>
        </p:nvSpPr>
        <p:spPr>
          <a:xfrm>
            <a:off x="0" y="9430092"/>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2"/>
            <a:ext cx="2945659" cy="498134"/>
          </a:xfrm>
          <a:prstGeom prst="rect">
            <a:avLst/>
          </a:prstGeom>
        </p:spPr>
        <p:txBody>
          <a:bodyPr vert="horz" lIns="91440" tIns="45720" rIns="91440" bIns="45720" rtlCol="0" anchor="b"/>
          <a:lstStyle>
            <a:lvl1pPr algn="r">
              <a:defRPr sz="1200"/>
            </a:lvl1pPr>
          </a:lstStyle>
          <a:p>
            <a:fld id="{7D2E2BBF-B04B-4010-8751-349A23ECCD19}" type="slidenum">
              <a:rPr lang="en-GB" smtClean="0"/>
              <a:t>‹#›</a:t>
            </a:fld>
            <a:endParaRPr lang="en-GB"/>
          </a:p>
        </p:txBody>
      </p:sp>
    </p:spTree>
    <p:extLst>
      <p:ext uri="{BB962C8B-B14F-4D97-AF65-F5344CB8AC3E}">
        <p14:creationId xmlns:p14="http://schemas.microsoft.com/office/powerpoint/2010/main" val="18093221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54406" y="0"/>
            <a:ext cx="7943127" cy="6858000"/>
          </a:xfrm>
          <a:prstGeom prst="rect">
            <a:avLst/>
          </a:prstGeom>
        </p:spPr>
      </p:pic>
      <p:sp>
        <p:nvSpPr>
          <p:cNvPr id="2" name="Title 1"/>
          <p:cNvSpPr>
            <a:spLocks noGrp="1"/>
          </p:cNvSpPr>
          <p:nvPr>
            <p:ph type="ctrTitle" hasCustomPrompt="1"/>
          </p:nvPr>
        </p:nvSpPr>
        <p:spPr>
          <a:xfrm>
            <a:off x="795863" y="1380067"/>
            <a:ext cx="3073404" cy="719667"/>
          </a:xfrm>
        </p:spPr>
        <p:txBody>
          <a:bodyPr anchor="b">
            <a:normAutofit/>
          </a:bodyPr>
          <a:lstStyle>
            <a:lvl1pPr algn="l">
              <a:defRPr sz="220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Document Title </a:t>
            </a:r>
            <a:endParaRPr lang="en-US" dirty="0"/>
          </a:p>
        </p:txBody>
      </p:sp>
      <p:sp>
        <p:nvSpPr>
          <p:cNvPr id="3" name="Subtitle 2"/>
          <p:cNvSpPr>
            <a:spLocks noGrp="1"/>
          </p:cNvSpPr>
          <p:nvPr>
            <p:ph type="subTitle" idx="1" hasCustomPrompt="1"/>
          </p:nvPr>
        </p:nvSpPr>
        <p:spPr>
          <a:xfrm>
            <a:off x="804330" y="2154238"/>
            <a:ext cx="3064937" cy="512762"/>
          </a:xfrm>
        </p:spPr>
        <p:txBody>
          <a:bodyPr>
            <a:normAutofit/>
          </a:bodyPr>
          <a:lstStyle>
            <a:lvl1pPr marL="0" indent="0" algn="l">
              <a:buNone/>
              <a:defRPr sz="1200" baseline="0">
                <a:solidFill>
                  <a:srgbClr val="00B2A9"/>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Detail text </a:t>
            </a:r>
            <a:endParaRPr lang="en-US"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0936" y="274200"/>
            <a:ext cx="1794930" cy="540000"/>
          </a:xfrm>
          <a:prstGeom prst="rect">
            <a:avLst/>
          </a:prstGeom>
        </p:spPr>
      </p:pic>
    </p:spTree>
    <p:extLst>
      <p:ext uri="{BB962C8B-B14F-4D97-AF65-F5344CB8AC3E}">
        <p14:creationId xmlns:p14="http://schemas.microsoft.com/office/powerpoint/2010/main" val="298202677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0" orient="horz" pos="2160" userDrawn="1">
          <p15:clr>
            <a:srgbClr val="FBAE40"/>
          </p15:clr>
        </p15:guide>
        <p15:guide id="1" pos="56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B7B27-D5EE-4953-845E-2BE7A6647832}" type="datetimeFigureOut">
              <a:rPr lang="en-GB" smtClean="0"/>
              <a:t>07/11/2017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81AD53-1CB2-4337-8CF8-816887FB0A3E}" type="slidenum">
              <a:rPr lang="en-GB" smtClean="0"/>
              <a:t>‹#›</a:t>
            </a:fld>
            <a:endParaRPr lang="en-GB"/>
          </a:p>
        </p:txBody>
      </p:sp>
    </p:spTree>
    <p:extLst>
      <p:ext uri="{BB962C8B-B14F-4D97-AF65-F5344CB8AC3E}">
        <p14:creationId xmlns:p14="http://schemas.microsoft.com/office/powerpoint/2010/main" val="821143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9B7B27-D5EE-4953-845E-2BE7A6647832}" type="datetimeFigureOut">
              <a:rPr lang="en-GB" smtClean="0"/>
              <a:t>07/11/2017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81AD53-1CB2-4337-8CF8-816887FB0A3E}" type="slidenum">
              <a:rPr lang="en-GB" smtClean="0"/>
              <a:t>‹#›</a:t>
            </a:fld>
            <a:endParaRPr lang="en-GB"/>
          </a:p>
        </p:txBody>
      </p:sp>
    </p:spTree>
    <p:extLst>
      <p:ext uri="{BB962C8B-B14F-4D97-AF65-F5344CB8AC3E}">
        <p14:creationId xmlns:p14="http://schemas.microsoft.com/office/powerpoint/2010/main" val="1248333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9B7B27-D5EE-4953-845E-2BE7A6647832}" type="datetimeFigureOut">
              <a:rPr lang="en-GB" smtClean="0"/>
              <a:t>07/11/2017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81AD53-1CB2-4337-8CF8-816887FB0A3E}" type="slidenum">
              <a:rPr lang="en-GB" smtClean="0"/>
              <a:t>‹#›</a:t>
            </a:fld>
            <a:endParaRPr lang="en-GB"/>
          </a:p>
        </p:txBody>
      </p:sp>
    </p:spTree>
    <p:extLst>
      <p:ext uri="{BB962C8B-B14F-4D97-AF65-F5344CB8AC3E}">
        <p14:creationId xmlns:p14="http://schemas.microsoft.com/office/powerpoint/2010/main" val="3102450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342133400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116" y="221197"/>
            <a:ext cx="8259234" cy="498469"/>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256116" y="1732495"/>
            <a:ext cx="3886200" cy="4321172"/>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0" y="1724021"/>
            <a:ext cx="3943350" cy="4329646"/>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7"/>
          <p:cNvSpPr>
            <a:spLocks noGrp="1"/>
          </p:cNvSpPr>
          <p:nvPr>
            <p:ph sz="quarter" idx="13" hasCustomPrompt="1"/>
          </p:nvPr>
        </p:nvSpPr>
        <p:spPr>
          <a:xfrm>
            <a:off x="265113" y="795338"/>
            <a:ext cx="8250237"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114887388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116" y="221197"/>
            <a:ext cx="8259234" cy="498469"/>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256116" y="1732495"/>
            <a:ext cx="3886200" cy="4321172"/>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7"/>
          <p:cNvSpPr>
            <a:spLocks noGrp="1"/>
          </p:cNvSpPr>
          <p:nvPr>
            <p:ph sz="quarter" idx="13" hasCustomPrompt="1"/>
          </p:nvPr>
        </p:nvSpPr>
        <p:spPr>
          <a:xfrm>
            <a:off x="265113" y="795338"/>
            <a:ext cx="8250237"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
        <p:nvSpPr>
          <p:cNvPr id="6" name="Chart Placeholder 5"/>
          <p:cNvSpPr>
            <a:spLocks noGrp="1"/>
          </p:cNvSpPr>
          <p:nvPr>
            <p:ph type="chart" sz="quarter" idx="14"/>
          </p:nvPr>
        </p:nvSpPr>
        <p:spPr>
          <a:xfrm>
            <a:off x="4629150" y="1732495"/>
            <a:ext cx="3886200" cy="4321172"/>
          </a:xfrm>
        </p:spPr>
        <p:txBody>
          <a:bodyPr/>
          <a:lstStyle/>
          <a:p>
            <a:endParaRPr lang="en-GB" dirty="0"/>
          </a:p>
        </p:txBody>
      </p:sp>
    </p:spTree>
    <p:extLst>
      <p:ext uri="{BB962C8B-B14F-4D97-AF65-F5344CB8AC3E}">
        <p14:creationId xmlns:p14="http://schemas.microsoft.com/office/powerpoint/2010/main" val="15140715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41660"/>
          <a:stretch/>
        </p:blipFill>
        <p:spPr>
          <a:xfrm>
            <a:off x="5077070" y="814201"/>
            <a:ext cx="4083864" cy="6043800"/>
          </a:xfrm>
          <a:prstGeom prst="rect">
            <a:avLst/>
          </a:prstGeom>
        </p:spPr>
      </p:pic>
      <p:sp>
        <p:nvSpPr>
          <p:cNvPr id="2" name="Title 1"/>
          <p:cNvSpPr>
            <a:spLocks noGrp="1"/>
          </p:cNvSpPr>
          <p:nvPr>
            <p:ph type="ctrTitle" hasCustomPrompt="1"/>
          </p:nvPr>
        </p:nvSpPr>
        <p:spPr>
          <a:xfrm>
            <a:off x="795862" y="1380067"/>
            <a:ext cx="6239251" cy="719667"/>
          </a:xfrm>
        </p:spPr>
        <p:txBody>
          <a:bodyPr anchor="b">
            <a:normAutofit/>
          </a:bodyPr>
          <a:lstStyle>
            <a:lvl1pPr algn="l">
              <a:defRPr sz="220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r>
              <a:rPr lang="en-US" dirty="0" smtClean="0"/>
              <a:t>Document Title </a:t>
            </a:r>
            <a:endParaRPr lang="en-US" dirty="0"/>
          </a:p>
        </p:txBody>
      </p:sp>
      <p:sp>
        <p:nvSpPr>
          <p:cNvPr id="3" name="Subtitle 2"/>
          <p:cNvSpPr>
            <a:spLocks noGrp="1"/>
          </p:cNvSpPr>
          <p:nvPr>
            <p:ph type="subTitle" idx="1" hasCustomPrompt="1"/>
          </p:nvPr>
        </p:nvSpPr>
        <p:spPr>
          <a:xfrm>
            <a:off x="804330" y="2154238"/>
            <a:ext cx="3064937" cy="512762"/>
          </a:xfrm>
        </p:spPr>
        <p:txBody>
          <a:bodyPr>
            <a:normAutofit/>
          </a:bodyPr>
          <a:lstStyle>
            <a:lvl1pPr marL="0" indent="0" algn="l">
              <a:buNone/>
              <a:defRPr sz="1200" baseline="0">
                <a:solidFill>
                  <a:srgbClr val="00B2A9"/>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Detail text </a:t>
            </a:r>
            <a:endParaRPr lang="en-US"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0936" y="274200"/>
            <a:ext cx="1794930" cy="540000"/>
          </a:xfrm>
          <a:prstGeom prst="rect">
            <a:avLst/>
          </a:prstGeom>
        </p:spPr>
      </p:pic>
    </p:spTree>
    <p:extLst>
      <p:ext uri="{BB962C8B-B14F-4D97-AF65-F5344CB8AC3E}">
        <p14:creationId xmlns:p14="http://schemas.microsoft.com/office/powerpoint/2010/main" val="1030397275"/>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56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36467248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116" y="221197"/>
            <a:ext cx="8259234" cy="498469"/>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6116" y="1732495"/>
            <a:ext cx="3886200" cy="4321172"/>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724021"/>
            <a:ext cx="3943350" cy="4329646"/>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7"/>
          <p:cNvSpPr>
            <a:spLocks noGrp="1"/>
          </p:cNvSpPr>
          <p:nvPr>
            <p:ph sz="quarter" idx="13" hasCustomPrompt="1"/>
          </p:nvPr>
        </p:nvSpPr>
        <p:spPr>
          <a:xfrm>
            <a:off x="265113" y="795338"/>
            <a:ext cx="8250237"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95625085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56116" y="221197"/>
            <a:ext cx="8259234" cy="498469"/>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6116" y="1732495"/>
            <a:ext cx="3886200" cy="4321172"/>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7"/>
          <p:cNvSpPr>
            <a:spLocks noGrp="1"/>
          </p:cNvSpPr>
          <p:nvPr>
            <p:ph sz="quarter" idx="13" hasCustomPrompt="1"/>
          </p:nvPr>
        </p:nvSpPr>
        <p:spPr>
          <a:xfrm>
            <a:off x="265113" y="795338"/>
            <a:ext cx="8250237"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
        <p:nvSpPr>
          <p:cNvPr id="6" name="Chart Placeholder 5"/>
          <p:cNvSpPr>
            <a:spLocks noGrp="1"/>
          </p:cNvSpPr>
          <p:nvPr>
            <p:ph type="chart" sz="quarter" idx="14"/>
          </p:nvPr>
        </p:nvSpPr>
        <p:spPr>
          <a:xfrm>
            <a:off x="4629150" y="1732495"/>
            <a:ext cx="3886200" cy="4321172"/>
          </a:xfrm>
        </p:spPr>
        <p:txBody>
          <a:bodyPr>
            <a:normAutofit/>
          </a:bodyPr>
          <a:lstStyle>
            <a:lvl1pPr>
              <a:defRPr sz="2000"/>
            </a:lvl1pPr>
          </a:lstStyle>
          <a:p>
            <a:r>
              <a:rPr lang="en-US" dirty="0" smtClean="0"/>
              <a:t>Click icon to add chart</a:t>
            </a:r>
            <a:endParaRPr lang="en-GB" dirty="0"/>
          </a:p>
        </p:txBody>
      </p:sp>
    </p:spTree>
    <p:extLst>
      <p:ext uri="{BB962C8B-B14F-4D97-AF65-F5344CB8AC3E}">
        <p14:creationId xmlns:p14="http://schemas.microsoft.com/office/powerpoint/2010/main" val="40215808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56116" y="221197"/>
            <a:ext cx="8259234" cy="498469"/>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6116" y="1732495"/>
            <a:ext cx="3886200" cy="4321172"/>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a:defRPr>
                <a:solidFill>
                  <a:srgbClr val="575756"/>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7"/>
          <p:cNvSpPr>
            <a:spLocks noGrp="1"/>
          </p:cNvSpPr>
          <p:nvPr>
            <p:ph sz="quarter" idx="13" hasCustomPrompt="1"/>
          </p:nvPr>
        </p:nvSpPr>
        <p:spPr>
          <a:xfrm>
            <a:off x="265113" y="795338"/>
            <a:ext cx="8250237"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
        <p:nvSpPr>
          <p:cNvPr id="6" name="Chart Placeholder 5"/>
          <p:cNvSpPr>
            <a:spLocks noGrp="1"/>
          </p:cNvSpPr>
          <p:nvPr>
            <p:ph type="chart" sz="quarter" idx="14"/>
          </p:nvPr>
        </p:nvSpPr>
        <p:spPr>
          <a:xfrm>
            <a:off x="4629150" y="1732495"/>
            <a:ext cx="3886200" cy="4321172"/>
          </a:xfrm>
        </p:spPr>
        <p:txBody>
          <a:bodyPr>
            <a:normAutofit/>
          </a:bodyPr>
          <a:lstStyle>
            <a:lvl1pPr>
              <a:defRPr sz="2000"/>
            </a:lvl1pPr>
          </a:lstStyle>
          <a:p>
            <a:r>
              <a:rPr lang="en-US" dirty="0" smtClean="0"/>
              <a:t>Click icon to add chart</a:t>
            </a:r>
            <a:endParaRPr lang="en-GB" dirty="0"/>
          </a:p>
        </p:txBody>
      </p:sp>
    </p:spTree>
    <p:extLst>
      <p:ext uri="{BB962C8B-B14F-4D97-AF65-F5344CB8AC3E}">
        <p14:creationId xmlns:p14="http://schemas.microsoft.com/office/powerpoint/2010/main" val="151315954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wo Content">
    <p:bg>
      <p:bgRef idx="1001">
        <a:schemeClr val="bg1"/>
      </p:bgRef>
    </p:bg>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262997" y="6316134"/>
            <a:ext cx="8669337" cy="406400"/>
          </a:xfrm>
        </p:spPr>
        <p:txBody>
          <a:bodyPr>
            <a:normAutofit/>
          </a:bodyPr>
          <a:lstStyle>
            <a:lvl1pPr marL="0" indent="0">
              <a:buNone/>
              <a:defRPr sz="600">
                <a:solidFill>
                  <a:srgbClr val="575756"/>
                </a:solidFill>
              </a:defRPr>
            </a:lvl1pPr>
          </a:lstStyle>
          <a:p>
            <a:pPr lvl="0"/>
            <a:endParaRPr lang="en-GB"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0936" y="274200"/>
            <a:ext cx="1794930" cy="540000"/>
          </a:xfrm>
          <a:prstGeom prst="rect">
            <a:avLst/>
          </a:prstGeom>
        </p:spPr>
      </p:pic>
    </p:spTree>
    <p:extLst>
      <p:ext uri="{BB962C8B-B14F-4D97-AF65-F5344CB8AC3E}">
        <p14:creationId xmlns:p14="http://schemas.microsoft.com/office/powerpoint/2010/main" val="74404183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smtClean="0"/>
              <a:t>Click to edit Master </a:t>
            </a:r>
          </a:p>
          <a:p>
            <a:pPr lvl="0"/>
            <a:r>
              <a:rPr lang="en-US" dirty="0" smtClean="0"/>
              <a:t>text styles</a:t>
            </a:r>
          </a:p>
          <a:p>
            <a:pPr lvl="1"/>
            <a:endParaRPr lang="en-US" dirty="0" smtClean="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smtClean="0"/>
              <a:t>Click to edit Master text styles</a:t>
            </a:r>
          </a:p>
        </p:txBody>
      </p:sp>
    </p:spTree>
    <p:extLst>
      <p:ext uri="{BB962C8B-B14F-4D97-AF65-F5344CB8AC3E}">
        <p14:creationId xmlns:p14="http://schemas.microsoft.com/office/powerpoint/2010/main" val="1251883443"/>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B7B27-D5EE-4953-845E-2BE7A6647832}" type="datetimeFigureOut">
              <a:rPr lang="en-GB" smtClean="0"/>
              <a:t>07/11/2017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81AD53-1CB2-4337-8CF8-816887FB0A3E}" type="slidenum">
              <a:rPr lang="en-GB" smtClean="0"/>
              <a:t>‹#›</a:t>
            </a:fld>
            <a:endParaRPr lang="en-GB"/>
          </a:p>
        </p:txBody>
      </p:sp>
    </p:spTree>
    <p:extLst>
      <p:ext uri="{BB962C8B-B14F-4D97-AF65-F5344CB8AC3E}">
        <p14:creationId xmlns:p14="http://schemas.microsoft.com/office/powerpoint/2010/main" val="3876044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B7B27-D5EE-4953-845E-2BE7A6647832}" type="datetimeFigureOut">
              <a:rPr lang="en-GB" smtClean="0"/>
              <a:t>07/11/2017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1AD53-1CB2-4337-8CF8-816887FB0A3E}" type="slidenum">
              <a:rPr lang="en-GB" smtClean="0"/>
              <a:t>‹#›</a:t>
            </a:fld>
            <a:endParaRPr lang="en-GB"/>
          </a:p>
        </p:txBody>
      </p:sp>
    </p:spTree>
    <p:extLst>
      <p:ext uri="{BB962C8B-B14F-4D97-AF65-F5344CB8AC3E}">
        <p14:creationId xmlns:p14="http://schemas.microsoft.com/office/powerpoint/2010/main" val="90834594"/>
      </p:ext>
    </p:extLst>
  </p:cSld>
  <p:clrMap bg1="lt1" tx1="dk1" bg2="lt2" tx2="dk2" accent1="accent1" accent2="accent2" accent3="accent3" accent4="accent4" accent5="accent5" accent6="accent6" hlink="hlink" folHlink="folHlink"/>
  <p:sldLayoutIdLst>
    <p:sldLayoutId id="2147483674" r:id="rId1"/>
    <p:sldLayoutId id="2147483685" r:id="rId2"/>
    <p:sldLayoutId id="2147483675" r:id="rId3"/>
    <p:sldLayoutId id="2147483676" r:id="rId4"/>
    <p:sldLayoutId id="2147483677" r:id="rId5"/>
    <p:sldLayoutId id="2147483684" r:id="rId6"/>
    <p:sldLayoutId id="2147483686" r:id="rId7"/>
    <p:sldLayoutId id="2147483679" r:id="rId8"/>
    <p:sldLayoutId id="2147483680" r:id="rId9"/>
    <p:sldLayoutId id="2147483681" r:id="rId10"/>
    <p:sldLayoutId id="2147483682" r:id="rId11"/>
    <p:sldLayoutId id="2147483683" r:id="rId12"/>
    <p:sldLayoutId id="2147483662" r:id="rId13"/>
    <p:sldLayoutId id="2147483664" r:id="rId14"/>
    <p:sldLayoutId id="2147483672" r:id="rId1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2899" y="1683406"/>
            <a:ext cx="5203501" cy="719667"/>
          </a:xfrm>
        </p:spPr>
        <p:txBody>
          <a:bodyPr>
            <a:noAutofit/>
          </a:bodyPr>
          <a:lstStyle/>
          <a:p>
            <a:r>
              <a:rPr lang="hr-HR" sz="3200" dirty="0" smtClean="0">
                <a:solidFill>
                  <a:srgbClr val="000000"/>
                </a:solidFill>
                <a:latin typeface="+mj-lt"/>
              </a:rPr>
              <a:t>Sudska praksa u području transfernih cijena u Sloveniji</a:t>
            </a:r>
            <a:r>
              <a:rPr lang="pl-PL" sz="2800" b="1" dirty="0" smtClean="0">
                <a:solidFill>
                  <a:srgbClr val="000000"/>
                </a:solidFill>
                <a:latin typeface="+mj-lt"/>
              </a:rPr>
              <a:t> </a:t>
            </a:r>
            <a:endParaRPr lang="en-GB" sz="2800" dirty="0">
              <a:latin typeface="+mj-lt"/>
            </a:endParaRPr>
          </a:p>
        </p:txBody>
      </p:sp>
      <p:sp>
        <p:nvSpPr>
          <p:cNvPr id="3" name="Subtitle 2"/>
          <p:cNvSpPr>
            <a:spLocks noGrp="1"/>
          </p:cNvSpPr>
          <p:nvPr>
            <p:ph type="subTitle" idx="1"/>
          </p:nvPr>
        </p:nvSpPr>
        <p:spPr>
          <a:xfrm>
            <a:off x="377491" y="3295487"/>
            <a:ext cx="3064937" cy="929672"/>
          </a:xfrm>
        </p:spPr>
        <p:txBody>
          <a:bodyPr>
            <a:normAutofit/>
          </a:bodyPr>
          <a:lstStyle/>
          <a:p>
            <a:endParaRPr lang="hr-HR" sz="2000" dirty="0" smtClean="0"/>
          </a:p>
          <a:p>
            <a:r>
              <a:rPr lang="hr-HR" sz="2000" dirty="0"/>
              <a:t>s</a:t>
            </a:r>
            <a:r>
              <a:rPr lang="hr-HR" sz="2000" dirty="0" smtClean="0"/>
              <a:t>tudeni 2017. godine</a:t>
            </a:r>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81650"/>
            <a:ext cx="1552575" cy="1276350"/>
          </a:xfrm>
          <a:prstGeom prst="rect">
            <a:avLst/>
          </a:prstGeom>
        </p:spPr>
      </p:pic>
    </p:spTree>
    <p:extLst>
      <p:ext uri="{BB962C8B-B14F-4D97-AF65-F5344CB8AC3E}">
        <p14:creationId xmlns:p14="http://schemas.microsoft.com/office/powerpoint/2010/main" val="3592427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968992"/>
            <a:ext cx="8602837" cy="4934128"/>
          </a:xfrm>
        </p:spPr>
        <p:txBody>
          <a:bodyPr>
            <a:normAutofit fontScale="92500" lnSpcReduction="10000"/>
          </a:bodyPr>
          <a:lstStyle/>
          <a:p>
            <a:pPr marL="342900" lvl="0" indent="-342900">
              <a:spcAft>
                <a:spcPts val="0"/>
              </a:spcAft>
              <a:buFont typeface="Symbol"/>
              <a:buChar char=""/>
            </a:pPr>
            <a:r>
              <a:rPr lang="hr-HR" sz="2400" dirty="0">
                <a:solidFill>
                  <a:srgbClr val="0D5257"/>
                </a:solidFill>
                <a:latin typeface="Tahoma"/>
                <a:ea typeface="Calibri"/>
                <a:cs typeface="Times New Roman"/>
              </a:rPr>
              <a:t>da su sve P</a:t>
            </a:r>
            <a:r>
              <a:rPr lang="hr-HR" sz="2400" dirty="0" smtClean="0">
                <a:solidFill>
                  <a:srgbClr val="0D5257"/>
                </a:solidFill>
                <a:latin typeface="Tahoma"/>
                <a:ea typeface="Calibri"/>
                <a:cs typeface="Times New Roman"/>
              </a:rPr>
              <a:t>resude vezano na transferne cijene </a:t>
            </a:r>
            <a:r>
              <a:rPr lang="hr-HR" sz="2400" dirty="0">
                <a:solidFill>
                  <a:srgbClr val="0D5257"/>
                </a:solidFill>
                <a:latin typeface="Tahoma"/>
                <a:ea typeface="Calibri"/>
                <a:cs typeface="Times New Roman"/>
              </a:rPr>
              <a:t>išle u korist Porezne </a:t>
            </a:r>
            <a:r>
              <a:rPr lang="hr-HR" sz="2400" dirty="0" smtClean="0">
                <a:solidFill>
                  <a:srgbClr val="0D5257"/>
                </a:solidFill>
                <a:latin typeface="Tahoma"/>
                <a:ea typeface="Calibri"/>
                <a:cs typeface="Times New Roman"/>
              </a:rPr>
              <a:t>uprave Slovenije (unatoč žalbama od strane poduzetnika), - važno je uzet u obzir i zajedničke dogovore glede dvostrukog oporezivanja između država kod izdavanja presuda od strane nadzora</a:t>
            </a:r>
          </a:p>
          <a:p>
            <a:pPr marL="342900" lvl="0" indent="-342900">
              <a:spcAft>
                <a:spcPts val="0"/>
              </a:spcAft>
              <a:buFont typeface="Symbol"/>
              <a:buChar char=""/>
            </a:pPr>
            <a:r>
              <a:rPr lang="hr-HR" sz="2400" dirty="0">
                <a:solidFill>
                  <a:srgbClr val="0D5257"/>
                </a:solidFill>
                <a:latin typeface="+mj-lt"/>
              </a:rPr>
              <a:t>d</a:t>
            </a:r>
            <a:r>
              <a:rPr lang="hr-HR" sz="2400" dirty="0" smtClean="0">
                <a:solidFill>
                  <a:srgbClr val="0D5257"/>
                </a:solidFill>
                <a:latin typeface="+mj-lt"/>
              </a:rPr>
              <a:t>a mora postojati dokaz da su usluge između povezanih društava stvarno obavljene</a:t>
            </a:r>
          </a:p>
          <a:p>
            <a:pPr marL="342900" lvl="0" indent="-342900">
              <a:spcAft>
                <a:spcPts val="0"/>
              </a:spcAft>
              <a:buFont typeface="Symbol"/>
              <a:buChar char=""/>
            </a:pPr>
            <a:r>
              <a:rPr lang="hr-HR" sz="2400" dirty="0">
                <a:solidFill>
                  <a:srgbClr val="0D5257"/>
                </a:solidFill>
                <a:latin typeface="Tahoma"/>
                <a:ea typeface="Calibri"/>
              </a:rPr>
              <a:t>d</a:t>
            </a:r>
            <a:r>
              <a:rPr lang="hr-HR" sz="2400" dirty="0" smtClean="0">
                <a:solidFill>
                  <a:srgbClr val="0D5257"/>
                </a:solidFill>
                <a:latin typeface="Tahoma"/>
                <a:ea typeface="Calibri"/>
              </a:rPr>
              <a:t>a je </a:t>
            </a:r>
            <a:r>
              <a:rPr lang="hr-HR" sz="2400" dirty="0">
                <a:solidFill>
                  <a:srgbClr val="0D5257"/>
                </a:solidFill>
                <a:latin typeface="Tahoma"/>
                <a:ea typeface="Calibri"/>
              </a:rPr>
              <a:t>cijena u skladu sa neovisnim tržišnim </a:t>
            </a:r>
            <a:r>
              <a:rPr lang="hr-HR" sz="2400" dirty="0" smtClean="0">
                <a:solidFill>
                  <a:srgbClr val="0D5257"/>
                </a:solidFill>
                <a:latin typeface="Tahoma"/>
                <a:ea typeface="Calibri"/>
              </a:rPr>
              <a:t>načelom</a:t>
            </a:r>
          </a:p>
          <a:p>
            <a:pPr marL="342900" lvl="0" indent="-342900">
              <a:spcAft>
                <a:spcPts val="0"/>
              </a:spcAft>
              <a:buFont typeface="Symbol"/>
              <a:buChar char=""/>
            </a:pPr>
            <a:r>
              <a:rPr lang="hr-HR" sz="2400" dirty="0">
                <a:solidFill>
                  <a:srgbClr val="0D5257"/>
                </a:solidFill>
                <a:latin typeface="Tahoma"/>
              </a:rPr>
              <a:t>d</a:t>
            </a:r>
            <a:r>
              <a:rPr lang="hr-HR" sz="2400" dirty="0" smtClean="0">
                <a:solidFill>
                  <a:srgbClr val="0D5257"/>
                </a:solidFill>
                <a:latin typeface="Tahoma"/>
              </a:rPr>
              <a:t>a je ostvarena gospodarska korist za društvo kojem su fakturirane navedene usluge od strane povezanog društva</a:t>
            </a:r>
            <a:endParaRPr lang="hr-HR" sz="2400" dirty="0" smtClean="0">
              <a:solidFill>
                <a:srgbClr val="0D5257"/>
              </a:solidFill>
              <a:latin typeface="+mj-lt"/>
            </a:endParaRPr>
          </a:p>
          <a:p>
            <a:pPr marL="342900" lvl="0" indent="-342900">
              <a:spcAft>
                <a:spcPts val="0"/>
              </a:spcAft>
              <a:buFont typeface="Symbol"/>
              <a:buChar char=""/>
            </a:pPr>
            <a:r>
              <a:rPr lang="hr-HR" sz="2400" dirty="0">
                <a:solidFill>
                  <a:srgbClr val="0D5257"/>
                </a:solidFill>
                <a:latin typeface="+mj-lt"/>
              </a:rPr>
              <a:t>d</a:t>
            </a:r>
            <a:r>
              <a:rPr lang="hr-HR" sz="2400" dirty="0" smtClean="0">
                <a:solidFill>
                  <a:srgbClr val="0D5257"/>
                </a:solidFill>
                <a:latin typeface="+mj-lt"/>
              </a:rPr>
              <a:t>a su posebno na „meti” inozemna povezana društva s kojim poduzetnik posluje</a:t>
            </a:r>
          </a:p>
          <a:p>
            <a:pPr marL="342900" lvl="0" indent="-342900">
              <a:spcAft>
                <a:spcPts val="0"/>
              </a:spcAft>
              <a:buFont typeface="Symbol"/>
              <a:buChar char=""/>
            </a:pPr>
            <a:r>
              <a:rPr lang="hr-HR" sz="2400" dirty="0" smtClean="0">
                <a:solidFill>
                  <a:srgbClr val="0D5257"/>
                </a:solidFill>
                <a:latin typeface="+mj-lt"/>
              </a:rPr>
              <a:t>Da je važno što ranije utvrditi transferne cijene i napraviti elaborat, jer je naknadno to puno teže i mukotrpnije obrazložiti „</a:t>
            </a:r>
            <a:r>
              <a:rPr lang="hr-HR" sz="2400" dirty="0" err="1" smtClean="0">
                <a:solidFill>
                  <a:srgbClr val="0D5257"/>
                </a:solidFill>
                <a:latin typeface="+mj-lt"/>
              </a:rPr>
              <a:t>poreznjacima</a:t>
            </a:r>
            <a:r>
              <a:rPr lang="hr-HR" sz="2400" dirty="0" smtClean="0">
                <a:solidFill>
                  <a:srgbClr val="0D5257"/>
                </a:solidFill>
                <a:latin typeface="+mj-lt"/>
              </a:rPr>
              <a:t>”</a:t>
            </a:r>
          </a:p>
          <a:p>
            <a:pPr marL="342900" lvl="0" indent="-342900">
              <a:spcAft>
                <a:spcPts val="0"/>
              </a:spcAft>
              <a:buFont typeface="Symbol"/>
              <a:buChar char=""/>
            </a:pPr>
            <a:endParaRPr lang="hr-HR" sz="2400" dirty="0">
              <a:solidFill>
                <a:srgbClr val="0D5257"/>
              </a:solidFill>
              <a:latin typeface="+mj-lt"/>
            </a:endParaRPr>
          </a:p>
        </p:txBody>
      </p:sp>
      <p:sp>
        <p:nvSpPr>
          <p:cNvPr id="4" name="Content Placeholder 3"/>
          <p:cNvSpPr>
            <a:spLocks noGrp="1"/>
          </p:cNvSpPr>
          <p:nvPr>
            <p:ph sz="quarter" idx="13"/>
          </p:nvPr>
        </p:nvSpPr>
        <p:spPr>
          <a:xfrm>
            <a:off x="280879" y="346845"/>
            <a:ext cx="8602306" cy="482600"/>
          </a:xfrm>
        </p:spPr>
        <p:txBody>
          <a:bodyPr>
            <a:normAutofit/>
          </a:bodyPr>
          <a:lstStyle/>
          <a:p>
            <a:r>
              <a:rPr lang="pl-PL" sz="2800" b="1" dirty="0" smtClean="0">
                <a:solidFill>
                  <a:srgbClr val="000000"/>
                </a:solidFill>
                <a:latin typeface="+mj-lt"/>
              </a:rPr>
              <a:t>Zaključak članka</a:t>
            </a:r>
            <a:r>
              <a:rPr lang="hr-HR" sz="2400" b="1" dirty="0" smtClean="0">
                <a:solidFill>
                  <a:srgbClr val="000000"/>
                </a:solidFill>
                <a:latin typeface="Times New Roman"/>
              </a:rPr>
              <a:t>:</a:t>
            </a:r>
            <a:endParaRPr lang="en-GB" sz="24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3636910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2800" b="1" u="sng" dirty="0" smtClean="0">
                <a:solidFill>
                  <a:srgbClr val="FF0000"/>
                </a:solidFill>
              </a:rPr>
              <a:t>Sažetak – bitno za nas u RH</a:t>
            </a:r>
            <a:r>
              <a:rPr lang="hr-HR" b="1" u="sng" dirty="0" smtClean="0">
                <a:solidFill>
                  <a:srgbClr val="FF0000"/>
                </a:solidFill>
              </a:rPr>
              <a:t> </a:t>
            </a:r>
            <a:endParaRPr lang="hr-HR" b="1" u="sng" dirty="0">
              <a:solidFill>
                <a:srgbClr val="FF0000"/>
              </a:solidFill>
            </a:endParaRPr>
          </a:p>
        </p:txBody>
      </p:sp>
      <p:sp>
        <p:nvSpPr>
          <p:cNvPr id="3" name="Rezervirano mjesto sadržaja 2"/>
          <p:cNvSpPr>
            <a:spLocks noGrp="1"/>
          </p:cNvSpPr>
          <p:nvPr>
            <p:ph idx="1"/>
          </p:nvPr>
        </p:nvSpPr>
        <p:spPr/>
        <p:txBody>
          <a:bodyPr>
            <a:normAutofit lnSpcReduction="10000"/>
          </a:bodyPr>
          <a:lstStyle/>
          <a:p>
            <a:pPr algn="just"/>
            <a:r>
              <a:rPr lang="hr-HR" dirty="0" smtClean="0">
                <a:solidFill>
                  <a:srgbClr val="0D5257"/>
                </a:solidFill>
              </a:rPr>
              <a:t>Imamo širok spektar povezanih osoba kao polazišnu točku za transferne cijene –  definirano  člancima 46. i 49.  Opći porezni zakon i čl. 13. Zakon o porezu na dobit (</a:t>
            </a:r>
            <a:r>
              <a:rPr lang="hr-HR" b="1" dirty="0" smtClean="0">
                <a:solidFill>
                  <a:srgbClr val="FF0000"/>
                </a:solidFill>
              </a:rPr>
              <a:t>PD-IPO obrazac</a:t>
            </a:r>
            <a:r>
              <a:rPr lang="hr-HR" dirty="0" smtClean="0">
                <a:solidFill>
                  <a:srgbClr val="0D5257"/>
                </a:solidFill>
              </a:rPr>
              <a:t> je jedna od smjernica Poreznoj upravi u odabiru obveznika za kontrolu)</a:t>
            </a:r>
          </a:p>
          <a:p>
            <a:pPr algn="just"/>
            <a:r>
              <a:rPr lang="hr-HR" dirty="0">
                <a:solidFill>
                  <a:srgbClr val="0D5257"/>
                </a:solidFill>
              </a:rPr>
              <a:t>Odredbe o transfernim cijenama definirane su </a:t>
            </a:r>
            <a:r>
              <a:rPr lang="hr-HR" dirty="0" smtClean="0">
                <a:solidFill>
                  <a:srgbClr val="0D5257"/>
                </a:solidFill>
              </a:rPr>
              <a:t> kod nas lokalno odredbama </a:t>
            </a:r>
            <a:r>
              <a:rPr lang="hr-HR" dirty="0">
                <a:solidFill>
                  <a:srgbClr val="0D5257"/>
                </a:solidFill>
              </a:rPr>
              <a:t>Zakona o porezu na dobit i Pravilnika o porezu na dobit, kao i Općim poreznim zakonom</a:t>
            </a:r>
            <a:r>
              <a:rPr lang="hr-HR" dirty="0" smtClean="0">
                <a:solidFill>
                  <a:srgbClr val="0D5257"/>
                </a:solidFill>
              </a:rPr>
              <a:t>.</a:t>
            </a:r>
            <a:endParaRPr lang="hr-HR" dirty="0">
              <a:solidFill>
                <a:srgbClr val="0D5257"/>
              </a:solidFill>
            </a:endParaRPr>
          </a:p>
          <a:p>
            <a:pPr algn="just"/>
            <a:r>
              <a:rPr lang="hr-HR" dirty="0">
                <a:solidFill>
                  <a:srgbClr val="0D5257"/>
                </a:solidFill>
              </a:rPr>
              <a:t>Odredbe Zakona o porezu na dobit i Pravilnika o porezu na dobit vezane uz </a:t>
            </a:r>
            <a:r>
              <a:rPr lang="hr-HR" dirty="0" smtClean="0">
                <a:solidFill>
                  <a:srgbClr val="0D5257"/>
                </a:solidFill>
              </a:rPr>
              <a:t>transferne cijene </a:t>
            </a:r>
            <a:r>
              <a:rPr lang="hr-HR" dirty="0">
                <a:solidFill>
                  <a:srgbClr val="0D5257"/>
                </a:solidFill>
              </a:rPr>
              <a:t>temelje se na načelu nepristrane transakcije </a:t>
            </a:r>
            <a:r>
              <a:rPr lang="hr-HR" dirty="0" smtClean="0">
                <a:solidFill>
                  <a:srgbClr val="0D5257"/>
                </a:solidFill>
              </a:rPr>
              <a:t> (po tržišnim uvjetima) </a:t>
            </a:r>
          </a:p>
          <a:p>
            <a:pPr algn="just"/>
            <a:r>
              <a:rPr lang="hr-HR" dirty="0" smtClean="0">
                <a:solidFill>
                  <a:srgbClr val="0D5257"/>
                </a:solidFill>
              </a:rPr>
              <a:t>Metode određivanja transfernih cijena  opisane u čl. 13 Zakona o porezu na dobit</a:t>
            </a:r>
          </a:p>
          <a:p>
            <a:pPr algn="just"/>
            <a:r>
              <a:rPr lang="hr-HR" dirty="0" smtClean="0">
                <a:solidFill>
                  <a:srgbClr val="0D5257"/>
                </a:solidFill>
              </a:rPr>
              <a:t>Sadržaj dokumentacije o transfernim cijenama čl. 40. Pravilnika o porezu na dobit</a:t>
            </a:r>
          </a:p>
          <a:p>
            <a:pPr algn="just"/>
            <a:endParaRPr lang="hr-HR" dirty="0">
              <a:solidFill>
                <a:srgbClr val="0D5257"/>
              </a:solidFill>
            </a:endParaRPr>
          </a:p>
          <a:p>
            <a:endParaRPr lang="hr-HR" dirty="0"/>
          </a:p>
        </p:txBody>
      </p:sp>
      <p:sp>
        <p:nvSpPr>
          <p:cNvPr id="4" name="Rezervirano mjesto sadržaja 3"/>
          <p:cNvSpPr>
            <a:spLocks noGrp="1"/>
          </p:cNvSpPr>
          <p:nvPr>
            <p:ph sz="quarter" idx="13"/>
          </p:nvPr>
        </p:nvSpPr>
        <p:spPr/>
        <p:txBody>
          <a:bodyPr/>
          <a:lstStyle/>
          <a:p>
            <a:r>
              <a:rPr lang="hr-HR" dirty="0" smtClean="0"/>
              <a:t>Transferne cijene</a:t>
            </a:r>
            <a:endParaRPr lang="hr-HR" dirty="0"/>
          </a:p>
        </p:txBody>
      </p:sp>
    </p:spTree>
    <p:extLst>
      <p:ext uri="{BB962C8B-B14F-4D97-AF65-F5344CB8AC3E}">
        <p14:creationId xmlns:p14="http://schemas.microsoft.com/office/powerpoint/2010/main" val="2931235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2800" b="1" u="sng" dirty="0">
                <a:solidFill>
                  <a:srgbClr val="FF0000"/>
                </a:solidFill>
              </a:rPr>
              <a:t>Sažetak – bitno za nas u RH</a:t>
            </a:r>
            <a:r>
              <a:rPr lang="hr-HR" b="1" u="sng" dirty="0">
                <a:solidFill>
                  <a:srgbClr val="FF0000"/>
                </a:solidFill>
              </a:rPr>
              <a:t> </a:t>
            </a:r>
            <a:endParaRPr lang="hr-HR" dirty="0"/>
          </a:p>
        </p:txBody>
      </p:sp>
      <p:sp>
        <p:nvSpPr>
          <p:cNvPr id="3" name="Rezervirano mjesto sadržaja 2"/>
          <p:cNvSpPr>
            <a:spLocks noGrp="1"/>
          </p:cNvSpPr>
          <p:nvPr>
            <p:ph idx="1"/>
          </p:nvPr>
        </p:nvSpPr>
        <p:spPr/>
        <p:txBody>
          <a:bodyPr>
            <a:normAutofit lnSpcReduction="10000"/>
          </a:bodyPr>
          <a:lstStyle/>
          <a:p>
            <a:pPr algn="just"/>
            <a:r>
              <a:rPr lang="hr-HR" dirty="0" smtClean="0">
                <a:solidFill>
                  <a:srgbClr val="575756"/>
                </a:solidFill>
              </a:rPr>
              <a:t>Od</a:t>
            </a:r>
            <a:r>
              <a:rPr lang="vi-VN" dirty="0" smtClean="0">
                <a:solidFill>
                  <a:srgbClr val="575756"/>
                </a:solidFill>
              </a:rPr>
              <a:t> </a:t>
            </a:r>
            <a:r>
              <a:rPr lang="vi-VN" dirty="0">
                <a:solidFill>
                  <a:srgbClr val="575756"/>
                </a:solidFill>
              </a:rPr>
              <a:t>travnja 2017. godine u </a:t>
            </a:r>
            <a:r>
              <a:rPr lang="hr-HR" dirty="0" smtClean="0">
                <a:solidFill>
                  <a:srgbClr val="575756"/>
                </a:solidFill>
              </a:rPr>
              <a:t>RH</a:t>
            </a:r>
            <a:r>
              <a:rPr lang="vi-VN" dirty="0" smtClean="0">
                <a:solidFill>
                  <a:srgbClr val="575756"/>
                </a:solidFill>
              </a:rPr>
              <a:t> mo</a:t>
            </a:r>
            <a:r>
              <a:rPr lang="hr-HR" dirty="0" err="1" smtClean="0">
                <a:solidFill>
                  <a:srgbClr val="575756"/>
                </a:solidFill>
              </a:rPr>
              <a:t>že</a:t>
            </a:r>
            <a:r>
              <a:rPr lang="vi-VN" dirty="0" smtClean="0">
                <a:solidFill>
                  <a:srgbClr val="575756"/>
                </a:solidFill>
              </a:rPr>
              <a:t> </a:t>
            </a:r>
            <a:r>
              <a:rPr lang="hr-HR" dirty="0" smtClean="0">
                <a:solidFill>
                  <a:srgbClr val="575756"/>
                </a:solidFill>
              </a:rPr>
              <a:t>se </a:t>
            </a:r>
            <a:r>
              <a:rPr lang="vi-VN" dirty="0" smtClean="0">
                <a:solidFill>
                  <a:srgbClr val="575756"/>
                </a:solidFill>
              </a:rPr>
              <a:t>sa </a:t>
            </a:r>
            <a:r>
              <a:rPr lang="vi-VN" dirty="0">
                <a:solidFill>
                  <a:srgbClr val="575756"/>
                </a:solidFill>
              </a:rPr>
              <a:t>Ministarstvom financija – Porezna uprava sklopiti </a:t>
            </a:r>
            <a:r>
              <a:rPr lang="hr-HR" dirty="0" smtClean="0">
                <a:solidFill>
                  <a:srgbClr val="575756"/>
                </a:solidFill>
              </a:rPr>
              <a:t>P</a:t>
            </a:r>
            <a:r>
              <a:rPr lang="vi-VN" i="1" dirty="0" smtClean="0">
                <a:solidFill>
                  <a:srgbClr val="575756"/>
                </a:solidFill>
              </a:rPr>
              <a:t>rethodni </a:t>
            </a:r>
            <a:r>
              <a:rPr lang="vi-VN" i="1" dirty="0">
                <a:solidFill>
                  <a:srgbClr val="575756"/>
                </a:solidFill>
              </a:rPr>
              <a:t>sporazum o transfernim cijenama</a:t>
            </a:r>
            <a:r>
              <a:rPr lang="vi-VN" dirty="0">
                <a:solidFill>
                  <a:srgbClr val="575756"/>
                </a:solidFill>
              </a:rPr>
              <a:t>. Navedenim se sporazumom može definirati metodologija utvrđivanja transfernih cijena uz prethodno odobrenje od strane Ministarstva financija – Porezna uprava. Navedeni se sporazum sklapa uz naknadu.</a:t>
            </a:r>
          </a:p>
          <a:p>
            <a:pPr algn="just"/>
            <a:r>
              <a:rPr lang="vi-VN" dirty="0">
                <a:solidFill>
                  <a:srgbClr val="575756"/>
                </a:solidFill>
              </a:rPr>
              <a:t>Zakonodavni propis: čl. 14. a) </a:t>
            </a:r>
            <a:r>
              <a:rPr lang="vi-VN" i="1" dirty="0">
                <a:solidFill>
                  <a:srgbClr val="575756"/>
                </a:solidFill>
              </a:rPr>
              <a:t>Zakona o porezu na dobit</a:t>
            </a:r>
            <a:r>
              <a:rPr lang="vi-VN" dirty="0">
                <a:solidFill>
                  <a:srgbClr val="575756"/>
                </a:solidFill>
              </a:rPr>
              <a:t>, te </a:t>
            </a:r>
            <a:r>
              <a:rPr lang="vi-VN" i="1" dirty="0">
                <a:solidFill>
                  <a:srgbClr val="575756"/>
                </a:solidFill>
              </a:rPr>
              <a:t>Pravilnik o postupku sklapanja prethodnog sporazuma o transfernim cijenama</a:t>
            </a:r>
            <a:r>
              <a:rPr lang="vi-VN" dirty="0">
                <a:solidFill>
                  <a:srgbClr val="575756"/>
                </a:solidFill>
              </a:rPr>
              <a:t> (NN 42/2017 od 28.04.2017</a:t>
            </a:r>
            <a:r>
              <a:rPr lang="vi-VN" dirty="0" smtClean="0">
                <a:solidFill>
                  <a:srgbClr val="575756"/>
                </a:solidFill>
              </a:rPr>
              <a:t>).</a:t>
            </a:r>
            <a:endParaRPr lang="hr-HR" dirty="0" smtClean="0">
              <a:solidFill>
                <a:srgbClr val="575756"/>
              </a:solidFill>
            </a:endParaRPr>
          </a:p>
          <a:p>
            <a:pPr algn="just"/>
            <a:r>
              <a:rPr lang="hr-HR" dirty="0" smtClean="0">
                <a:solidFill>
                  <a:srgbClr val="575756"/>
                </a:solidFill>
              </a:rPr>
              <a:t>Potrebno je napraviti Elaborat o transfernim cijenama „na vrijeme”, iako su iz ureda za velike poduzetnike rekli da daju po pozivu poreznom obvezniku 8-30 dana da dostavi Elaborat, i </a:t>
            </a:r>
            <a:r>
              <a:rPr lang="hr-HR" dirty="0" smtClean="0">
                <a:solidFill>
                  <a:srgbClr val="575756"/>
                </a:solidFill>
              </a:rPr>
              <a:t>zato </a:t>
            </a:r>
            <a:r>
              <a:rPr lang="hr-HR" dirty="0" smtClean="0">
                <a:solidFill>
                  <a:srgbClr val="575756"/>
                </a:solidFill>
              </a:rPr>
              <a:t>se bolje pripremiti i ne dočekati taj obvezujući rok dostave, ali i ne žuriti pri izradi kad pozovu, jer je cilj dati dobru dokumentaciju.</a:t>
            </a:r>
          </a:p>
          <a:p>
            <a:pPr algn="just"/>
            <a:r>
              <a:rPr lang="hr-HR" dirty="0">
                <a:solidFill>
                  <a:srgbClr val="575756"/>
                </a:solidFill>
              </a:rPr>
              <a:t>Na </a:t>
            </a:r>
            <a:r>
              <a:rPr lang="hr-HR" dirty="0" smtClean="0">
                <a:solidFill>
                  <a:srgbClr val="575756"/>
                </a:solidFill>
              </a:rPr>
              <a:t>našem </a:t>
            </a:r>
            <a:r>
              <a:rPr lang="hr-HR" dirty="0" err="1" smtClean="0">
                <a:solidFill>
                  <a:srgbClr val="575756"/>
                </a:solidFill>
              </a:rPr>
              <a:t>Knowledge</a:t>
            </a:r>
            <a:r>
              <a:rPr lang="hr-HR" dirty="0" smtClean="0">
                <a:solidFill>
                  <a:srgbClr val="575756"/>
                </a:solidFill>
              </a:rPr>
              <a:t> </a:t>
            </a:r>
            <a:r>
              <a:rPr lang="hr-HR" dirty="0" err="1" smtClean="0">
                <a:solidFill>
                  <a:srgbClr val="575756"/>
                </a:solidFill>
              </a:rPr>
              <a:t>Database</a:t>
            </a:r>
            <a:r>
              <a:rPr lang="hr-HR" dirty="0" smtClean="0">
                <a:solidFill>
                  <a:srgbClr val="575756"/>
                </a:solidFill>
              </a:rPr>
              <a:t> ima detaljni članak o Transfernim cijenama - Dubravka </a:t>
            </a:r>
          </a:p>
          <a:p>
            <a:pPr algn="just"/>
            <a:endParaRPr lang="vi-VN" dirty="0">
              <a:solidFill>
                <a:srgbClr val="575756"/>
              </a:solidFill>
            </a:endParaRPr>
          </a:p>
          <a:p>
            <a:endParaRPr lang="hr-HR" dirty="0"/>
          </a:p>
        </p:txBody>
      </p:sp>
      <p:sp>
        <p:nvSpPr>
          <p:cNvPr id="4" name="Rezervirano mjesto sadržaja 3"/>
          <p:cNvSpPr>
            <a:spLocks noGrp="1"/>
          </p:cNvSpPr>
          <p:nvPr>
            <p:ph sz="quarter" idx="13"/>
          </p:nvPr>
        </p:nvSpPr>
        <p:spPr/>
        <p:txBody>
          <a:bodyPr/>
          <a:lstStyle/>
          <a:p>
            <a:pPr lvl="0"/>
            <a:r>
              <a:rPr lang="hr-HR" dirty="0"/>
              <a:t>Transferne cijene</a:t>
            </a:r>
          </a:p>
          <a:p>
            <a:endParaRPr lang="hr-HR" dirty="0"/>
          </a:p>
        </p:txBody>
      </p:sp>
    </p:spTree>
    <p:extLst>
      <p:ext uri="{BB962C8B-B14F-4D97-AF65-F5344CB8AC3E}">
        <p14:creationId xmlns:p14="http://schemas.microsoft.com/office/powerpoint/2010/main" val="2278218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42900" indent="-342900" algn="just"/>
            <a:r>
              <a:rPr lang="hr-HR" sz="2800" dirty="0" smtClean="0">
                <a:solidFill>
                  <a:schemeClr val="bg2">
                    <a:lumMod val="10000"/>
                  </a:schemeClr>
                </a:solidFill>
                <a:latin typeface="+mj-lt"/>
              </a:rPr>
              <a:t>Slovenska praksa, ali i ona u RH:</a:t>
            </a:r>
          </a:p>
          <a:p>
            <a:pPr marL="514350" indent="-514350" algn="just">
              <a:buAutoNum type="arabicPeriod"/>
            </a:pPr>
            <a:r>
              <a:rPr lang="hr-HR" sz="2800" dirty="0" smtClean="0">
                <a:solidFill>
                  <a:schemeClr val="bg2">
                    <a:lumMod val="10000"/>
                  </a:schemeClr>
                </a:solidFill>
                <a:latin typeface="+mj-lt"/>
              </a:rPr>
              <a:t>Kreće se od zahtjeva nadzornog tijela prema poreznom obvezniku:</a:t>
            </a:r>
          </a:p>
          <a:p>
            <a:pPr marL="0" indent="0" algn="just">
              <a:buNone/>
            </a:pPr>
            <a:r>
              <a:rPr lang="hr-HR" sz="2800" dirty="0" smtClean="0">
                <a:solidFill>
                  <a:schemeClr val="bg2">
                    <a:lumMod val="10000"/>
                  </a:schemeClr>
                </a:solidFill>
                <a:latin typeface="+mj-lt"/>
              </a:rPr>
              <a:t> - da predoči financijska izvješća </a:t>
            </a:r>
            <a:r>
              <a:rPr lang="hr-HR" sz="2800" b="1" u="sng" dirty="0" smtClean="0">
                <a:solidFill>
                  <a:schemeClr val="bg2">
                    <a:lumMod val="10000"/>
                  </a:schemeClr>
                </a:solidFill>
                <a:latin typeface="+mj-lt"/>
              </a:rPr>
              <a:t>povezane pravne osobe</a:t>
            </a:r>
            <a:r>
              <a:rPr lang="hr-HR" sz="2800" dirty="0" smtClean="0">
                <a:solidFill>
                  <a:schemeClr val="bg2">
                    <a:lumMod val="10000"/>
                  </a:schemeClr>
                </a:solidFill>
                <a:latin typeface="+mj-lt"/>
              </a:rPr>
              <a:t> iz inozemstva.</a:t>
            </a:r>
          </a:p>
          <a:p>
            <a:pPr marL="0" indent="0" algn="just">
              <a:buNone/>
            </a:pPr>
            <a:r>
              <a:rPr lang="hr-HR" sz="2800" dirty="0" smtClean="0">
                <a:solidFill>
                  <a:schemeClr val="bg2">
                    <a:lumMod val="10000"/>
                  </a:schemeClr>
                </a:solidFill>
                <a:latin typeface="+mj-lt"/>
              </a:rPr>
              <a:t>Namjerno navedeno </a:t>
            </a:r>
            <a:r>
              <a:rPr lang="hr-HR" sz="2800" b="1" u="sng" dirty="0" smtClean="0">
                <a:solidFill>
                  <a:schemeClr val="bg2">
                    <a:lumMod val="10000"/>
                  </a:schemeClr>
                </a:solidFill>
                <a:latin typeface="+mj-lt"/>
              </a:rPr>
              <a:t>inozemstvo</a:t>
            </a:r>
            <a:r>
              <a:rPr lang="hr-HR" sz="2800" dirty="0" smtClean="0">
                <a:solidFill>
                  <a:schemeClr val="bg2">
                    <a:lumMod val="10000"/>
                  </a:schemeClr>
                </a:solidFill>
                <a:latin typeface="+mj-lt"/>
              </a:rPr>
              <a:t>, jer je to uglavnom u fokusu kontrole Porezne uprave i kod nas (zbog „</a:t>
            </a:r>
            <a:r>
              <a:rPr lang="hr-HR" sz="2800" dirty="0" err="1" smtClean="0">
                <a:solidFill>
                  <a:schemeClr val="bg2">
                    <a:lumMod val="10000"/>
                  </a:schemeClr>
                </a:solidFill>
                <a:latin typeface="+mj-lt"/>
              </a:rPr>
              <a:t>preljevanja</a:t>
            </a:r>
            <a:r>
              <a:rPr lang="hr-HR" sz="2800" dirty="0" smtClean="0">
                <a:solidFill>
                  <a:schemeClr val="bg2">
                    <a:lumMod val="10000"/>
                  </a:schemeClr>
                </a:solidFill>
                <a:latin typeface="+mj-lt"/>
              </a:rPr>
              <a:t>” dobiti izvan RH).</a:t>
            </a:r>
          </a:p>
          <a:p>
            <a:pPr marL="0" indent="0" algn="just">
              <a:buNone/>
            </a:pPr>
            <a:r>
              <a:rPr lang="hr-HR" sz="2800" dirty="0" smtClean="0">
                <a:solidFill>
                  <a:schemeClr val="bg2">
                    <a:lumMod val="10000"/>
                  </a:schemeClr>
                </a:solidFill>
                <a:latin typeface="+mj-lt"/>
              </a:rPr>
              <a:t>Tuzemna povezana su važna ako jedno od društava ima povlašteni porezni status (niži porez na dobit, i ako ima prenesene porezne gubitke)</a:t>
            </a:r>
          </a:p>
          <a:p>
            <a:pPr marL="0" indent="0" algn="just">
              <a:buNone/>
            </a:pPr>
            <a:endParaRPr lang="hr-HR" sz="2800" dirty="0" smtClean="0">
              <a:solidFill>
                <a:schemeClr val="bg2">
                  <a:lumMod val="10000"/>
                </a:schemeClr>
              </a:solidFill>
              <a:latin typeface="+mj-lt"/>
            </a:endParaRPr>
          </a:p>
          <a:p>
            <a:pPr marL="0" indent="0" algn="just">
              <a:buNone/>
            </a:pPr>
            <a:endParaRPr lang="hr-HR" sz="2800" dirty="0">
              <a:solidFill>
                <a:schemeClr val="bg2">
                  <a:lumMod val="10000"/>
                </a:schemeClr>
              </a:solidFill>
              <a:latin typeface="+mj-lt"/>
            </a:endParaRPr>
          </a:p>
        </p:txBody>
      </p:sp>
      <p:sp>
        <p:nvSpPr>
          <p:cNvPr id="4" name="Content Placeholder 3"/>
          <p:cNvSpPr>
            <a:spLocks noGrp="1"/>
          </p:cNvSpPr>
          <p:nvPr>
            <p:ph sz="quarter" idx="13"/>
          </p:nvPr>
        </p:nvSpPr>
        <p:spPr>
          <a:xfrm>
            <a:off x="280879" y="606152"/>
            <a:ext cx="8602306" cy="482600"/>
          </a:xfrm>
        </p:spPr>
        <p:txBody>
          <a:bodyPr>
            <a:normAutofit/>
          </a:bodyPr>
          <a:lstStyle/>
          <a:p>
            <a:r>
              <a:rPr lang="hr-HR" sz="2400" b="1" dirty="0" smtClean="0">
                <a:solidFill>
                  <a:srgbClr val="000000"/>
                </a:solidFill>
                <a:latin typeface="+mn-lt"/>
              </a:rPr>
              <a:t>Osiguranje dokumentacije povezanih osoba</a:t>
            </a:r>
            <a:endParaRPr lang="en-GB" sz="2400" b="1" dirty="0">
              <a:latin typeface="+mn-l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1483975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286" y="1241946"/>
            <a:ext cx="8602837" cy="4606582"/>
          </a:xfrm>
        </p:spPr>
        <p:txBody>
          <a:bodyPr/>
          <a:lstStyle/>
          <a:p>
            <a:pPr marL="0" indent="0" algn="just">
              <a:buNone/>
            </a:pPr>
            <a:r>
              <a:rPr lang="hr-HR" sz="2400" dirty="0" smtClean="0">
                <a:solidFill>
                  <a:srgbClr val="000000"/>
                </a:solidFill>
                <a:latin typeface="+mj-lt"/>
              </a:rPr>
              <a:t>Pružanje usluga kod transfernih cijena, a između povezanih osoba – </a:t>
            </a:r>
            <a:r>
              <a:rPr lang="hr-HR" sz="2400" b="1" u="sng" dirty="0" smtClean="0">
                <a:solidFill>
                  <a:srgbClr val="000000"/>
                </a:solidFill>
                <a:latin typeface="+mj-lt"/>
              </a:rPr>
              <a:t>jako važno i teže dokazivo </a:t>
            </a:r>
            <a:r>
              <a:rPr lang="hr-HR" sz="2400" dirty="0" smtClean="0">
                <a:solidFill>
                  <a:srgbClr val="000000"/>
                </a:solidFill>
                <a:latin typeface="+mj-lt"/>
              </a:rPr>
              <a:t>nego prodaja roba.</a:t>
            </a:r>
          </a:p>
          <a:p>
            <a:pPr marL="0" indent="0" algn="just">
              <a:buNone/>
            </a:pPr>
            <a:endParaRPr lang="hr-HR" sz="2400" dirty="0" smtClean="0">
              <a:solidFill>
                <a:srgbClr val="000000"/>
              </a:solidFill>
              <a:latin typeface="+mj-lt"/>
            </a:endParaRPr>
          </a:p>
          <a:p>
            <a:pPr marL="0" indent="0" algn="just">
              <a:buNone/>
            </a:pPr>
            <a:r>
              <a:rPr lang="hr-HR" sz="2400" dirty="0" smtClean="0">
                <a:solidFill>
                  <a:srgbClr val="000000"/>
                </a:solidFill>
                <a:latin typeface="+mj-lt"/>
              </a:rPr>
              <a:t>U analizi određivanja, a kasnije i kontroliranja od strane nadzornih tijela transfernih cijena vezano za usluge važno je: </a:t>
            </a:r>
          </a:p>
          <a:p>
            <a:pPr marL="457200" indent="-457200" algn="just">
              <a:buAutoNum type="alphaLcParenR"/>
            </a:pPr>
            <a:r>
              <a:rPr lang="hr-HR" sz="2400" dirty="0" smtClean="0">
                <a:solidFill>
                  <a:srgbClr val="000000"/>
                </a:solidFill>
                <a:latin typeface="+mj-lt"/>
              </a:rPr>
              <a:t>Jesu li usluge stvarno obavljene</a:t>
            </a:r>
          </a:p>
          <a:p>
            <a:pPr marL="457200" indent="-457200" algn="just">
              <a:buAutoNum type="alphaLcParenR"/>
            </a:pPr>
            <a:r>
              <a:rPr lang="hr-HR" sz="2400" dirty="0" smtClean="0">
                <a:solidFill>
                  <a:srgbClr val="000000"/>
                </a:solidFill>
                <a:latin typeface="+mj-lt"/>
              </a:rPr>
              <a:t>Kakva bi bila cijena za takve usluge za porezne svrhe u skladu sa neovisnim tržišnim načelom</a:t>
            </a:r>
          </a:p>
          <a:p>
            <a:pPr marL="457200" indent="-457200" algn="just">
              <a:buAutoNum type="alphaLcParenR"/>
            </a:pPr>
            <a:r>
              <a:rPr lang="hr-HR" sz="2400" dirty="0" smtClean="0">
                <a:solidFill>
                  <a:srgbClr val="000000"/>
                </a:solidFill>
                <a:latin typeface="+mj-lt"/>
              </a:rPr>
              <a:t>Je li riječ o podvajanju usluga (poduzetnik sam organizira i obavlja usluga i još mu dodatno to fakturira i povezano društvo iz </a:t>
            </a:r>
            <a:r>
              <a:rPr lang="hr-HR" sz="2400" dirty="0" smtClean="0">
                <a:solidFill>
                  <a:srgbClr val="000000"/>
                </a:solidFill>
                <a:latin typeface="+mj-lt"/>
              </a:rPr>
              <a:t>inozemstva)</a:t>
            </a:r>
            <a:endParaRPr lang="hr-HR" sz="2400" dirty="0">
              <a:solidFill>
                <a:srgbClr val="000000"/>
              </a:solidFill>
              <a:latin typeface="+mj-lt"/>
            </a:endParaRPr>
          </a:p>
          <a:p>
            <a:endParaRPr lang="hr-HR" sz="1800" dirty="0">
              <a:solidFill>
                <a:srgbClr val="000000"/>
              </a:solidFill>
              <a:latin typeface="Times New Roman"/>
            </a:endParaRPr>
          </a:p>
          <a:p>
            <a:pPr marL="342900" indent="-342900" algn="just"/>
            <a:endParaRPr lang="hr-HR" sz="1800" dirty="0">
              <a:solidFill>
                <a:schemeClr val="bg2">
                  <a:lumMod val="10000"/>
                </a:schemeClr>
              </a:solidFill>
            </a:endParaRPr>
          </a:p>
        </p:txBody>
      </p:sp>
      <p:sp>
        <p:nvSpPr>
          <p:cNvPr id="4" name="Content Placeholder 3"/>
          <p:cNvSpPr>
            <a:spLocks noGrp="1"/>
          </p:cNvSpPr>
          <p:nvPr>
            <p:ph sz="quarter" idx="13"/>
          </p:nvPr>
        </p:nvSpPr>
        <p:spPr>
          <a:xfrm>
            <a:off x="280879" y="442379"/>
            <a:ext cx="8602306" cy="482600"/>
          </a:xfrm>
        </p:spPr>
        <p:txBody>
          <a:bodyPr>
            <a:normAutofit/>
          </a:bodyPr>
          <a:lstStyle/>
          <a:p>
            <a:r>
              <a:rPr lang="hr-HR" sz="2400" b="1" dirty="0" smtClean="0">
                <a:solidFill>
                  <a:srgbClr val="000000"/>
                </a:solidFill>
                <a:latin typeface="+mj-lt"/>
              </a:rPr>
              <a:t>Troškovi usluga zaračunati između povezanih osoba</a:t>
            </a:r>
            <a:endParaRPr lang="en-GB" sz="2400" b="1" dirty="0">
              <a:latin typeface="+mj-l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3311747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2400" b="1" dirty="0">
                <a:solidFill>
                  <a:srgbClr val="000000"/>
                </a:solidFill>
                <a:latin typeface="Tahoma"/>
              </a:rPr>
              <a:t>Troškovi usluga zaračunati između povezanih </a:t>
            </a:r>
            <a:r>
              <a:rPr lang="hr-HR" sz="2400" b="1" dirty="0" err="1">
                <a:solidFill>
                  <a:srgbClr val="000000"/>
                </a:solidFill>
                <a:latin typeface="Tahoma"/>
              </a:rPr>
              <a:t>osob</a:t>
            </a:r>
            <a:endParaRPr lang="hr-HR" dirty="0"/>
          </a:p>
        </p:txBody>
      </p:sp>
      <p:sp>
        <p:nvSpPr>
          <p:cNvPr id="3" name="Rezervirano mjesto sadržaja 2"/>
          <p:cNvSpPr>
            <a:spLocks noGrp="1"/>
          </p:cNvSpPr>
          <p:nvPr>
            <p:ph idx="1"/>
          </p:nvPr>
        </p:nvSpPr>
        <p:spPr/>
        <p:txBody>
          <a:bodyPr>
            <a:normAutofit lnSpcReduction="10000"/>
          </a:bodyPr>
          <a:lstStyle/>
          <a:p>
            <a:r>
              <a:rPr lang="hr-HR" dirty="0" smtClean="0">
                <a:solidFill>
                  <a:schemeClr val="bg2">
                    <a:lumMod val="10000"/>
                  </a:schemeClr>
                </a:solidFill>
              </a:rPr>
              <a:t>Prema OECD-ovoj smjernici kao vodiču za transferne cijene (skraćenica od Organizacije za ekonomsku suradnju i razvoj): </a:t>
            </a:r>
          </a:p>
          <a:p>
            <a:endParaRPr lang="hr-HR" dirty="0">
              <a:solidFill>
                <a:schemeClr val="bg2">
                  <a:lumMod val="10000"/>
                </a:schemeClr>
              </a:solidFill>
            </a:endParaRPr>
          </a:p>
          <a:p>
            <a:pPr marL="0" indent="0">
              <a:buNone/>
            </a:pPr>
            <a:r>
              <a:rPr lang="hr-HR" dirty="0" smtClean="0">
                <a:solidFill>
                  <a:schemeClr val="bg2">
                    <a:lumMod val="10000"/>
                  </a:schemeClr>
                </a:solidFill>
              </a:rPr>
              <a:t>Neovisno tržišno načelo glasi:</a:t>
            </a:r>
          </a:p>
          <a:p>
            <a:pPr marL="0" indent="0">
              <a:buNone/>
            </a:pPr>
            <a:endParaRPr lang="hr-HR" dirty="0">
              <a:solidFill>
                <a:schemeClr val="bg2">
                  <a:lumMod val="10000"/>
                </a:schemeClr>
              </a:solidFill>
            </a:endParaRPr>
          </a:p>
          <a:p>
            <a:pPr marL="0" indent="0">
              <a:buNone/>
            </a:pPr>
            <a:r>
              <a:rPr lang="hr-HR" dirty="0" smtClean="0">
                <a:solidFill>
                  <a:schemeClr val="bg2">
                    <a:lumMod val="10000"/>
                  </a:schemeClr>
                </a:solidFill>
              </a:rPr>
              <a:t>„ Kada se između dva povezana poduzeća u komercijalnim ili financijskim odnosima uspostave uvjeti, drugačiji od onih koji bi se uspostavili između neovisnih poduzeća, može se bilo koji dobitak koji bi pripao jednom od poduzeća kad takvih uvjeta ne bi bilo, a baš zbog takvih uvjeta mu nije pripao, uključiti u dobitak tog poduzeća i odgovarajuće oporezivati.”</a:t>
            </a:r>
          </a:p>
          <a:p>
            <a:pPr marL="0" indent="0">
              <a:buNone/>
            </a:pPr>
            <a:endParaRPr lang="hr-HR" dirty="0">
              <a:solidFill>
                <a:schemeClr val="bg2">
                  <a:lumMod val="10000"/>
                </a:schemeClr>
              </a:solidFill>
            </a:endParaRPr>
          </a:p>
          <a:p>
            <a:pPr marL="0" indent="0">
              <a:buNone/>
            </a:pPr>
            <a:r>
              <a:rPr lang="hr-HR" u="sng" dirty="0" smtClean="0">
                <a:solidFill>
                  <a:schemeClr val="bg2">
                    <a:lumMod val="10000"/>
                  </a:schemeClr>
                </a:solidFill>
              </a:rPr>
              <a:t>Pojednostavljeno</a:t>
            </a:r>
            <a:r>
              <a:rPr lang="hr-HR" dirty="0" smtClean="0">
                <a:solidFill>
                  <a:schemeClr val="bg2">
                    <a:lumMod val="10000"/>
                  </a:schemeClr>
                </a:solidFill>
              </a:rPr>
              <a:t>: ako nisu identični uvjeti u poslovanju poreznih obveznika između povezanih i nepovezanih društava, i nisu odgovarajuće dokazani, prikazati razlike unutar prijave poreza na dobit</a:t>
            </a:r>
            <a:endParaRPr lang="hr-HR" dirty="0">
              <a:solidFill>
                <a:schemeClr val="bg2">
                  <a:lumMod val="10000"/>
                </a:schemeClr>
              </a:solidFill>
            </a:endParaRPr>
          </a:p>
        </p:txBody>
      </p:sp>
      <p:sp>
        <p:nvSpPr>
          <p:cNvPr id="4" name="Rezervirano mjesto sadržaja 3"/>
          <p:cNvSpPr>
            <a:spLocks noGrp="1"/>
          </p:cNvSpPr>
          <p:nvPr>
            <p:ph sz="quarter" idx="13"/>
          </p:nvPr>
        </p:nvSpPr>
        <p:spPr/>
        <p:txBody>
          <a:bodyPr/>
          <a:lstStyle/>
          <a:p>
            <a:r>
              <a:rPr lang="hr-HR" b="1" u="sng" dirty="0" smtClean="0"/>
              <a:t>Neovisno tržišno načelo</a:t>
            </a:r>
            <a:endParaRPr lang="hr-HR" b="1" u="sng" dirty="0"/>
          </a:p>
        </p:txBody>
      </p:sp>
    </p:spTree>
    <p:extLst>
      <p:ext uri="{BB962C8B-B14F-4D97-AF65-F5344CB8AC3E}">
        <p14:creationId xmlns:p14="http://schemas.microsoft.com/office/powerpoint/2010/main" val="2602046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846161"/>
            <a:ext cx="8602837" cy="5172501"/>
          </a:xfrm>
        </p:spPr>
        <p:txBody>
          <a:bodyPr>
            <a:normAutofit/>
          </a:bodyPr>
          <a:lstStyle/>
          <a:p>
            <a:pPr marL="0" indent="0">
              <a:buNone/>
            </a:pPr>
            <a:endParaRPr lang="hr-HR" sz="2800" dirty="0">
              <a:solidFill>
                <a:srgbClr val="000000"/>
              </a:solidFill>
              <a:latin typeface="Times New Roman"/>
            </a:endParaRPr>
          </a:p>
          <a:p>
            <a:pPr marL="342900" indent="-342900" algn="just"/>
            <a:r>
              <a:rPr lang="hr-HR" sz="1800" b="1" dirty="0" smtClean="0">
                <a:solidFill>
                  <a:schemeClr val="bg2">
                    <a:lumMod val="10000"/>
                  </a:schemeClr>
                </a:solidFill>
              </a:rPr>
              <a:t>Najčešće vrste usluga koje se fakturiraju od strane povezanih pravnih osoba:</a:t>
            </a:r>
          </a:p>
          <a:p>
            <a:pPr marL="342900" indent="-342900" algn="just"/>
            <a:endParaRPr lang="hr-HR" sz="1800" b="1" dirty="0">
              <a:solidFill>
                <a:schemeClr val="bg2">
                  <a:lumMod val="10000"/>
                </a:schemeClr>
              </a:solidFill>
            </a:endParaRPr>
          </a:p>
          <a:p>
            <a:pPr marL="342900" indent="-342900" algn="just"/>
            <a:r>
              <a:rPr lang="hr-HR" sz="1800" b="1" dirty="0" smtClean="0">
                <a:solidFill>
                  <a:schemeClr val="bg2">
                    <a:lumMod val="10000"/>
                  </a:schemeClr>
                </a:solidFill>
              </a:rPr>
              <a:t>Menadžerske usluge ( npr. Upravljanje ljudskim potencijalima)</a:t>
            </a:r>
          </a:p>
          <a:p>
            <a:pPr marL="342900" indent="-342900" algn="just"/>
            <a:r>
              <a:rPr lang="hr-HR" sz="1800" b="1" dirty="0" smtClean="0">
                <a:solidFill>
                  <a:schemeClr val="bg2">
                    <a:lumMod val="10000"/>
                  </a:schemeClr>
                </a:solidFill>
              </a:rPr>
              <a:t>Marketinške usluge (oglašavanje, istraživanje tržišta i sl.)</a:t>
            </a:r>
          </a:p>
          <a:p>
            <a:pPr marL="342900" indent="-342900" algn="just"/>
            <a:r>
              <a:rPr lang="hr-HR" sz="1800" b="1" dirty="0" smtClean="0">
                <a:solidFill>
                  <a:schemeClr val="bg2">
                    <a:lumMod val="10000"/>
                  </a:schemeClr>
                </a:solidFill>
              </a:rPr>
              <a:t>Financijske i administrativne usluge, IT usluge i sl.</a:t>
            </a:r>
          </a:p>
          <a:p>
            <a:pPr marL="0" indent="0" algn="just">
              <a:buNone/>
            </a:pPr>
            <a:r>
              <a:rPr lang="hr-HR" sz="1800" b="1" dirty="0" smtClean="0">
                <a:solidFill>
                  <a:schemeClr val="bg2">
                    <a:lumMod val="10000"/>
                  </a:schemeClr>
                </a:solidFill>
              </a:rPr>
              <a:t>Pokazalo se dosad u nadzorima u Sloveniji da uz Elaborat o transfernim cijenama </a:t>
            </a:r>
            <a:r>
              <a:rPr lang="hr-HR" sz="1800" b="1" i="1" u="sng" dirty="0" smtClean="0">
                <a:solidFill>
                  <a:srgbClr val="FF0000"/>
                </a:solidFill>
              </a:rPr>
              <a:t> nije dovoljan dokaz</a:t>
            </a:r>
            <a:r>
              <a:rPr lang="hr-HR" sz="1800" b="1" dirty="0" smtClean="0">
                <a:solidFill>
                  <a:srgbClr val="FF0000"/>
                </a:solidFill>
              </a:rPr>
              <a:t> </a:t>
            </a:r>
            <a:r>
              <a:rPr lang="hr-HR" sz="1800" b="1" dirty="0" smtClean="0">
                <a:solidFill>
                  <a:schemeClr val="bg2">
                    <a:lumMod val="10000"/>
                  </a:schemeClr>
                </a:solidFill>
              </a:rPr>
              <a:t>za pruženu uslugu od strane povezanog društva:</a:t>
            </a:r>
          </a:p>
          <a:p>
            <a:pPr marL="342900" indent="-342900" algn="just">
              <a:buAutoNum type="alphaLcParenR"/>
            </a:pPr>
            <a:r>
              <a:rPr lang="hr-HR" sz="1800" b="1" dirty="0" smtClean="0">
                <a:solidFill>
                  <a:schemeClr val="bg2">
                    <a:lumMod val="10000"/>
                  </a:schemeClr>
                </a:solidFill>
              </a:rPr>
              <a:t>Ugovor sa povezanim društvom koji je uglavnom općenit</a:t>
            </a:r>
          </a:p>
          <a:p>
            <a:pPr marL="342900" indent="-342900" algn="just">
              <a:buAutoNum type="alphaLcParenR"/>
            </a:pPr>
            <a:r>
              <a:rPr lang="hr-HR" sz="1800" b="1" dirty="0" smtClean="0">
                <a:solidFill>
                  <a:schemeClr val="bg2">
                    <a:lumMod val="10000"/>
                  </a:schemeClr>
                </a:solidFill>
              </a:rPr>
              <a:t>Faktura sa općenitom napomenom usluge, bez detaljnih opisa</a:t>
            </a:r>
          </a:p>
          <a:p>
            <a:pPr marL="342900" indent="-342900" algn="just">
              <a:buAutoNum type="alphaLcParenR"/>
            </a:pPr>
            <a:r>
              <a:rPr lang="hr-HR" sz="1800" b="1" dirty="0" smtClean="0">
                <a:solidFill>
                  <a:schemeClr val="bg2">
                    <a:lumMod val="10000"/>
                  </a:schemeClr>
                </a:solidFill>
              </a:rPr>
              <a:t>Uz fakturu tablični prikazi ukupnih iznosa npr. matice raspoređenih po nekom ključu na preostala povezana društva</a:t>
            </a:r>
          </a:p>
          <a:p>
            <a:pPr marL="342900" indent="-342900" algn="just">
              <a:buAutoNum type="alphaLcParenR"/>
            </a:pPr>
            <a:endParaRPr lang="hr-HR" sz="1800" b="1" dirty="0" smtClean="0">
              <a:solidFill>
                <a:schemeClr val="bg2">
                  <a:lumMod val="10000"/>
                </a:schemeClr>
              </a:solidFill>
            </a:endParaRPr>
          </a:p>
          <a:p>
            <a:pPr marL="342900" indent="-342900" algn="just"/>
            <a:endParaRPr lang="hr-HR" sz="1800" b="1" dirty="0">
              <a:solidFill>
                <a:schemeClr val="bg2">
                  <a:lumMod val="10000"/>
                </a:schemeClr>
              </a:solidFill>
            </a:endParaRPr>
          </a:p>
          <a:p>
            <a:pPr marL="0" indent="0" algn="just">
              <a:buNone/>
            </a:pPr>
            <a:endParaRPr lang="hr-HR" sz="1800" b="1" dirty="0" smtClean="0">
              <a:solidFill>
                <a:schemeClr val="bg2">
                  <a:lumMod val="10000"/>
                </a:schemeClr>
              </a:solidFill>
            </a:endParaRPr>
          </a:p>
          <a:p>
            <a:pPr marL="0" indent="0" algn="just">
              <a:buNone/>
            </a:pPr>
            <a:endParaRPr lang="hr-HR" sz="1800" b="1" dirty="0">
              <a:solidFill>
                <a:schemeClr val="bg2">
                  <a:lumMod val="10000"/>
                </a:schemeClr>
              </a:solidFill>
            </a:endParaRPr>
          </a:p>
          <a:p>
            <a:pPr marL="0" indent="0" algn="just">
              <a:buNone/>
            </a:pPr>
            <a:endParaRPr lang="hr-HR" sz="1800" b="1" dirty="0" smtClean="0">
              <a:solidFill>
                <a:schemeClr val="bg2">
                  <a:lumMod val="10000"/>
                </a:schemeClr>
              </a:solidFill>
            </a:endParaRPr>
          </a:p>
          <a:p>
            <a:pPr marL="0" indent="0" algn="just">
              <a:buNone/>
            </a:pPr>
            <a:endParaRPr lang="hr-HR" sz="1800" dirty="0">
              <a:solidFill>
                <a:schemeClr val="bg2">
                  <a:lumMod val="10000"/>
                </a:schemeClr>
              </a:solidFill>
            </a:endParaRPr>
          </a:p>
          <a:p>
            <a:pPr marL="0" indent="0" algn="just">
              <a:buNone/>
            </a:pPr>
            <a:endParaRPr lang="hr-HR" sz="1800" dirty="0" smtClean="0">
              <a:solidFill>
                <a:schemeClr val="bg2">
                  <a:lumMod val="10000"/>
                </a:schemeClr>
              </a:solidFill>
            </a:endParaRPr>
          </a:p>
          <a:p>
            <a:pPr marL="342900" indent="-342900" algn="just"/>
            <a:endParaRPr lang="hr-HR" sz="1800" dirty="0">
              <a:solidFill>
                <a:schemeClr val="bg2">
                  <a:lumMod val="10000"/>
                </a:schemeClr>
              </a:solidFill>
            </a:endParaRPr>
          </a:p>
          <a:p>
            <a:pPr marL="342900" indent="-342900" algn="just"/>
            <a:endParaRPr lang="hr-HR" sz="1800" dirty="0" smtClean="0">
              <a:solidFill>
                <a:schemeClr val="bg2">
                  <a:lumMod val="10000"/>
                </a:schemeClr>
              </a:solidFill>
            </a:endParaRPr>
          </a:p>
        </p:txBody>
      </p:sp>
      <p:sp>
        <p:nvSpPr>
          <p:cNvPr id="4" name="Content Placeholder 3"/>
          <p:cNvSpPr>
            <a:spLocks noGrp="1"/>
          </p:cNvSpPr>
          <p:nvPr>
            <p:ph sz="quarter" idx="13"/>
          </p:nvPr>
        </p:nvSpPr>
        <p:spPr>
          <a:xfrm>
            <a:off x="280879" y="346845"/>
            <a:ext cx="8602306" cy="482600"/>
          </a:xfrm>
        </p:spPr>
        <p:txBody>
          <a:bodyPr>
            <a:normAutofit/>
          </a:bodyPr>
          <a:lstStyle/>
          <a:p>
            <a:pPr lvl="0"/>
            <a:r>
              <a:rPr lang="hr-HR" sz="2400" b="1" dirty="0">
                <a:solidFill>
                  <a:srgbClr val="000000"/>
                </a:solidFill>
                <a:latin typeface="Tahoma"/>
              </a:rPr>
              <a:t>Troškovi usluga zaračunati između povezanih osoba</a:t>
            </a:r>
            <a:endParaRPr lang="en-GB" sz="2400" b="1" dirty="0">
              <a:latin typeface="Tahoma"/>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2294327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968992"/>
            <a:ext cx="8602837" cy="4934128"/>
          </a:xfrm>
        </p:spPr>
        <p:txBody>
          <a:bodyPr>
            <a:normAutofit lnSpcReduction="10000"/>
          </a:bodyPr>
          <a:lstStyle/>
          <a:p>
            <a:pPr marL="0" indent="0" algn="just">
              <a:buNone/>
            </a:pPr>
            <a:endParaRPr lang="hr-HR" sz="2200" dirty="0" smtClean="0">
              <a:solidFill>
                <a:schemeClr val="bg2">
                  <a:lumMod val="10000"/>
                </a:schemeClr>
              </a:solidFill>
            </a:endParaRPr>
          </a:p>
          <a:p>
            <a:pPr marL="0" indent="0" algn="just">
              <a:buNone/>
            </a:pPr>
            <a:r>
              <a:rPr lang="hr-HR" sz="2200" b="1" u="sng" dirty="0" smtClean="0">
                <a:solidFill>
                  <a:srgbClr val="FF0000"/>
                </a:solidFill>
              </a:rPr>
              <a:t>Dokazi da je usluga obavljena </a:t>
            </a:r>
            <a:r>
              <a:rPr lang="hr-HR" sz="2200" dirty="0" smtClean="0">
                <a:solidFill>
                  <a:schemeClr val="bg2">
                    <a:lumMod val="10000"/>
                  </a:schemeClr>
                </a:solidFill>
              </a:rPr>
              <a:t>od strane povezanog društva:</a:t>
            </a:r>
          </a:p>
          <a:p>
            <a:pPr marL="0" indent="0" algn="just">
              <a:buNone/>
            </a:pPr>
            <a:r>
              <a:rPr lang="hr-HR" sz="2200" dirty="0" smtClean="0">
                <a:solidFill>
                  <a:schemeClr val="bg2">
                    <a:lumMod val="10000"/>
                  </a:schemeClr>
                </a:solidFill>
              </a:rPr>
              <a:t>Dokumentirano i obrazloženo:</a:t>
            </a:r>
            <a:endParaRPr lang="hr-HR" sz="2200" dirty="0">
              <a:solidFill>
                <a:schemeClr val="bg2">
                  <a:lumMod val="10000"/>
                </a:schemeClr>
              </a:solidFill>
            </a:endParaRPr>
          </a:p>
          <a:p>
            <a:pPr marL="457200" indent="-457200" algn="just">
              <a:buAutoNum type="alphaLcParenR"/>
            </a:pPr>
            <a:r>
              <a:rPr lang="hr-HR" sz="2200" dirty="0" smtClean="0">
                <a:solidFill>
                  <a:schemeClr val="bg2">
                    <a:lumMod val="10000"/>
                  </a:schemeClr>
                </a:solidFill>
              </a:rPr>
              <a:t>Kada su usluge obavljene</a:t>
            </a:r>
          </a:p>
          <a:p>
            <a:pPr marL="457200" indent="-457200" algn="just">
              <a:buAutoNum type="alphaLcParenR"/>
            </a:pPr>
            <a:r>
              <a:rPr lang="hr-HR" sz="2200" dirty="0" smtClean="0">
                <a:solidFill>
                  <a:schemeClr val="bg2">
                    <a:lumMod val="10000"/>
                  </a:schemeClr>
                </a:solidFill>
              </a:rPr>
              <a:t>Koje su usluge obavljene</a:t>
            </a:r>
          </a:p>
          <a:p>
            <a:pPr marL="457200" indent="-457200" algn="just">
              <a:buAutoNum type="alphaLcParenR"/>
            </a:pPr>
            <a:r>
              <a:rPr lang="hr-HR" sz="2200" dirty="0" smtClean="0">
                <a:solidFill>
                  <a:schemeClr val="bg2">
                    <a:lumMod val="10000"/>
                  </a:schemeClr>
                </a:solidFill>
              </a:rPr>
              <a:t>Tko ih je obavio</a:t>
            </a:r>
          </a:p>
          <a:p>
            <a:pPr marL="457200" indent="-457200" algn="just">
              <a:buAutoNum type="alphaLcParenR"/>
            </a:pPr>
            <a:r>
              <a:rPr lang="hr-HR" sz="2200" dirty="0" smtClean="0">
                <a:solidFill>
                  <a:schemeClr val="bg2">
                    <a:lumMod val="10000"/>
                  </a:schemeClr>
                </a:solidFill>
              </a:rPr>
              <a:t>Da li su stvorene gospodarske koristi za poreznog obveznika (porast prihoda, dobiti u poslovanju i sl.)</a:t>
            </a:r>
          </a:p>
          <a:p>
            <a:pPr marL="0" indent="0" algn="just">
              <a:buNone/>
            </a:pPr>
            <a:endParaRPr lang="hr-HR" sz="2200" dirty="0" smtClean="0">
              <a:solidFill>
                <a:schemeClr val="bg2">
                  <a:lumMod val="10000"/>
                </a:schemeClr>
              </a:solidFill>
            </a:endParaRPr>
          </a:p>
          <a:p>
            <a:pPr marL="0" indent="0" algn="just">
              <a:buNone/>
            </a:pPr>
            <a:r>
              <a:rPr lang="hr-HR" sz="2200" dirty="0" smtClean="0">
                <a:solidFill>
                  <a:schemeClr val="bg2">
                    <a:lumMod val="10000"/>
                  </a:schemeClr>
                </a:solidFill>
              </a:rPr>
              <a:t>Tu samo treba naglasiti da </a:t>
            </a:r>
            <a:r>
              <a:rPr lang="hr-HR" sz="2200" b="1" u="sng" dirty="0" smtClean="0">
                <a:solidFill>
                  <a:schemeClr val="bg2">
                    <a:lumMod val="10000"/>
                  </a:schemeClr>
                </a:solidFill>
              </a:rPr>
              <a:t>pisane izjave </a:t>
            </a:r>
            <a:r>
              <a:rPr lang="hr-HR" sz="2200" dirty="0" smtClean="0">
                <a:solidFill>
                  <a:schemeClr val="bg2">
                    <a:lumMod val="10000"/>
                  </a:schemeClr>
                </a:solidFill>
              </a:rPr>
              <a:t>da je usluga stvarno obavljena od nadležnih unutar povezanog društva se nije u nadzorima uzimalo u obzir (znači mora biti dokument - </a:t>
            </a:r>
            <a:r>
              <a:rPr lang="hr-HR" sz="2200" dirty="0" err="1" smtClean="0">
                <a:solidFill>
                  <a:schemeClr val="bg2">
                    <a:lumMod val="10000"/>
                  </a:schemeClr>
                </a:solidFill>
              </a:rPr>
              <a:t>mailovi</a:t>
            </a:r>
            <a:r>
              <a:rPr lang="hr-HR" sz="2200" dirty="0">
                <a:solidFill>
                  <a:schemeClr val="bg2">
                    <a:lumMod val="10000"/>
                  </a:schemeClr>
                </a:solidFill>
              </a:rPr>
              <a:t> </a:t>
            </a:r>
            <a:r>
              <a:rPr lang="hr-HR" sz="2200" dirty="0" smtClean="0">
                <a:solidFill>
                  <a:schemeClr val="bg2">
                    <a:lumMod val="10000"/>
                  </a:schemeClr>
                </a:solidFill>
              </a:rPr>
              <a:t>i sl., vođenje evidencija o pruženim uslugama)</a:t>
            </a:r>
          </a:p>
        </p:txBody>
      </p:sp>
      <p:sp>
        <p:nvSpPr>
          <p:cNvPr id="4" name="Content Placeholder 3"/>
          <p:cNvSpPr>
            <a:spLocks noGrp="1"/>
          </p:cNvSpPr>
          <p:nvPr>
            <p:ph sz="quarter" idx="13"/>
          </p:nvPr>
        </p:nvSpPr>
        <p:spPr>
          <a:xfrm>
            <a:off x="280879" y="346845"/>
            <a:ext cx="8602306" cy="482600"/>
          </a:xfrm>
        </p:spPr>
        <p:txBody>
          <a:bodyPr>
            <a:normAutofit/>
          </a:bodyPr>
          <a:lstStyle/>
          <a:p>
            <a:pPr lvl="0"/>
            <a:r>
              <a:rPr lang="hr-HR" sz="2400" b="1" dirty="0">
                <a:solidFill>
                  <a:srgbClr val="000000"/>
                </a:solidFill>
                <a:latin typeface="Tahoma"/>
              </a:rPr>
              <a:t>Troškovi usluga zaračunati između povezanih osoba</a:t>
            </a:r>
            <a:endParaRPr lang="en-GB" sz="2400" b="1" dirty="0">
              <a:latin typeface="Tahoma"/>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1456528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968992"/>
            <a:ext cx="8602837" cy="4934128"/>
          </a:xfrm>
        </p:spPr>
        <p:txBody>
          <a:bodyPr>
            <a:normAutofit/>
          </a:bodyPr>
          <a:lstStyle/>
          <a:p>
            <a:pPr marL="342900" indent="-342900" algn="just"/>
            <a:endParaRPr lang="hr-HR" sz="2200" dirty="0" smtClean="0">
              <a:solidFill>
                <a:schemeClr val="bg2">
                  <a:lumMod val="10000"/>
                </a:schemeClr>
              </a:solidFill>
            </a:endParaRPr>
          </a:p>
          <a:p>
            <a:pPr marL="0" indent="0" algn="just">
              <a:buNone/>
            </a:pPr>
            <a:r>
              <a:rPr lang="hr-HR" sz="1900" dirty="0" smtClean="0">
                <a:solidFill>
                  <a:srgbClr val="000000"/>
                </a:solidFill>
                <a:latin typeface="+mn-lt"/>
              </a:rPr>
              <a:t>Povezano društvo iz inozemstva je fakturiralo poreznom obvezniku iz Slovenije (bavi se prodajom):</a:t>
            </a:r>
          </a:p>
          <a:p>
            <a:pPr marL="0" indent="0" algn="just">
              <a:buNone/>
            </a:pPr>
            <a:r>
              <a:rPr lang="hr-HR" sz="1900" dirty="0" smtClean="0">
                <a:solidFill>
                  <a:srgbClr val="000000"/>
                </a:solidFill>
                <a:latin typeface="+mn-lt"/>
              </a:rPr>
              <a:t>Usluge upravljanja, marketinga i sl.</a:t>
            </a:r>
            <a:endParaRPr lang="hr-HR" sz="1900" dirty="0">
              <a:solidFill>
                <a:srgbClr val="000000"/>
              </a:solidFill>
              <a:latin typeface="+mn-lt"/>
            </a:endParaRPr>
          </a:p>
          <a:p>
            <a:pPr marL="0" indent="0" algn="just">
              <a:buNone/>
            </a:pPr>
            <a:r>
              <a:rPr lang="hr-HR" sz="1900" dirty="0" smtClean="0">
                <a:solidFill>
                  <a:srgbClr val="000000"/>
                </a:solidFill>
                <a:latin typeface="+mn-lt"/>
              </a:rPr>
              <a:t>Slovenski obveznik u tijeku nadzora  je imao:</a:t>
            </a:r>
          </a:p>
          <a:p>
            <a:pPr marL="0" indent="0" algn="just">
              <a:buNone/>
            </a:pPr>
            <a:r>
              <a:rPr lang="hr-HR" sz="1900" dirty="0" smtClean="0">
                <a:solidFill>
                  <a:srgbClr val="000000"/>
                </a:solidFill>
                <a:latin typeface="+mn-lt"/>
              </a:rPr>
              <a:t>fakture koje su bile preopćenite, </a:t>
            </a:r>
          </a:p>
          <a:p>
            <a:pPr marL="0" indent="0" algn="just">
              <a:buNone/>
            </a:pPr>
            <a:r>
              <a:rPr lang="hr-HR" sz="1900" dirty="0" smtClean="0">
                <a:solidFill>
                  <a:srgbClr val="000000"/>
                </a:solidFill>
                <a:latin typeface="+mn-lt"/>
              </a:rPr>
              <a:t>i nije imao Ugovorom pokriveno fakturirano razdoblje</a:t>
            </a:r>
          </a:p>
          <a:p>
            <a:pPr marL="0" indent="0" algn="just">
              <a:buNone/>
            </a:pPr>
            <a:r>
              <a:rPr lang="hr-HR" sz="1900" dirty="0" smtClean="0">
                <a:solidFill>
                  <a:srgbClr val="000000"/>
                </a:solidFill>
                <a:latin typeface="+mn-lt"/>
              </a:rPr>
              <a:t>Također, plaćao je identične usluge i  još jednom povezanom društvu, a dijelom je i samostalno obavljao spomenute usluge (podvajanje usluga)</a:t>
            </a:r>
          </a:p>
          <a:p>
            <a:pPr marL="0" indent="0" algn="just">
              <a:buNone/>
            </a:pPr>
            <a:r>
              <a:rPr lang="hr-HR" sz="1900" dirty="0" smtClean="0">
                <a:solidFill>
                  <a:srgbClr val="000000"/>
                </a:solidFill>
                <a:latin typeface="+mn-lt"/>
              </a:rPr>
              <a:t>Utvrđeno je da poreznih obveznik ne bi platio te usluge da su se uzimale od nepovezanih društava</a:t>
            </a:r>
            <a:r>
              <a:rPr lang="hr-HR" sz="1900" dirty="0" smtClean="0">
                <a:solidFill>
                  <a:srgbClr val="000000"/>
                </a:solidFill>
                <a:latin typeface="+mn-lt"/>
              </a:rPr>
              <a:t>…</a:t>
            </a:r>
          </a:p>
          <a:p>
            <a:pPr marL="0" indent="0" algn="just">
              <a:buNone/>
            </a:pPr>
            <a:r>
              <a:rPr lang="hr-HR" sz="1900" dirty="0" smtClean="0">
                <a:solidFill>
                  <a:srgbClr val="000000"/>
                </a:solidFill>
                <a:latin typeface="+mn-lt"/>
              </a:rPr>
              <a:t>Nadzorno tijelo osporilo je navedene fakture</a:t>
            </a:r>
            <a:endParaRPr lang="hr-HR" sz="1900" dirty="0" smtClean="0">
              <a:solidFill>
                <a:srgbClr val="000000"/>
              </a:solidFill>
              <a:latin typeface="+mn-lt"/>
            </a:endParaRPr>
          </a:p>
          <a:p>
            <a:pPr marL="0" indent="0" algn="just">
              <a:buNone/>
            </a:pPr>
            <a:endParaRPr lang="hr-HR" sz="1800" dirty="0">
              <a:solidFill>
                <a:srgbClr val="000000"/>
              </a:solidFill>
              <a:latin typeface="+mj-lt"/>
            </a:endParaRPr>
          </a:p>
        </p:txBody>
      </p:sp>
      <p:sp>
        <p:nvSpPr>
          <p:cNvPr id="4" name="Content Placeholder 3"/>
          <p:cNvSpPr>
            <a:spLocks noGrp="1"/>
          </p:cNvSpPr>
          <p:nvPr>
            <p:ph sz="quarter" idx="13"/>
          </p:nvPr>
        </p:nvSpPr>
        <p:spPr>
          <a:xfrm>
            <a:off x="280879" y="346845"/>
            <a:ext cx="8602306" cy="482600"/>
          </a:xfrm>
        </p:spPr>
        <p:txBody>
          <a:bodyPr>
            <a:normAutofit fontScale="70000" lnSpcReduction="20000"/>
          </a:bodyPr>
          <a:lstStyle/>
          <a:p>
            <a:r>
              <a:rPr lang="hr-HR" sz="2400" b="1" dirty="0" smtClean="0"/>
              <a:t>1. Primjer - Presuda iz članka – nedovoljni dokaz za pružene usluge od inozemnog povezanog društva</a:t>
            </a:r>
            <a:endParaRPr lang="en-GB" sz="24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3703165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968992"/>
            <a:ext cx="8602837" cy="4934128"/>
          </a:xfrm>
        </p:spPr>
        <p:txBody>
          <a:bodyPr>
            <a:normAutofit fontScale="92500" lnSpcReduction="20000"/>
          </a:bodyPr>
          <a:lstStyle/>
          <a:p>
            <a:pPr marL="342900" indent="-342900" algn="just"/>
            <a:r>
              <a:rPr lang="hr-HR" sz="2200" dirty="0" smtClean="0">
                <a:solidFill>
                  <a:schemeClr val="bg2">
                    <a:lumMod val="10000"/>
                  </a:schemeClr>
                </a:solidFill>
              </a:rPr>
              <a:t>Povezano društvo je fakturiralo slovenskom poreznom obvezniku:</a:t>
            </a:r>
          </a:p>
          <a:p>
            <a:pPr marL="0" indent="0" algn="just">
              <a:buNone/>
            </a:pPr>
            <a:r>
              <a:rPr lang="hr-HR" sz="2200" dirty="0" smtClean="0">
                <a:solidFill>
                  <a:schemeClr val="bg2">
                    <a:lumMod val="10000"/>
                  </a:schemeClr>
                </a:solidFill>
              </a:rPr>
              <a:t>Troškove licenca koje je on u svojim knjigama proveo u 2007. i za 2007. i 2006. godinu </a:t>
            </a:r>
          </a:p>
          <a:p>
            <a:pPr marL="0" indent="0" algn="just">
              <a:buNone/>
            </a:pPr>
            <a:endParaRPr lang="hr-HR" sz="2200" dirty="0">
              <a:solidFill>
                <a:schemeClr val="bg2">
                  <a:lumMod val="10000"/>
                </a:schemeClr>
              </a:solidFill>
            </a:endParaRPr>
          </a:p>
          <a:p>
            <a:pPr marL="0" indent="0" algn="just">
              <a:buNone/>
            </a:pPr>
            <a:r>
              <a:rPr lang="hr-HR" sz="2200" dirty="0" smtClean="0">
                <a:solidFill>
                  <a:schemeClr val="bg2">
                    <a:lumMod val="10000"/>
                  </a:schemeClr>
                </a:solidFill>
              </a:rPr>
              <a:t>Postojao je i ugovor od 2000. godine temeljem kojeg se trebala fakturirati i prije 2006. godine spomenuta naknada za licence.</a:t>
            </a:r>
          </a:p>
          <a:p>
            <a:pPr marL="0" indent="0" algn="just">
              <a:buNone/>
            </a:pPr>
            <a:r>
              <a:rPr lang="hr-HR" sz="2200" dirty="0" smtClean="0">
                <a:solidFill>
                  <a:schemeClr val="bg2">
                    <a:lumMod val="10000"/>
                  </a:schemeClr>
                </a:solidFill>
              </a:rPr>
              <a:t>No odgovor je bilo da je politika Grupacije da društvo kojem se fakturiraju naknade za licence treba poslovno „osnažiti”.</a:t>
            </a:r>
          </a:p>
          <a:p>
            <a:pPr marL="0" indent="0" algn="just">
              <a:buNone/>
            </a:pPr>
            <a:r>
              <a:rPr lang="hr-HR" sz="2200" dirty="0" smtClean="0">
                <a:solidFill>
                  <a:schemeClr val="bg2">
                    <a:lumMod val="10000"/>
                  </a:schemeClr>
                </a:solidFill>
              </a:rPr>
              <a:t>S druge strane fakturirali su im od povezanog društva naknadu u 2007. (za 2006. i 2007.) kad su im padali prihodi, znači da tim fakturama nije bio ostvaren cilj gospodarske koristi (rast prihoda), te su fakture bile osporene od nadzornog tijela</a:t>
            </a:r>
          </a:p>
          <a:p>
            <a:pPr marL="457200" indent="-457200" algn="just">
              <a:buAutoNum type="arabicPeriod"/>
            </a:pPr>
            <a:r>
              <a:rPr lang="hr-HR" sz="2200" dirty="0" smtClean="0">
                <a:solidFill>
                  <a:schemeClr val="bg2">
                    <a:lumMod val="10000"/>
                  </a:schemeClr>
                </a:solidFill>
              </a:rPr>
              <a:t>Fakture se nisu pravovremeno ispostavljale</a:t>
            </a:r>
          </a:p>
          <a:p>
            <a:pPr marL="457200" indent="-457200" algn="just">
              <a:buAutoNum type="arabicPeriod"/>
            </a:pPr>
            <a:r>
              <a:rPr lang="hr-HR" sz="2200" dirty="0" smtClean="0">
                <a:solidFill>
                  <a:schemeClr val="bg2">
                    <a:lumMod val="10000"/>
                  </a:schemeClr>
                </a:solidFill>
              </a:rPr>
              <a:t>Kad su ispostavile, nisu stvorile gospodarske koristi za društvo kojem je fakturirano (usporedili su se FI izvještaji za usporedna razdoblja)</a:t>
            </a:r>
          </a:p>
          <a:p>
            <a:pPr marL="0" indent="0" algn="just">
              <a:buNone/>
            </a:pPr>
            <a:endParaRPr lang="hr-HR" sz="2200" dirty="0" smtClean="0">
              <a:solidFill>
                <a:schemeClr val="bg2">
                  <a:lumMod val="10000"/>
                </a:schemeClr>
              </a:solidFill>
            </a:endParaRPr>
          </a:p>
          <a:p>
            <a:pPr marL="0" indent="0" algn="just">
              <a:buNone/>
            </a:pPr>
            <a:r>
              <a:rPr lang="hr-HR" sz="2200" dirty="0" smtClean="0">
                <a:solidFill>
                  <a:schemeClr val="bg2">
                    <a:lumMod val="10000"/>
                  </a:schemeClr>
                </a:solidFill>
              </a:rPr>
              <a:t> </a:t>
            </a:r>
          </a:p>
        </p:txBody>
      </p:sp>
      <p:sp>
        <p:nvSpPr>
          <p:cNvPr id="4" name="Content Placeholder 3"/>
          <p:cNvSpPr>
            <a:spLocks noGrp="1"/>
          </p:cNvSpPr>
          <p:nvPr>
            <p:ph sz="quarter" idx="13"/>
          </p:nvPr>
        </p:nvSpPr>
        <p:spPr>
          <a:xfrm>
            <a:off x="280879" y="346845"/>
            <a:ext cx="8602306" cy="482600"/>
          </a:xfrm>
        </p:spPr>
        <p:txBody>
          <a:bodyPr>
            <a:normAutofit/>
          </a:bodyPr>
          <a:lstStyle/>
          <a:p>
            <a:pPr lvl="0"/>
            <a:r>
              <a:rPr lang="hr-HR" sz="1700" b="1" dirty="0" smtClean="0"/>
              <a:t>2. </a:t>
            </a:r>
            <a:r>
              <a:rPr lang="hr-HR" sz="1700" b="1" dirty="0"/>
              <a:t>Primjer - Presuda iz </a:t>
            </a:r>
            <a:r>
              <a:rPr lang="hr-HR" sz="1700" b="1" dirty="0" smtClean="0"/>
              <a:t>članka – Plaćanje naknade za licencu</a:t>
            </a:r>
            <a:endParaRPr lang="en-GB" sz="17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3156738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968992"/>
            <a:ext cx="8602837" cy="4934128"/>
          </a:xfrm>
        </p:spPr>
        <p:txBody>
          <a:bodyPr>
            <a:normAutofit lnSpcReduction="10000"/>
          </a:bodyPr>
          <a:lstStyle/>
          <a:p>
            <a:pPr marL="342900" indent="-342900" algn="just"/>
            <a:r>
              <a:rPr lang="hr-HR" sz="2200" dirty="0" smtClean="0">
                <a:solidFill>
                  <a:schemeClr val="bg2">
                    <a:lumMod val="10000"/>
                  </a:schemeClr>
                </a:solidFill>
              </a:rPr>
              <a:t>Porezni obveznik iz Slovenije prodavao je povezanom društvu iz druge države članice EU po preniskim cijenama (nisu tržišne) i Slovenski sud je presudom ocijenilo da je dobitak bio isplaćen na prikriveni način članovima društva, fizičkim osobama. </a:t>
            </a:r>
          </a:p>
          <a:p>
            <a:pPr marL="0" indent="0" algn="just">
              <a:buNone/>
            </a:pPr>
            <a:r>
              <a:rPr lang="hr-HR" sz="2200" dirty="0" smtClean="0">
                <a:solidFill>
                  <a:schemeClr val="bg2">
                    <a:lumMod val="10000"/>
                  </a:schemeClr>
                </a:solidFill>
              </a:rPr>
              <a:t>Ovdje su povezane osobe bile temeljem iste fizičke osobe vlasnika, nisu bile kapitalno povezane</a:t>
            </a:r>
          </a:p>
          <a:p>
            <a:pPr marL="0" indent="0" algn="just">
              <a:buNone/>
            </a:pPr>
            <a:r>
              <a:rPr lang="hr-HR" sz="2200" dirty="0" smtClean="0">
                <a:solidFill>
                  <a:schemeClr val="bg2">
                    <a:lumMod val="10000"/>
                  </a:schemeClr>
                </a:solidFill>
              </a:rPr>
              <a:t>Tijekom nadzora, poduzetnik je u prvom postupku dokazivanja prikazao metodu određivanja transfernih cijena, koju je nadzor prihvatio (metoda usporedive tržišne cijene). </a:t>
            </a:r>
          </a:p>
          <a:p>
            <a:pPr marL="0" indent="0" algn="just">
              <a:buNone/>
            </a:pPr>
            <a:r>
              <a:rPr lang="hr-HR" sz="2200" dirty="0" smtClean="0">
                <a:solidFill>
                  <a:schemeClr val="bg2">
                    <a:lumMod val="10000"/>
                  </a:schemeClr>
                </a:solidFill>
              </a:rPr>
              <a:t>Matično društvo se naknadno nije složilo sa predloškom metode koje je njegovo povezano društvo dalo nadzoru i poduzetnik je dao novi predložak koje nije davalo realno stanje i Nadzor je odbio i povećao poduzetniku porezne prihode za 2 usporedne godine (osnovicu poreza na dobit) zbog preniskih cijena i podcijenjenih prihoda i tražilo se za vlasnika isplata poreza na dohodak od kapitala).</a:t>
            </a:r>
          </a:p>
          <a:p>
            <a:pPr marL="0" indent="0" algn="just">
              <a:buNone/>
            </a:pPr>
            <a:endParaRPr lang="hr-HR" sz="2200" dirty="0" smtClean="0">
              <a:solidFill>
                <a:schemeClr val="bg2">
                  <a:lumMod val="10000"/>
                </a:schemeClr>
              </a:solidFill>
            </a:endParaRPr>
          </a:p>
          <a:p>
            <a:pPr marL="0" indent="0" algn="just">
              <a:buNone/>
            </a:pPr>
            <a:endParaRPr lang="hr-HR" sz="2200" dirty="0">
              <a:solidFill>
                <a:schemeClr val="bg2">
                  <a:lumMod val="10000"/>
                </a:schemeClr>
              </a:solidFill>
            </a:endParaRPr>
          </a:p>
        </p:txBody>
      </p:sp>
      <p:sp>
        <p:nvSpPr>
          <p:cNvPr id="4" name="Content Placeholder 3"/>
          <p:cNvSpPr>
            <a:spLocks noGrp="1"/>
          </p:cNvSpPr>
          <p:nvPr>
            <p:ph sz="quarter" idx="13"/>
          </p:nvPr>
        </p:nvSpPr>
        <p:spPr>
          <a:xfrm>
            <a:off x="280879" y="346845"/>
            <a:ext cx="8602306" cy="482600"/>
          </a:xfrm>
        </p:spPr>
        <p:txBody>
          <a:bodyPr>
            <a:normAutofit/>
          </a:bodyPr>
          <a:lstStyle/>
          <a:p>
            <a:pPr lvl="0"/>
            <a:r>
              <a:rPr lang="hr-HR" sz="1700" b="1" dirty="0" smtClean="0"/>
              <a:t>3. </a:t>
            </a:r>
            <a:r>
              <a:rPr lang="hr-HR" sz="1700" b="1" dirty="0"/>
              <a:t>Primjer - Presuda iz članka – </a:t>
            </a:r>
            <a:r>
              <a:rPr lang="hr-HR" sz="1700" b="1" dirty="0" smtClean="0"/>
              <a:t>Skrivene isplate dobiti fizičkim osobama</a:t>
            </a:r>
            <a:endParaRPr lang="en-GB" sz="17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9821"/>
            <a:ext cx="1457486" cy="1198179"/>
          </a:xfrm>
          <a:prstGeom prst="rect">
            <a:avLst/>
          </a:prstGeom>
        </p:spPr>
      </p:pic>
    </p:spTree>
    <p:extLst>
      <p:ext uri="{BB962C8B-B14F-4D97-AF65-F5344CB8AC3E}">
        <p14:creationId xmlns:p14="http://schemas.microsoft.com/office/powerpoint/2010/main" val="3612089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brand">
  <a:themeElements>
    <a:clrScheme name="New Brand colours">
      <a:dk1>
        <a:srgbClr val="0D5257"/>
      </a:dk1>
      <a:lt1>
        <a:srgbClr val="FFFFFF"/>
      </a:lt1>
      <a:dk2>
        <a:srgbClr val="00B2A9"/>
      </a:dk2>
      <a:lt2>
        <a:srgbClr val="DED1C0"/>
      </a:lt2>
      <a:accent1>
        <a:srgbClr val="575756"/>
      </a:accent1>
      <a:accent2>
        <a:srgbClr val="0D5257"/>
      </a:accent2>
      <a:accent3>
        <a:srgbClr val="1685C2"/>
      </a:accent3>
      <a:accent4>
        <a:srgbClr val="2C52A0"/>
      </a:accent4>
      <a:accent5>
        <a:srgbClr val="841262"/>
      </a:accent5>
      <a:accent6>
        <a:srgbClr val="CA0F64"/>
      </a:accent6>
      <a:hlink>
        <a:srgbClr val="CA0F64"/>
      </a:hlink>
      <a:folHlink>
        <a:srgbClr val="00B2A9"/>
      </a:folHlink>
    </a:clrScheme>
    <a:fontScheme name="New brand">
      <a:majorFont>
        <a:latin typeface="Tahoma"/>
        <a:ea typeface=""/>
        <a:cs typeface=""/>
      </a:majorFont>
      <a:minorFont>
        <a:latin typeface="Tahom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new brand" id="{E9066532-E522-447F-975A-2F710D898D61}" vid="{35EA6A82-63D7-43D1-B6D4-4D64722E02E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1606</TotalTime>
  <Words>1354</Words>
  <Application>Microsoft Office PowerPoint</Application>
  <PresentationFormat>Prikaz na zaslonu (4:3)</PresentationFormat>
  <Paragraphs>99</Paragraphs>
  <Slides>12</Slides>
  <Notes>0</Notes>
  <HiddenSlides>0</HiddenSlides>
  <MMClips>0</MMClips>
  <ScaleCrop>false</ScaleCrop>
  <HeadingPairs>
    <vt:vector size="4" baseType="variant">
      <vt:variant>
        <vt:lpstr>Tema</vt:lpstr>
      </vt:variant>
      <vt:variant>
        <vt:i4>1</vt:i4>
      </vt:variant>
      <vt:variant>
        <vt:lpstr>Naslovi slajdova</vt:lpstr>
      </vt:variant>
      <vt:variant>
        <vt:i4>12</vt:i4>
      </vt:variant>
    </vt:vector>
  </HeadingPairs>
  <TitlesOfParts>
    <vt:vector size="13" baseType="lpstr">
      <vt:lpstr>new brand</vt:lpstr>
      <vt:lpstr>Sudska praksa u području transfernih cijena u Sloveniji </vt:lpstr>
      <vt:lpstr>PowerPointova prezentacija</vt:lpstr>
      <vt:lpstr>PowerPointova prezentacija</vt:lpstr>
      <vt:lpstr>Troškovi usluga zaračunati između povezanih osob</vt:lpstr>
      <vt:lpstr>PowerPointova prezentacija</vt:lpstr>
      <vt:lpstr>PowerPointova prezentacija</vt:lpstr>
      <vt:lpstr>PowerPointova prezentacija</vt:lpstr>
      <vt:lpstr>PowerPointova prezentacija</vt:lpstr>
      <vt:lpstr>PowerPointova prezentacija</vt:lpstr>
      <vt:lpstr>PowerPointova prezentacija</vt:lpstr>
      <vt:lpstr>Sažetak – bitno za nas u RH </vt:lpstr>
      <vt:lpstr>Sažetak – bitno za nas u RH </vt:lpstr>
    </vt:vector>
  </TitlesOfParts>
  <Company>Redclient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Praneeja Roy</dc:creator>
  <cp:lastModifiedBy>Bojana Prosoli</cp:lastModifiedBy>
  <cp:revision>214</cp:revision>
  <cp:lastPrinted>2015-10-23T08:53:37Z</cp:lastPrinted>
  <dcterms:created xsi:type="dcterms:W3CDTF">2015-10-09T14:31:36Z</dcterms:created>
  <dcterms:modified xsi:type="dcterms:W3CDTF">2017-11-07T12:21:32Z</dcterms:modified>
</cp:coreProperties>
</file>