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6" r:id="rId5"/>
    <p:sldId id="277" r:id="rId6"/>
    <p:sldId id="278" r:id="rId7"/>
    <p:sldId id="282" r:id="rId8"/>
    <p:sldId id="279" r:id="rId9"/>
    <p:sldId id="280" r:id="rId10"/>
    <p:sldId id="281" r:id="rId11"/>
    <p:sldId id="283" r:id="rId12"/>
    <p:sldId id="284" r:id="rId13"/>
  </p:sldIdLst>
  <p:sldSz cx="9144000" cy="6858000" type="screen4x3"/>
  <p:notesSz cx="6797675" cy="992822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8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Svijetli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Svijetli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0" autoAdjust="0"/>
    <p:restoredTop sz="94660"/>
  </p:normalViewPr>
  <p:slideViewPr>
    <p:cSldViewPr>
      <p:cViewPr varScale="1">
        <p:scale>
          <a:sx n="70" d="100"/>
          <a:sy n="70" d="100"/>
        </p:scale>
        <p:origin x="138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228141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205867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933989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47702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3129019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t>9.11.2017.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152982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t>9.11.2017.</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406078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t>9.11.2017.</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339935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t>9.11.2017.</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1569480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t>9.11.2017.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483514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t>9.11.2017.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177772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t>9.11.2017.</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t>‹#›</a:t>
            </a:fld>
            <a:endParaRPr lang="hr-HR"/>
          </a:p>
        </p:txBody>
      </p:sp>
    </p:spTree>
    <p:extLst>
      <p:ext uri="{BB962C8B-B14F-4D97-AF65-F5344CB8AC3E}">
        <p14:creationId xmlns:p14="http://schemas.microsoft.com/office/powerpoint/2010/main" val="2426210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991072"/>
          </a:xfrm>
        </p:spPr>
        <p:txBody>
          <a:bodyPr>
            <a:normAutofit/>
          </a:bodyPr>
          <a:lstStyle/>
          <a:p>
            <a:endParaRPr lang="hr-HR" sz="2800" dirty="0" smtClean="0">
              <a:solidFill>
                <a:schemeClr val="tx1"/>
              </a:solidFill>
            </a:endParaRPr>
          </a:p>
          <a:p>
            <a:r>
              <a:rPr lang="hr-HR" sz="2800" dirty="0" smtClean="0">
                <a:solidFill>
                  <a:schemeClr val="tx1"/>
                </a:solidFill>
              </a:rPr>
              <a:t>GODIŠNJI POPIS IMOVINE ZA 2017.</a:t>
            </a:r>
          </a:p>
          <a:p>
            <a:r>
              <a:rPr lang="hr-HR" sz="1800" dirty="0" smtClean="0">
                <a:solidFill>
                  <a:schemeClr val="tx1"/>
                </a:solidFill>
              </a:rPr>
              <a:t>Nadoknada od zaposlenika i mišljenje MF</a:t>
            </a:r>
            <a:endParaRPr lang="hr-HR" sz="1600"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187910269"/>
              </p:ext>
            </p:extLst>
          </p:nvPr>
        </p:nvGraphicFramePr>
        <p:xfrm>
          <a:off x="395536" y="620688"/>
          <a:ext cx="8352928" cy="365760"/>
        </p:xfrm>
        <a:graphic>
          <a:graphicData uri="http://schemas.openxmlformats.org/drawingml/2006/table">
            <a:tbl>
              <a:tblPr firstRow="1" bandRow="1">
                <a:tableStyleId>{5C22544A-7EE6-4342-B048-85BDC9FD1C3A}</a:tableStyleId>
              </a:tblPr>
              <a:tblGrid>
                <a:gridCol w="8352928"/>
              </a:tblGrid>
              <a:tr h="144016">
                <a:tc>
                  <a:txBody>
                    <a:bodyPr/>
                    <a:lstStyle/>
                    <a:p>
                      <a:endParaRPr lang="hr-HR" dirty="0"/>
                    </a:p>
                  </a:txBody>
                  <a:tcPr>
                    <a:solidFill>
                      <a:srgbClr val="00A8B2"/>
                    </a:solidFill>
                  </a:tcPr>
                </a:tc>
              </a:tr>
            </a:tbl>
          </a:graphicData>
        </a:graphic>
      </p:graphicFrame>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824" y="1196752"/>
            <a:ext cx="3105150" cy="25527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1973" y="6298406"/>
            <a:ext cx="1285875" cy="5595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1993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5976664"/>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STAJALIŠTE </a:t>
            </a:r>
            <a:r>
              <a:rPr lang="hr-HR" sz="1800" b="1" dirty="0" smtClean="0">
                <a:latin typeface="Calibri" panose="020F0502020204030204" pitchFamily="34" charset="0"/>
                <a:cs typeface="Calibri" panose="020F0502020204030204" pitchFamily="34" charset="0"/>
              </a:rPr>
              <a:t>MINISTARSTVA FINANCIJA U </a:t>
            </a:r>
            <a:r>
              <a:rPr lang="hr-HR" sz="1800" b="1" dirty="0" smtClean="0">
                <a:latin typeface="Calibri" panose="020F0502020204030204" pitchFamily="34" charset="0"/>
                <a:cs typeface="Calibri" panose="020F0502020204030204" pitchFamily="34" charset="0"/>
              </a:rPr>
              <a:t>SVEZI OPOREZIVANJA MANJKOVA</a:t>
            </a:r>
            <a:endParaRPr lang="hr-HR" sz="1800" b="1" u="sng" dirty="0" smtClean="0">
              <a:latin typeface="Calibri" panose="020F0502020204030204" pitchFamily="34" charset="0"/>
              <a:cs typeface="Calibri" panose="020F0502020204030204" pitchFamily="34" charset="0"/>
            </a:endParaRPr>
          </a:p>
          <a:p>
            <a:pPr marL="0" indent="0" algn="just">
              <a:buNone/>
            </a:pPr>
            <a:endParaRPr lang="hr-HR" sz="1800" dirty="0" smtClean="0">
              <a:latin typeface="Calibri" panose="020F0502020204030204" pitchFamily="34" charset="0"/>
              <a:cs typeface="Calibri" panose="020F0502020204030204" pitchFamily="34" charset="0"/>
            </a:endParaRPr>
          </a:p>
          <a:p>
            <a:pPr marL="0" indent="0" algn="just">
              <a:buNone/>
            </a:pPr>
            <a:r>
              <a:rPr lang="hr-HR" sz="1600" dirty="0">
                <a:latin typeface="Calibri" panose="020F0502020204030204" pitchFamily="34" charset="0"/>
                <a:cs typeface="Calibri" panose="020F0502020204030204" pitchFamily="34" charset="0"/>
              </a:rPr>
              <a:t>Broj klase</a:t>
            </a:r>
            <a:r>
              <a:rPr lang="hr-HR" sz="1600" dirty="0" smtClean="0">
                <a:latin typeface="Calibri" panose="020F0502020204030204" pitchFamily="34" charset="0"/>
                <a:cs typeface="Calibri" panose="020F0502020204030204" pitchFamily="34" charset="0"/>
              </a:rPr>
              <a:t>: 410-19/07-01/31 </a:t>
            </a:r>
            <a:endParaRPr lang="hr-HR" sz="1600" dirty="0">
              <a:latin typeface="Calibri" panose="020F0502020204030204" pitchFamily="34" charset="0"/>
              <a:cs typeface="Calibri" panose="020F0502020204030204" pitchFamily="34" charset="0"/>
            </a:endParaRPr>
          </a:p>
          <a:p>
            <a:pPr marL="0" indent="0" algn="just">
              <a:buNone/>
            </a:pPr>
            <a:endParaRPr lang="hr-HR" sz="1600" dirty="0">
              <a:latin typeface="Calibri" panose="020F0502020204030204" pitchFamily="34" charset="0"/>
              <a:cs typeface="Calibri" panose="020F0502020204030204" pitchFamily="34" charset="0"/>
            </a:endParaRPr>
          </a:p>
          <a:p>
            <a:pPr marL="0" indent="0" algn="just">
              <a:buNone/>
            </a:pPr>
            <a:r>
              <a:rPr lang="hr-HR" sz="1600" dirty="0">
                <a:latin typeface="Calibri" panose="020F0502020204030204" pitchFamily="34" charset="0"/>
                <a:cs typeface="Calibri" panose="020F0502020204030204" pitchFamily="34" charset="0"/>
              </a:rPr>
              <a:t>	</a:t>
            </a:r>
            <a:r>
              <a:rPr lang="hr-HR" sz="1600" dirty="0" smtClean="0">
                <a:latin typeface="Calibri" panose="020F0502020204030204" pitchFamily="34" charset="0"/>
                <a:cs typeface="Calibri" panose="020F0502020204030204" pitchFamily="34" charset="0"/>
              </a:rPr>
              <a:t>„</a:t>
            </a:r>
            <a:r>
              <a:rPr lang="hr-HR" sz="1600" i="1" dirty="0" smtClean="0">
                <a:latin typeface="Calibri" panose="020F0502020204030204" pitchFamily="34" charset="0"/>
                <a:cs typeface="Calibri" panose="020F0502020204030204" pitchFamily="34" charset="0"/>
              </a:rPr>
              <a:t>Odredbom </a:t>
            </a:r>
            <a:r>
              <a:rPr lang="hr-HR" sz="1600" i="1" dirty="0">
                <a:latin typeface="Calibri" panose="020F0502020204030204" pitchFamily="34" charset="0"/>
                <a:cs typeface="Calibri" panose="020F0502020204030204" pitchFamily="34" charset="0"/>
              </a:rPr>
              <a:t>članka 25. stavak 2. Pravilnika o porezu na dodanu vrijednost (Narodne </a:t>
            </a:r>
            <a:r>
              <a:rPr lang="hr-HR" sz="1600" i="1" dirty="0" smtClean="0">
                <a:latin typeface="Calibri" panose="020F0502020204030204" pitchFamily="34" charset="0"/>
                <a:cs typeface="Calibri" panose="020F0502020204030204" pitchFamily="34" charset="0"/>
              </a:rPr>
              <a:t>	novine</a:t>
            </a:r>
            <a:r>
              <a:rPr lang="hr-HR" sz="1600" i="1" dirty="0">
                <a:latin typeface="Calibri" panose="020F0502020204030204" pitchFamily="34" charset="0"/>
                <a:cs typeface="Calibri" panose="020F0502020204030204" pitchFamily="34" charset="0"/>
              </a:rPr>
              <a:t>, od broja 78/15. – 120/16</a:t>
            </a:r>
            <a:r>
              <a:rPr lang="hr-HR" sz="1600" i="1" dirty="0" smtClean="0">
                <a:latin typeface="Calibri" panose="020F0502020204030204" pitchFamily="34" charset="0"/>
                <a:cs typeface="Calibri" panose="020F0502020204030204" pitchFamily="34" charset="0"/>
              </a:rPr>
              <a:t>.), </a:t>
            </a:r>
            <a:r>
              <a:rPr lang="hr-HR" sz="1600" i="1" dirty="0">
                <a:latin typeface="Calibri" panose="020F0502020204030204" pitchFamily="34" charset="0"/>
                <a:cs typeface="Calibri" panose="020F0502020204030204" pitchFamily="34" charset="0"/>
              </a:rPr>
              <a:t>propisano je da se kod poduzetnika - poreznog </a:t>
            </a:r>
            <a:r>
              <a:rPr lang="hr-HR" sz="1600" i="1" dirty="0" smtClean="0">
                <a:latin typeface="Calibri" panose="020F0502020204030204" pitchFamily="34" charset="0"/>
                <a:cs typeface="Calibri" panose="020F0502020204030204" pitchFamily="34" charset="0"/>
              </a:rPr>
              <a:t>	obveznika </a:t>
            </a:r>
            <a:r>
              <a:rPr lang="hr-HR" sz="1600" i="1" dirty="0">
                <a:latin typeface="Calibri" panose="020F0502020204030204" pitchFamily="34" charset="0"/>
                <a:cs typeface="Calibri" panose="020F0502020204030204" pitchFamily="34" charset="0"/>
              </a:rPr>
              <a:t>manjkovi dobara za koje se ne tereti odgovorna osoba smatraju vlastitom </a:t>
            </a:r>
            <a:r>
              <a:rPr lang="hr-HR" sz="1600" i="1" dirty="0" smtClean="0">
                <a:latin typeface="Calibri" panose="020F0502020204030204" pitchFamily="34" charset="0"/>
                <a:cs typeface="Calibri" panose="020F0502020204030204" pitchFamily="34" charset="0"/>
              </a:rPr>
              <a:t>	potrošnjom </a:t>
            </a:r>
            <a:r>
              <a:rPr lang="hr-HR" sz="1600" i="1" dirty="0">
                <a:latin typeface="Calibri" panose="020F0502020204030204" pitchFamily="34" charset="0"/>
                <a:cs typeface="Calibri" panose="020F0502020204030204" pitchFamily="34" charset="0"/>
              </a:rPr>
              <a:t>i podliježu oporezivanju, osim kala, rastepa, kvara i loma, a najviše do </a:t>
            </a:r>
            <a:r>
              <a:rPr lang="hr-HR" sz="1600" i="1" dirty="0" smtClean="0">
                <a:latin typeface="Calibri" panose="020F0502020204030204" pitchFamily="34" charset="0"/>
                <a:cs typeface="Calibri" panose="020F0502020204030204" pitchFamily="34" charset="0"/>
              </a:rPr>
              <a:t>	visine </a:t>
            </a:r>
            <a:r>
              <a:rPr lang="hr-HR" sz="1600" i="1" dirty="0">
                <a:latin typeface="Calibri" panose="020F0502020204030204" pitchFamily="34" charset="0"/>
                <a:cs typeface="Calibri" panose="020F0502020204030204" pitchFamily="34" charset="0"/>
              </a:rPr>
              <a:t>utvrđene odlukom Gospodarske i Obrtničke komore i manjkova dobara nastalih </a:t>
            </a:r>
            <a:r>
              <a:rPr lang="hr-HR" sz="1600" i="1" dirty="0" smtClean="0">
                <a:latin typeface="Calibri" panose="020F0502020204030204" pitchFamily="34" charset="0"/>
                <a:cs typeface="Calibri" panose="020F0502020204030204" pitchFamily="34" charset="0"/>
              </a:rPr>
              <a:t>	djelovanjem </a:t>
            </a:r>
            <a:r>
              <a:rPr lang="hr-HR" sz="1600" i="1" dirty="0">
                <a:latin typeface="Calibri" panose="020F0502020204030204" pitchFamily="34" charset="0"/>
                <a:cs typeface="Calibri" panose="020F0502020204030204" pitchFamily="34" charset="0"/>
              </a:rPr>
              <a:t>više sile</a:t>
            </a:r>
            <a:r>
              <a:rPr lang="hr-HR" sz="1600" i="1" dirty="0" smtClean="0">
                <a:latin typeface="Calibri" panose="020F0502020204030204" pitchFamily="34" charset="0"/>
                <a:cs typeface="Calibri" panose="020F0502020204030204" pitchFamily="34" charset="0"/>
              </a:rPr>
              <a:t>.”</a:t>
            </a:r>
          </a:p>
          <a:p>
            <a:pPr marL="0" indent="0" algn="just">
              <a:buNone/>
            </a:pPr>
            <a:endParaRPr lang="hr-HR" sz="1600" i="1" dirty="0">
              <a:latin typeface="Calibri" panose="020F0502020204030204" pitchFamily="34" charset="0"/>
              <a:cs typeface="Calibri" panose="020F0502020204030204" pitchFamily="34" charset="0"/>
            </a:endParaRPr>
          </a:p>
          <a:p>
            <a:pPr marL="0" indent="0" algn="just">
              <a:buNone/>
            </a:pPr>
            <a:r>
              <a:rPr lang="hr-HR" sz="1600" dirty="0" smtClean="0">
                <a:latin typeface="Calibri" panose="020F0502020204030204" pitchFamily="34" charset="0"/>
                <a:cs typeface="Calibri" panose="020F0502020204030204" pitchFamily="34" charset="0"/>
              </a:rPr>
              <a:t>	„</a:t>
            </a:r>
            <a:r>
              <a:rPr lang="hr-HR" sz="1600" i="1" dirty="0" smtClean="0">
                <a:latin typeface="Calibri" panose="020F0502020204030204" pitchFamily="34" charset="0"/>
                <a:cs typeface="Calibri" panose="020F0502020204030204" pitchFamily="34" charset="0"/>
              </a:rPr>
              <a:t>Manjak </a:t>
            </a:r>
            <a:r>
              <a:rPr lang="hr-HR" sz="1600" i="1" dirty="0">
                <a:latin typeface="Calibri" panose="020F0502020204030204" pitchFamily="34" charset="0"/>
                <a:cs typeface="Calibri" panose="020F0502020204030204" pitchFamily="34" charset="0"/>
              </a:rPr>
              <a:t>za koji se tereti odgovorna </a:t>
            </a:r>
            <a:r>
              <a:rPr lang="hr-HR" sz="1600" i="1" dirty="0" smtClean="0">
                <a:latin typeface="Calibri" panose="020F0502020204030204" pitchFamily="34" charset="0"/>
                <a:cs typeface="Calibri" panose="020F0502020204030204" pitchFamily="34" charset="0"/>
              </a:rPr>
              <a:t>osoba (djelatnik) </a:t>
            </a:r>
            <a:r>
              <a:rPr lang="hr-HR" sz="1600" i="1" dirty="0">
                <a:latin typeface="Calibri" panose="020F0502020204030204" pitchFamily="34" charset="0"/>
                <a:cs typeface="Calibri" panose="020F0502020204030204" pitchFamily="34" charset="0"/>
              </a:rPr>
              <a:t>oporeziv je PDV-om. Osobi </a:t>
            </a:r>
            <a:r>
              <a:rPr lang="hr-HR" sz="1600" i="1" dirty="0" smtClean="0">
                <a:latin typeface="Calibri" panose="020F0502020204030204" pitchFamily="34" charset="0"/>
                <a:cs typeface="Calibri" panose="020F0502020204030204" pitchFamily="34" charset="0"/>
              </a:rPr>
              <a:t>	odgovornoj </a:t>
            </a:r>
            <a:r>
              <a:rPr lang="hr-HR" sz="1600" i="1" dirty="0">
                <a:latin typeface="Calibri" panose="020F0502020204030204" pitchFamily="34" charset="0"/>
                <a:cs typeface="Calibri" panose="020F0502020204030204" pitchFamily="34" charset="0"/>
              </a:rPr>
              <a:t>za </a:t>
            </a:r>
            <a:r>
              <a:rPr lang="hr-HR" sz="1600" i="1" dirty="0" smtClean="0">
                <a:latin typeface="Calibri" panose="020F0502020204030204" pitchFamily="34" charset="0"/>
                <a:cs typeface="Calibri" panose="020F0502020204030204" pitchFamily="34" charset="0"/>
              </a:rPr>
              <a:t>manjak </a:t>
            </a:r>
            <a:r>
              <a:rPr lang="hr-HR" sz="1600" i="1" dirty="0">
                <a:latin typeface="Calibri" panose="020F0502020204030204" pitchFamily="34" charset="0"/>
                <a:cs typeface="Calibri" panose="020F0502020204030204" pitchFamily="34" charset="0"/>
              </a:rPr>
              <a:t>potrebno je izdati račun, a odgovorna osoba nastali manjak </a:t>
            </a:r>
            <a:r>
              <a:rPr lang="hr-HR" sz="1600" i="1" dirty="0" smtClean="0">
                <a:latin typeface="Calibri" panose="020F0502020204030204" pitchFamily="34" charset="0"/>
                <a:cs typeface="Calibri" panose="020F0502020204030204" pitchFamily="34" charset="0"/>
              </a:rPr>
              <a:t>	može </a:t>
            </a:r>
            <a:r>
              <a:rPr lang="hr-HR" sz="1600" i="1" dirty="0">
                <a:latin typeface="Calibri" panose="020F0502020204030204" pitchFamily="34" charset="0"/>
                <a:cs typeface="Calibri" panose="020F0502020204030204" pitchFamily="34" charset="0"/>
              </a:rPr>
              <a:t>podmiriti </a:t>
            </a:r>
            <a:r>
              <a:rPr lang="hr-HR" sz="1600" i="1" dirty="0" smtClean="0">
                <a:latin typeface="Calibri" panose="020F0502020204030204" pitchFamily="34" charset="0"/>
                <a:cs typeface="Calibri" panose="020F0502020204030204" pitchFamily="34" charset="0"/>
              </a:rPr>
              <a:t>uplatom </a:t>
            </a:r>
            <a:r>
              <a:rPr lang="hr-HR" sz="1600" i="1" dirty="0">
                <a:latin typeface="Calibri" panose="020F0502020204030204" pitchFamily="34" charset="0"/>
                <a:cs typeface="Calibri" panose="020F0502020204030204" pitchFamily="34" charset="0"/>
              </a:rPr>
              <a:t>u blagajnu ili na žiro račun društva. Nastali manjak </a:t>
            </a:r>
            <a:r>
              <a:rPr lang="hr-HR" sz="1600" i="1" dirty="0" smtClean="0">
                <a:latin typeface="Calibri" panose="020F0502020204030204" pitchFamily="34" charset="0"/>
                <a:cs typeface="Calibri" panose="020F0502020204030204" pitchFamily="34" charset="0"/>
              </a:rPr>
              <a:t>	poslodavac </a:t>
            </a:r>
            <a:r>
              <a:rPr lang="hr-HR" sz="1600" i="1" dirty="0">
                <a:latin typeface="Calibri" panose="020F0502020204030204" pitchFamily="34" charset="0"/>
                <a:cs typeface="Calibri" panose="020F0502020204030204" pitchFamily="34" charset="0"/>
              </a:rPr>
              <a:t>može </a:t>
            </a:r>
            <a:r>
              <a:rPr lang="hr-HR" sz="1600" i="1" dirty="0" smtClean="0">
                <a:latin typeface="Calibri" panose="020F0502020204030204" pitchFamily="34" charset="0"/>
                <a:cs typeface="Calibri" panose="020F0502020204030204" pitchFamily="34" charset="0"/>
              </a:rPr>
              <a:t>obustaviti djelatniku na </a:t>
            </a:r>
            <a:r>
              <a:rPr lang="hr-HR" sz="1600" i="1" dirty="0">
                <a:latin typeface="Calibri" panose="020F0502020204030204" pitchFamily="34" charset="0"/>
                <a:cs typeface="Calibri" panose="020F0502020204030204" pitchFamily="34" charset="0"/>
              </a:rPr>
              <a:t>plaći samo uz njegovu pisanu suglasnost</a:t>
            </a:r>
            <a:r>
              <a:rPr lang="hr-HR" sz="1600" i="1" dirty="0" smtClean="0">
                <a:latin typeface="Calibri" panose="020F0502020204030204" pitchFamily="34" charset="0"/>
                <a:cs typeface="Calibri" panose="020F0502020204030204" pitchFamily="34" charset="0"/>
              </a:rPr>
              <a:t>.”</a:t>
            </a:r>
            <a:endParaRPr lang="hr-HR" sz="1600" i="1" dirty="0">
              <a:latin typeface="Calibri" panose="020F0502020204030204" pitchFamily="34" charset="0"/>
              <a:cs typeface="Calibri" panose="020F0502020204030204" pitchFamily="34" charset="0"/>
            </a:endParaRPr>
          </a:p>
          <a:p>
            <a:pPr marL="0" indent="0" algn="just">
              <a:buNone/>
            </a:pPr>
            <a:endParaRPr lang="hr-HR" sz="18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0183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5976664"/>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STAJALIŠTE </a:t>
            </a:r>
            <a:r>
              <a:rPr lang="hr-HR" sz="1800" b="1" dirty="0" smtClean="0">
                <a:latin typeface="Calibri" panose="020F0502020204030204" pitchFamily="34" charset="0"/>
                <a:cs typeface="Calibri" panose="020F0502020204030204" pitchFamily="34" charset="0"/>
              </a:rPr>
              <a:t>MINISTARSTVA FINANCIJA U </a:t>
            </a:r>
            <a:r>
              <a:rPr lang="hr-HR" sz="1800" b="1" dirty="0" smtClean="0">
                <a:latin typeface="Calibri" panose="020F0502020204030204" pitchFamily="34" charset="0"/>
                <a:cs typeface="Calibri" panose="020F0502020204030204" pitchFamily="34" charset="0"/>
              </a:rPr>
              <a:t>SVEZI OPOREZIVANJA MANJKOVA</a:t>
            </a:r>
            <a:endParaRPr lang="hr-HR" sz="1800" b="1" u="sng"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a:p>
            <a:pPr marL="0" indent="0" algn="just">
              <a:buNone/>
            </a:pPr>
            <a:r>
              <a:rPr lang="hr-HR" sz="1600" dirty="0" smtClean="0">
                <a:latin typeface="Calibri" panose="020F0502020204030204" pitchFamily="34" charset="0"/>
                <a:cs typeface="Calibri" panose="020F0502020204030204" pitchFamily="34" charset="0"/>
              </a:rPr>
              <a:t>Broj klase: 410-01/13-01/899</a:t>
            </a:r>
            <a:endParaRPr lang="hr-HR" sz="1600" dirty="0">
              <a:latin typeface="Calibri" panose="020F0502020204030204" pitchFamily="34" charset="0"/>
              <a:cs typeface="Calibri" panose="020F0502020204030204" pitchFamily="34" charset="0"/>
            </a:endParaRPr>
          </a:p>
          <a:p>
            <a:pPr marL="0" indent="0" algn="just">
              <a:buNone/>
            </a:pPr>
            <a:endParaRPr lang="hr-HR" sz="1600" dirty="0">
              <a:latin typeface="Calibri" panose="020F0502020204030204" pitchFamily="34" charset="0"/>
              <a:cs typeface="Calibri" panose="020F0502020204030204" pitchFamily="34" charset="0"/>
            </a:endParaRPr>
          </a:p>
          <a:p>
            <a:pPr marL="0" indent="0" algn="just">
              <a:buNone/>
            </a:pPr>
            <a:r>
              <a:rPr lang="hr-HR" sz="1600" dirty="0">
                <a:latin typeface="Calibri" panose="020F0502020204030204" pitchFamily="34" charset="0"/>
                <a:cs typeface="Calibri" panose="020F0502020204030204" pitchFamily="34" charset="0"/>
              </a:rPr>
              <a:t>	</a:t>
            </a:r>
            <a:r>
              <a:rPr lang="hr-HR" sz="1600" dirty="0" smtClean="0">
                <a:latin typeface="Calibri" panose="020F0502020204030204" pitchFamily="34" charset="0"/>
                <a:cs typeface="Calibri" panose="020F0502020204030204" pitchFamily="34" charset="0"/>
              </a:rPr>
              <a:t>„M</a:t>
            </a:r>
            <a:r>
              <a:rPr lang="hr-HR" sz="1600" i="1" dirty="0" smtClean="0">
                <a:latin typeface="Calibri" panose="020F0502020204030204" pitchFamily="34" charset="0"/>
                <a:cs typeface="Calibri" panose="020F0502020204030204" pitchFamily="34" charset="0"/>
              </a:rPr>
              <a:t>anjak djelatnik može nadoknaditi </a:t>
            </a:r>
            <a:r>
              <a:rPr lang="hr-HR" sz="1600" i="1" dirty="0">
                <a:latin typeface="Calibri" panose="020F0502020204030204" pitchFamily="34" charset="0"/>
                <a:cs typeface="Calibri" panose="020F0502020204030204" pitchFamily="34" charset="0"/>
              </a:rPr>
              <a:t>dobrovoljno na način da </a:t>
            </a:r>
            <a:r>
              <a:rPr lang="hr-HR" sz="1600" i="1" dirty="0" smtClean="0">
                <a:latin typeface="Calibri" panose="020F0502020204030204" pitchFamily="34" charset="0"/>
                <a:cs typeface="Calibri" panose="020F0502020204030204" pitchFamily="34" charset="0"/>
              </a:rPr>
              <a:t>uplati </a:t>
            </a:r>
            <a:r>
              <a:rPr lang="hr-HR" sz="1600" i="1" dirty="0">
                <a:latin typeface="Calibri" panose="020F0502020204030204" pitchFamily="34" charset="0"/>
                <a:cs typeface="Calibri" panose="020F0502020204030204" pitchFamily="34" charset="0"/>
              </a:rPr>
              <a:t>taj iznos </a:t>
            </a:r>
            <a:r>
              <a:rPr lang="hr-HR" sz="1600" i="1" dirty="0" smtClean="0">
                <a:latin typeface="Calibri" panose="020F0502020204030204" pitchFamily="34" charset="0"/>
                <a:cs typeface="Calibri" panose="020F0502020204030204" pitchFamily="34" charset="0"/>
              </a:rPr>
              <a:t>	poslodavcu</a:t>
            </a:r>
            <a:r>
              <a:rPr lang="hr-HR" sz="1600" i="1" dirty="0">
                <a:latin typeface="Calibri" panose="020F0502020204030204" pitchFamily="34" charset="0"/>
                <a:cs typeface="Calibri" panose="020F0502020204030204" pitchFamily="34" charset="0"/>
              </a:rPr>
              <a:t>, ili da poslodavcu </a:t>
            </a:r>
            <a:r>
              <a:rPr lang="hr-HR" sz="1600" i="1" dirty="0" smtClean="0">
                <a:latin typeface="Calibri" panose="020F0502020204030204" pitchFamily="34" charset="0"/>
                <a:cs typeface="Calibri" panose="020F0502020204030204" pitchFamily="34" charset="0"/>
              </a:rPr>
              <a:t>da </a:t>
            </a:r>
            <a:r>
              <a:rPr lang="hr-HR" sz="1600" i="1" dirty="0">
                <a:latin typeface="Calibri" panose="020F0502020204030204" pitchFamily="34" charset="0"/>
                <a:cs typeface="Calibri" panose="020F0502020204030204" pitchFamily="34" charset="0"/>
              </a:rPr>
              <a:t>pisanu suglasnost da </a:t>
            </a:r>
            <a:r>
              <a:rPr lang="hr-HR" sz="1600" i="1" dirty="0" smtClean="0">
                <a:latin typeface="Calibri" panose="020F0502020204030204" pitchFamily="34" charset="0"/>
                <a:cs typeface="Calibri" panose="020F0502020204030204" pitchFamily="34" charset="0"/>
              </a:rPr>
              <a:t>taj </a:t>
            </a:r>
            <a:r>
              <a:rPr lang="hr-HR" sz="1600" i="1" dirty="0">
                <a:latin typeface="Calibri" panose="020F0502020204030204" pitchFamily="34" charset="0"/>
                <a:cs typeface="Calibri" panose="020F0502020204030204" pitchFamily="34" charset="0"/>
              </a:rPr>
              <a:t>iznos može odbijati od plaće. </a:t>
            </a:r>
            <a:r>
              <a:rPr lang="hr-HR" sz="1600" i="1" dirty="0" smtClean="0">
                <a:latin typeface="Calibri" panose="020F0502020204030204" pitchFamily="34" charset="0"/>
                <a:cs typeface="Calibri" panose="020F0502020204030204" pitchFamily="34" charset="0"/>
              </a:rPr>
              <a:t>	Ako </a:t>
            </a:r>
            <a:r>
              <a:rPr lang="hr-HR" sz="1600" i="1" dirty="0">
                <a:latin typeface="Calibri" panose="020F0502020204030204" pitchFamily="34" charset="0"/>
                <a:cs typeface="Calibri" panose="020F0502020204030204" pitchFamily="34" charset="0"/>
              </a:rPr>
              <a:t>to tako ne </a:t>
            </a:r>
            <a:r>
              <a:rPr lang="hr-HR" sz="1600" i="1" dirty="0" smtClean="0">
                <a:latin typeface="Calibri" panose="020F0502020204030204" pitchFamily="34" charset="0"/>
                <a:cs typeface="Calibri" panose="020F0502020204030204" pitchFamily="34" charset="0"/>
              </a:rPr>
              <a:t>učini, </a:t>
            </a:r>
            <a:r>
              <a:rPr lang="hr-HR" sz="1600" i="1" dirty="0">
                <a:latin typeface="Calibri" panose="020F0502020204030204" pitchFamily="34" charset="0"/>
                <a:cs typeface="Calibri" panose="020F0502020204030204" pitchFamily="34" charset="0"/>
              </a:rPr>
              <a:t>poslodavac jedino može tu štetu, tj. manjak, potraživati putem </a:t>
            </a:r>
            <a:r>
              <a:rPr lang="hr-HR" sz="1600" i="1" dirty="0" smtClean="0">
                <a:latin typeface="Calibri" panose="020F0502020204030204" pitchFamily="34" charset="0"/>
                <a:cs typeface="Calibri" panose="020F0502020204030204" pitchFamily="34" charset="0"/>
              </a:rPr>
              <a:t>	suda</a:t>
            </a:r>
            <a:r>
              <a:rPr lang="hr-HR" sz="1600" i="1" dirty="0">
                <a:latin typeface="Calibri" panose="020F0502020204030204" pitchFamily="34" charset="0"/>
                <a:cs typeface="Calibri" panose="020F0502020204030204" pitchFamily="34" charset="0"/>
              </a:rPr>
              <a:t>. To vrijedi čak i u slučaju da ste štetu priznali, ali poslodavcu niste dali pisanu </a:t>
            </a:r>
            <a:r>
              <a:rPr lang="hr-HR" sz="1600" i="1" dirty="0" smtClean="0">
                <a:latin typeface="Calibri" panose="020F0502020204030204" pitchFamily="34" charset="0"/>
                <a:cs typeface="Calibri" panose="020F0502020204030204" pitchFamily="34" charset="0"/>
              </a:rPr>
              <a:t>	suglasnost </a:t>
            </a:r>
            <a:r>
              <a:rPr lang="hr-HR" sz="1600" i="1" dirty="0">
                <a:latin typeface="Calibri" panose="020F0502020204030204" pitchFamily="34" charset="0"/>
                <a:cs typeface="Calibri" panose="020F0502020204030204" pitchFamily="34" charset="0"/>
              </a:rPr>
              <a:t>da Vam taj iznos skida s plaće. </a:t>
            </a:r>
          </a:p>
          <a:p>
            <a:pPr marL="0" indent="0" algn="just">
              <a:buNone/>
            </a:pPr>
            <a:endParaRPr lang="hr-HR" sz="1600" i="1" dirty="0" smtClean="0">
              <a:latin typeface="Calibri" panose="020F0502020204030204" pitchFamily="34" charset="0"/>
              <a:cs typeface="Calibri" panose="020F0502020204030204" pitchFamily="34" charset="0"/>
            </a:endParaRPr>
          </a:p>
          <a:p>
            <a:pPr marL="0" indent="0" algn="just">
              <a:buNone/>
            </a:pPr>
            <a:r>
              <a:rPr lang="hr-HR" sz="1600" i="1" dirty="0">
                <a:latin typeface="Calibri" panose="020F0502020204030204" pitchFamily="34" charset="0"/>
                <a:cs typeface="Calibri" panose="020F0502020204030204" pitchFamily="34" charset="0"/>
              </a:rPr>
              <a:t>	</a:t>
            </a:r>
            <a:r>
              <a:rPr lang="hr-HR" sz="1600" i="1" dirty="0" smtClean="0">
                <a:latin typeface="Calibri" panose="020F0502020204030204" pitchFamily="34" charset="0"/>
                <a:cs typeface="Calibri" panose="020F0502020204030204" pitchFamily="34" charset="0"/>
              </a:rPr>
              <a:t>Ovakva </a:t>
            </a:r>
            <a:r>
              <a:rPr lang="hr-HR" sz="1600" i="1" dirty="0">
                <a:latin typeface="Calibri" panose="020F0502020204030204" pitchFamily="34" charset="0"/>
                <a:cs typeface="Calibri" panose="020F0502020204030204" pitchFamily="34" charset="0"/>
              </a:rPr>
              <a:t>zaštita radnika stavljena je u Zakon o radu, jer bi u protivnom poslodavac </a:t>
            </a:r>
            <a:r>
              <a:rPr lang="hr-HR" sz="1600" i="1" dirty="0" smtClean="0">
                <a:latin typeface="Calibri" panose="020F0502020204030204" pitchFamily="34" charset="0"/>
                <a:cs typeface="Calibri" panose="020F0502020204030204" pitchFamily="34" charset="0"/>
              </a:rPr>
              <a:t>	mogao </a:t>
            </a:r>
            <a:r>
              <a:rPr lang="hr-HR" sz="1600" i="1" dirty="0">
                <a:latin typeface="Calibri" panose="020F0502020204030204" pitchFamily="34" charset="0"/>
                <a:cs typeface="Calibri" panose="020F0502020204030204" pitchFamily="34" charset="0"/>
              </a:rPr>
              <a:t>zloupotrebljavati navodne štete te radniku za bilo što ustezati od plaće, a dok bi </a:t>
            </a:r>
            <a:r>
              <a:rPr lang="hr-HR" sz="1600" i="1" dirty="0" smtClean="0">
                <a:latin typeface="Calibri" panose="020F0502020204030204" pitchFamily="34" charset="0"/>
                <a:cs typeface="Calibri" panose="020F0502020204030204" pitchFamily="34" charset="0"/>
              </a:rPr>
              <a:t>	radnik </a:t>
            </a:r>
            <a:r>
              <a:rPr lang="hr-HR" sz="1600" i="1" dirty="0">
                <a:latin typeface="Calibri" panose="020F0502020204030204" pitchFamily="34" charset="0"/>
                <a:cs typeface="Calibri" panose="020F0502020204030204" pitchFamily="34" charset="0"/>
              </a:rPr>
              <a:t>na sudu dokazao obrnuto, mogao bi ostati bez sredstava</a:t>
            </a:r>
            <a:r>
              <a:rPr lang="hr-HR" sz="1600" i="1" dirty="0" smtClean="0">
                <a:latin typeface="Calibri" panose="020F0502020204030204" pitchFamily="34" charset="0"/>
                <a:cs typeface="Calibri" panose="020F0502020204030204" pitchFamily="34" charset="0"/>
              </a:rPr>
              <a:t>.”</a:t>
            </a:r>
            <a:endParaRPr lang="hr-HR" sz="18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02248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5976664"/>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endParaRPr lang="hr-HR" sz="1800" b="1" dirty="0">
              <a:latin typeface="Calibri" panose="020F0502020204030204" pitchFamily="34" charset="0"/>
              <a:cs typeface="Calibri" panose="020F0502020204030204" pitchFamily="34" charset="0"/>
            </a:endParaRPr>
          </a:p>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endParaRPr lang="hr-HR" sz="1800" b="1" dirty="0">
              <a:latin typeface="Calibri" panose="020F0502020204030204" pitchFamily="34" charset="0"/>
              <a:cs typeface="Calibri" panose="020F0502020204030204" pitchFamily="34" charset="0"/>
            </a:endParaRPr>
          </a:p>
          <a:p>
            <a:pPr marL="0" indent="0" algn="just">
              <a:buNone/>
            </a:pPr>
            <a:endParaRPr lang="hr-HR" sz="1800" b="1" dirty="0" smtClean="0">
              <a:latin typeface="Calibri" panose="020F0502020204030204" pitchFamily="34" charset="0"/>
              <a:cs typeface="Calibri" panose="020F0502020204030204" pitchFamily="34" charset="0"/>
            </a:endParaRPr>
          </a:p>
          <a:p>
            <a:pPr marL="0" indent="0" algn="ctr">
              <a:buNone/>
            </a:pPr>
            <a:r>
              <a:rPr lang="hr-HR" sz="3600" b="1" dirty="0" smtClean="0">
                <a:latin typeface="Calibri" panose="020F0502020204030204" pitchFamily="34" charset="0"/>
                <a:cs typeface="Calibri" panose="020F0502020204030204" pitchFamily="34" charset="0"/>
              </a:rPr>
              <a:t>Hval</a:t>
            </a:r>
            <a:r>
              <a:rPr lang="hr-HR" sz="3600" b="1" dirty="0" smtClean="0">
                <a:latin typeface="Calibri" panose="020F0502020204030204" pitchFamily="34" charset="0"/>
                <a:cs typeface="Calibri" panose="020F0502020204030204" pitchFamily="34" charset="0"/>
              </a:rPr>
              <a:t>a na pažnji ! </a:t>
            </a:r>
            <a:r>
              <a:rPr lang="hr-HR" sz="3600" b="1" dirty="0" smtClean="0">
                <a:latin typeface="Calibri" panose="020F0502020204030204" pitchFamily="34" charset="0"/>
                <a:cs typeface="Calibri" panose="020F0502020204030204" pitchFamily="34" charset="0"/>
                <a:sym typeface="Wingdings" panose="05000000000000000000" pitchFamily="2" charset="2"/>
              </a:rPr>
              <a:t></a:t>
            </a:r>
            <a:endParaRPr lang="hr-HR" sz="36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33775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9"/>
            <a:ext cx="8280920" cy="5576272"/>
          </a:xfrm>
        </p:spPr>
        <p:txBody>
          <a:bodyPr>
            <a:normAutofit/>
          </a:bodyPr>
          <a:lstStyle/>
          <a:p>
            <a:pPr marL="0" indent="0" algn="just">
              <a:buNone/>
            </a:pPr>
            <a:endParaRPr lang="hr-HR" sz="1800" dirty="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ZAKONSKI OKVIR</a:t>
            </a:r>
          </a:p>
          <a:p>
            <a:pPr marL="0" indent="0" algn="just">
              <a:buNone/>
            </a:pPr>
            <a:endParaRPr lang="hr-HR" sz="1800" dirty="0" smtClean="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vi-VN" sz="1800" u="sng" dirty="0" smtClean="0">
                <a:latin typeface="Calibri" panose="020F0502020204030204" pitchFamily="34" charset="0"/>
                <a:cs typeface="Calibri" panose="020F0502020204030204" pitchFamily="34" charset="0"/>
              </a:rPr>
              <a:t>Zakon </a:t>
            </a:r>
            <a:r>
              <a:rPr lang="vi-VN" sz="1800" u="sng" dirty="0">
                <a:latin typeface="Calibri" panose="020F0502020204030204" pitchFamily="34" charset="0"/>
                <a:cs typeface="Calibri" panose="020F0502020204030204" pitchFamily="34" charset="0"/>
              </a:rPr>
              <a:t>o računovodstvu</a:t>
            </a:r>
            <a:r>
              <a:rPr lang="vi-VN" sz="1800" dirty="0">
                <a:latin typeface="Calibri" panose="020F0502020204030204" pitchFamily="34" charset="0"/>
                <a:cs typeface="Calibri" panose="020F0502020204030204" pitchFamily="34" charset="0"/>
              </a:rPr>
              <a:t> (Nar. nov., br. 78/15. </a:t>
            </a:r>
            <a:r>
              <a:rPr lang="vi-VN" sz="1800" dirty="0" smtClean="0">
                <a:latin typeface="Calibri" panose="020F0502020204030204" pitchFamily="34" charset="0"/>
                <a:cs typeface="Calibri" panose="020F0502020204030204" pitchFamily="34" charset="0"/>
              </a:rPr>
              <a:t>–</a:t>
            </a:r>
            <a:r>
              <a:rPr lang="hr-HR" sz="1800" dirty="0" smtClean="0">
                <a:latin typeface="Calibri" panose="020F0502020204030204" pitchFamily="34" charset="0"/>
                <a:cs typeface="Calibri" panose="020F0502020204030204" pitchFamily="34" charset="0"/>
              </a:rPr>
              <a:t> </a:t>
            </a:r>
            <a:r>
              <a:rPr lang="vi-VN" sz="1800" dirty="0" smtClean="0">
                <a:latin typeface="Calibri" panose="020F0502020204030204" pitchFamily="34" charset="0"/>
                <a:cs typeface="Calibri" panose="020F0502020204030204" pitchFamily="34" charset="0"/>
              </a:rPr>
              <a:t>120/16</a:t>
            </a:r>
            <a:r>
              <a:rPr lang="vi-VN" sz="1800" dirty="0">
                <a:latin typeface="Calibri" panose="020F0502020204030204" pitchFamily="34" charset="0"/>
                <a:cs typeface="Calibri" panose="020F0502020204030204" pitchFamily="34" charset="0"/>
              </a:rPr>
              <a:t>.) samo u </a:t>
            </a:r>
            <a:r>
              <a:rPr lang="vi-VN" sz="1800" dirty="0" smtClean="0">
                <a:latin typeface="Calibri" panose="020F0502020204030204" pitchFamily="34" charset="0"/>
                <a:cs typeface="Calibri" panose="020F0502020204030204" pitchFamily="34" charset="0"/>
              </a:rPr>
              <a:t>članku 15. </a:t>
            </a:r>
            <a:r>
              <a:rPr lang="vi-VN" sz="1800" dirty="0">
                <a:latin typeface="Calibri" panose="020F0502020204030204" pitchFamily="34" charset="0"/>
                <a:cs typeface="Calibri" panose="020F0502020204030204" pitchFamily="34" charset="0"/>
              </a:rPr>
              <a:t>uređuje </a:t>
            </a:r>
            <a:r>
              <a:rPr lang="vi-VN" sz="1800" dirty="0" smtClean="0">
                <a:latin typeface="Calibri" panose="020F0502020204030204" pitchFamily="34" charset="0"/>
                <a:cs typeface="Calibri" panose="020F0502020204030204" pitchFamily="34" charset="0"/>
              </a:rPr>
              <a:t>popis</a:t>
            </a:r>
            <a:r>
              <a:rPr lang="hr-HR" sz="1800" dirty="0" smtClean="0">
                <a:latin typeface="Calibri" panose="020F0502020204030204" pitchFamily="34" charset="0"/>
                <a:cs typeface="Calibri" panose="020F0502020204030204" pitchFamily="34" charset="0"/>
              </a:rPr>
              <a:t> </a:t>
            </a:r>
            <a:r>
              <a:rPr lang="vi-VN" sz="1800" dirty="0" smtClean="0">
                <a:latin typeface="Calibri" panose="020F0502020204030204" pitchFamily="34" charset="0"/>
                <a:cs typeface="Calibri" panose="020F0502020204030204" pitchFamily="34" charset="0"/>
              </a:rPr>
              <a:t>imovine </a:t>
            </a:r>
            <a:r>
              <a:rPr lang="vi-VN" sz="1800" dirty="0">
                <a:latin typeface="Calibri" panose="020F0502020204030204" pitchFamily="34" charset="0"/>
                <a:cs typeface="Calibri" panose="020F0502020204030204" pitchFamily="34" charset="0"/>
              </a:rPr>
              <a:t>i </a:t>
            </a:r>
            <a:r>
              <a:rPr lang="vi-VN" sz="1800" dirty="0" smtClean="0">
                <a:latin typeface="Calibri" panose="020F0502020204030204" pitchFamily="34" charset="0"/>
                <a:cs typeface="Calibri" panose="020F0502020204030204" pitchFamily="34" charset="0"/>
              </a:rPr>
              <a:t>obveza</a:t>
            </a:r>
            <a:r>
              <a:rPr lang="hr-HR" sz="1800" dirty="0">
                <a:latin typeface="Calibri" panose="020F0502020204030204" pitchFamily="34" charset="0"/>
                <a:cs typeface="Calibri" panose="020F0502020204030204" pitchFamily="34" charset="0"/>
              </a:rPr>
              <a:t> koji kaže - </a:t>
            </a:r>
            <a:r>
              <a:rPr lang="hr-HR" sz="1800" i="1" dirty="0">
                <a:latin typeface="Calibri" panose="020F0502020204030204" pitchFamily="34" charset="0"/>
                <a:cs typeface="Calibri" panose="020F0502020204030204" pitchFamily="34" charset="0"/>
              </a:rPr>
              <a:t>je dužan na kraju poslovne godine popisati </a:t>
            </a:r>
            <a:r>
              <a:rPr lang="hr-HR" sz="1800" i="1" dirty="0" smtClean="0">
                <a:latin typeface="Calibri" panose="020F0502020204030204" pitchFamily="34" charset="0"/>
                <a:cs typeface="Calibri" panose="020F0502020204030204" pitchFamily="34" charset="0"/>
              </a:rPr>
              <a:t>imovinu i </a:t>
            </a:r>
            <a:r>
              <a:rPr lang="hr-HR" sz="1800" i="1" dirty="0">
                <a:latin typeface="Calibri" panose="020F0502020204030204" pitchFamily="34" charset="0"/>
                <a:cs typeface="Calibri" panose="020F0502020204030204" pitchFamily="34" charset="0"/>
              </a:rPr>
              <a:t>obveze i s popisanim stvarnim stanjem </a:t>
            </a:r>
            <a:r>
              <a:rPr lang="hr-HR" sz="1800" i="1" dirty="0" smtClean="0">
                <a:latin typeface="Calibri" panose="020F0502020204030204" pitchFamily="34" charset="0"/>
                <a:cs typeface="Calibri" panose="020F0502020204030204" pitchFamily="34" charset="0"/>
              </a:rPr>
              <a:t>uskladiti knjigovodstveno </a:t>
            </a:r>
            <a:r>
              <a:rPr lang="hr-HR" sz="1800" i="1" dirty="0">
                <a:latin typeface="Calibri" panose="020F0502020204030204" pitchFamily="34" charset="0"/>
                <a:cs typeface="Calibri" panose="020F0502020204030204" pitchFamily="34" charset="0"/>
              </a:rPr>
              <a:t>stanje</a:t>
            </a:r>
            <a:r>
              <a:rPr lang="hr-HR" sz="1800" i="1" dirty="0" smtClean="0">
                <a:latin typeface="Calibri" panose="020F0502020204030204" pitchFamily="34" charset="0"/>
                <a:cs typeface="Calibri" panose="020F0502020204030204" pitchFamily="34" charset="0"/>
              </a:rPr>
              <a:t>.</a:t>
            </a:r>
          </a:p>
          <a:p>
            <a:pPr lvl="1" algn="just"/>
            <a:endParaRPr lang="hr-HR" sz="1800" dirty="0" smtClean="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800" u="sng" dirty="0" smtClean="0">
                <a:latin typeface="Calibri" panose="020F0502020204030204" pitchFamily="34" charset="0"/>
                <a:cs typeface="Calibri" panose="020F0502020204030204" pitchFamily="34" charset="0"/>
              </a:rPr>
              <a:t>Opći </a:t>
            </a:r>
            <a:r>
              <a:rPr lang="hr-HR" sz="1800" u="sng" dirty="0">
                <a:latin typeface="Calibri" panose="020F0502020204030204" pitchFamily="34" charset="0"/>
                <a:cs typeface="Calibri" panose="020F0502020204030204" pitchFamily="34" charset="0"/>
              </a:rPr>
              <a:t>porezni zakon</a:t>
            </a:r>
            <a:r>
              <a:rPr lang="hr-HR" sz="1800" dirty="0">
                <a:latin typeface="Calibri" panose="020F0502020204030204" pitchFamily="34" charset="0"/>
                <a:cs typeface="Calibri" panose="020F0502020204030204" pitchFamily="34" charset="0"/>
              </a:rPr>
              <a:t> (Nar. nov., br. 115/16</a:t>
            </a:r>
            <a:r>
              <a:rPr lang="hr-HR" sz="1800" dirty="0" smtClean="0">
                <a:latin typeface="Calibri" panose="020F0502020204030204" pitchFamily="34" charset="0"/>
                <a:cs typeface="Calibri" panose="020F0502020204030204" pitchFamily="34" charset="0"/>
              </a:rPr>
              <a:t>.) </a:t>
            </a:r>
            <a:r>
              <a:rPr lang="hr-HR" sz="1800" dirty="0">
                <a:latin typeface="Calibri" panose="020F0502020204030204" pitchFamily="34" charset="0"/>
                <a:cs typeface="Calibri" panose="020F0502020204030204" pitchFamily="34" charset="0"/>
              </a:rPr>
              <a:t>s odredbom (čl. 66. st. 13.) da se </a:t>
            </a:r>
            <a:r>
              <a:rPr lang="hr-HR" sz="1800" i="1" dirty="0">
                <a:latin typeface="Calibri" panose="020F0502020204030204" pitchFamily="34" charset="0"/>
                <a:cs typeface="Calibri" panose="020F0502020204030204" pitchFamily="34" charset="0"/>
              </a:rPr>
              <a:t>takav </a:t>
            </a:r>
            <a:r>
              <a:rPr lang="hr-HR" sz="1800" i="1" dirty="0" smtClean="0">
                <a:latin typeface="Calibri" panose="020F0502020204030204" pitchFamily="34" charset="0"/>
                <a:cs typeface="Calibri" panose="020F0502020204030204" pitchFamily="34" charset="0"/>
              </a:rPr>
              <a:t>popis mora </a:t>
            </a:r>
            <a:r>
              <a:rPr lang="hr-HR" sz="1800" i="1" dirty="0">
                <a:latin typeface="Calibri" panose="020F0502020204030204" pitchFamily="34" charset="0"/>
                <a:cs typeface="Calibri" panose="020F0502020204030204" pitchFamily="34" charset="0"/>
              </a:rPr>
              <a:t>sastaviti i krajem svake poslovne godine </a:t>
            </a:r>
            <a:r>
              <a:rPr lang="hr-HR" sz="1800" i="1" dirty="0" smtClean="0">
                <a:latin typeface="Calibri" panose="020F0502020204030204" pitchFamily="34" charset="0"/>
                <a:cs typeface="Calibri" panose="020F0502020204030204" pitchFamily="34" charset="0"/>
              </a:rPr>
              <a:t>kao godišnji </a:t>
            </a:r>
            <a:r>
              <a:rPr lang="hr-HR" sz="1800" i="1" dirty="0">
                <a:latin typeface="Calibri" panose="020F0502020204030204" pitchFamily="34" charset="0"/>
                <a:cs typeface="Calibri" panose="020F0502020204030204" pitchFamily="34" charset="0"/>
              </a:rPr>
              <a:t>popis</a:t>
            </a:r>
            <a:r>
              <a:rPr lang="hr-HR" sz="1800" i="1" dirty="0" smtClean="0">
                <a:latin typeface="Calibri" panose="020F0502020204030204" pitchFamily="34" charset="0"/>
                <a:cs typeface="Calibri" panose="020F0502020204030204" pitchFamily="34" charset="0"/>
              </a:rPr>
              <a:t>.</a:t>
            </a:r>
          </a:p>
          <a:p>
            <a:pPr lvl="1" algn="just"/>
            <a:endParaRPr lang="hr-HR" sz="1800" i="1" dirty="0" smtClean="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800" dirty="0" smtClean="0">
                <a:latin typeface="Calibri" panose="020F0502020204030204" pitchFamily="34" charset="0"/>
                <a:cs typeface="Calibri" panose="020F0502020204030204" pitchFamily="34" charset="0"/>
              </a:rPr>
              <a:t>priznavanje </a:t>
            </a:r>
            <a:r>
              <a:rPr lang="hr-HR" sz="1800" dirty="0">
                <a:latin typeface="Calibri" panose="020F0502020204030204" pitchFamily="34" charset="0"/>
                <a:cs typeface="Calibri" panose="020F0502020204030204" pitchFamily="34" charset="0"/>
              </a:rPr>
              <a:t>troškova prilikom </a:t>
            </a:r>
            <a:r>
              <a:rPr lang="hr-HR" sz="1800" dirty="0" smtClean="0">
                <a:latin typeface="Calibri" panose="020F0502020204030204" pitchFamily="34" charset="0"/>
                <a:cs typeface="Calibri" panose="020F0502020204030204" pitchFamily="34" charset="0"/>
              </a:rPr>
              <a:t>godišnje izrade </a:t>
            </a:r>
            <a:r>
              <a:rPr lang="hr-HR" sz="1800" dirty="0">
                <a:latin typeface="Calibri" panose="020F0502020204030204" pitchFamily="34" charset="0"/>
                <a:cs typeface="Calibri" panose="020F0502020204030204" pitchFamily="34" charset="0"/>
              </a:rPr>
              <a:t>Prijave poreza na dobit, u čl. 7. st. 1. t. 5. </a:t>
            </a:r>
            <a:r>
              <a:rPr lang="hr-HR" sz="1800" dirty="0" smtClean="0">
                <a:latin typeface="Calibri" panose="020F0502020204030204" pitchFamily="34" charset="0"/>
                <a:cs typeface="Calibri" panose="020F0502020204030204" pitchFamily="34" charset="0"/>
              </a:rPr>
              <a:t> </a:t>
            </a:r>
            <a:r>
              <a:rPr lang="hr-HR" sz="1800" u="sng" dirty="0" smtClean="0">
                <a:latin typeface="Calibri" panose="020F0502020204030204" pitchFamily="34" charset="0"/>
                <a:cs typeface="Calibri" panose="020F0502020204030204" pitchFamily="34" charset="0"/>
              </a:rPr>
              <a:t>zakona o </a:t>
            </a:r>
            <a:r>
              <a:rPr lang="hr-HR" sz="1800" u="sng" dirty="0">
                <a:latin typeface="Calibri" panose="020F0502020204030204" pitchFamily="34" charset="0"/>
                <a:cs typeface="Calibri" panose="020F0502020204030204" pitchFamily="34" charset="0"/>
              </a:rPr>
              <a:t>porezu na dobit</a:t>
            </a:r>
            <a:r>
              <a:rPr lang="hr-HR" sz="1800" dirty="0">
                <a:latin typeface="Calibri" panose="020F0502020204030204" pitchFamily="34" charset="0"/>
                <a:cs typeface="Calibri" panose="020F0502020204030204" pitchFamily="34" charset="0"/>
              </a:rPr>
              <a:t> (Nar. nov., br. 177/04. – 115/16</a:t>
            </a:r>
            <a:r>
              <a:rPr lang="hr-HR" sz="1800" dirty="0" smtClean="0">
                <a:latin typeface="Calibri" panose="020F0502020204030204" pitchFamily="34" charset="0"/>
                <a:cs typeface="Calibri" panose="020F0502020204030204" pitchFamily="34" charset="0"/>
              </a:rPr>
              <a:t>.) treba </a:t>
            </a:r>
            <a:r>
              <a:rPr lang="hr-HR" sz="1800" dirty="0">
                <a:latin typeface="Calibri" panose="020F0502020204030204" pitchFamily="34" charset="0"/>
                <a:cs typeface="Calibri" panose="020F0502020204030204" pitchFamily="34" charset="0"/>
              </a:rPr>
              <a:t>imati na umu da se imovinski manjkovi koji </a:t>
            </a:r>
            <a:r>
              <a:rPr lang="hr-HR" sz="1800" dirty="0" smtClean="0">
                <a:latin typeface="Calibri" panose="020F0502020204030204" pitchFamily="34" charset="0"/>
                <a:cs typeface="Calibri" panose="020F0502020204030204" pitchFamily="34" charset="0"/>
              </a:rPr>
              <a:t>su iznad </a:t>
            </a:r>
            <a:r>
              <a:rPr lang="hr-HR" sz="1800" dirty="0">
                <a:latin typeface="Calibri" panose="020F0502020204030204" pitchFamily="34" charset="0"/>
                <a:cs typeface="Calibri" panose="020F0502020204030204" pitchFamily="34" charset="0"/>
              </a:rPr>
              <a:t>propisanih normativa ne priznaju u </a:t>
            </a:r>
            <a:r>
              <a:rPr lang="hr-HR" sz="1800" dirty="0" smtClean="0">
                <a:latin typeface="Calibri" panose="020F0502020204030204" pitchFamily="34" charset="0"/>
                <a:cs typeface="Calibri" panose="020F0502020204030204" pitchFamily="34" charset="0"/>
              </a:rPr>
              <a:t>poreznu osnovicu</a:t>
            </a:r>
            <a:r>
              <a:rPr lang="hr-HR" sz="1800" dirty="0">
                <a:latin typeface="Calibri" panose="020F0502020204030204" pitchFamily="34" charset="0"/>
                <a:cs typeface="Calibri" panose="020F0502020204030204" pitchFamily="34" charset="0"/>
              </a:rPr>
              <a:t>, odnosno za te razlike treba povećati </a:t>
            </a:r>
            <a:r>
              <a:rPr lang="hr-HR" sz="1800" dirty="0" smtClean="0">
                <a:latin typeface="Calibri" panose="020F0502020204030204" pitchFamily="34" charset="0"/>
                <a:cs typeface="Calibri" panose="020F0502020204030204" pitchFamily="34" charset="0"/>
              </a:rPr>
              <a:t>poreznu osnovicu</a:t>
            </a:r>
            <a:r>
              <a:rPr lang="hr-HR" sz="18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114932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9"/>
            <a:ext cx="8280920" cy="5576272"/>
          </a:xfrm>
        </p:spPr>
        <p:txBody>
          <a:bodyPr>
            <a:normAutofit/>
          </a:bodyPr>
          <a:lstStyle/>
          <a:p>
            <a:pPr marL="0" indent="0" algn="just">
              <a:buNone/>
            </a:pPr>
            <a:endParaRPr lang="hr-HR" sz="1800"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ORGANIZACIJA GODIŠNJEG POPISA</a:t>
            </a:r>
          </a:p>
          <a:p>
            <a:pPr marL="0" indent="0" algn="just">
              <a:buNone/>
            </a:pPr>
            <a:endParaRPr lang="hr-HR" sz="1800" dirty="0">
              <a:latin typeface="Calibri" panose="020F0502020204030204" pitchFamily="34" charset="0"/>
              <a:cs typeface="Calibri" panose="020F0502020204030204" pitchFamily="34" charset="0"/>
            </a:endParaRPr>
          </a:p>
          <a:p>
            <a:pPr lvl="1" algn="just">
              <a:buFont typeface="+mj-lt"/>
              <a:buAutoNum type="arabicPeriod"/>
            </a:pPr>
            <a:r>
              <a:rPr lang="hr-HR" sz="1600" dirty="0" smtClean="0">
                <a:latin typeface="Calibri" panose="020F0502020204030204" pitchFamily="34" charset="0"/>
                <a:cs typeface="Calibri" panose="020F0502020204030204" pitchFamily="34" charset="0"/>
              </a:rPr>
              <a:t>Uprava društva </a:t>
            </a:r>
            <a:r>
              <a:rPr lang="hr-HR" sz="1600" dirty="0">
                <a:latin typeface="Calibri" panose="020F0502020204030204" pitchFamily="34" charset="0"/>
                <a:cs typeface="Calibri" panose="020F0502020204030204" pitchFamily="34" charset="0"/>
              </a:rPr>
              <a:t>ili direktor donosi </a:t>
            </a:r>
            <a:r>
              <a:rPr lang="hr-HR" sz="1600" u="sng" dirty="0">
                <a:latin typeface="Calibri" panose="020F0502020204030204" pitchFamily="34" charset="0"/>
                <a:cs typeface="Calibri" panose="020F0502020204030204" pitchFamily="34" charset="0"/>
              </a:rPr>
              <a:t>odluku</a:t>
            </a:r>
            <a:r>
              <a:rPr lang="hr-HR" sz="1600" dirty="0">
                <a:latin typeface="Calibri" panose="020F0502020204030204" pitchFamily="34" charset="0"/>
                <a:cs typeface="Calibri" panose="020F0502020204030204" pitchFamily="34" charset="0"/>
              </a:rPr>
              <a:t> o vremenu, sredstvima i </a:t>
            </a:r>
            <a:r>
              <a:rPr lang="hr-HR" sz="1600" dirty="0" smtClean="0">
                <a:latin typeface="Calibri" panose="020F0502020204030204" pitchFamily="34" charset="0"/>
                <a:cs typeface="Calibri" panose="020F0502020204030204" pitchFamily="34" charset="0"/>
              </a:rPr>
              <a:t>osoblju u </a:t>
            </a:r>
            <a:r>
              <a:rPr lang="hr-HR" sz="1600" dirty="0">
                <a:latin typeface="Calibri" panose="020F0502020204030204" pitchFamily="34" charset="0"/>
                <a:cs typeface="Calibri" panose="020F0502020204030204" pitchFamily="34" charset="0"/>
              </a:rPr>
              <a:t>vezi s </a:t>
            </a:r>
            <a:r>
              <a:rPr lang="hr-HR" sz="1600" dirty="0" smtClean="0">
                <a:latin typeface="Calibri" panose="020F0502020204030204" pitchFamily="34" charset="0"/>
                <a:cs typeface="Calibri" panose="020F0502020204030204" pitchFamily="34" charset="0"/>
              </a:rPr>
              <a:t>popisom;</a:t>
            </a:r>
          </a:p>
          <a:p>
            <a:pPr lvl="1" algn="just">
              <a:buFont typeface="+mj-lt"/>
              <a:buAutoNum type="arabicPeriod"/>
            </a:pPr>
            <a:r>
              <a:rPr lang="hr-HR" sz="1600" u="sng" dirty="0" smtClean="0">
                <a:latin typeface="Calibri" panose="020F0502020204030204" pitchFamily="34" charset="0"/>
                <a:cs typeface="Calibri" panose="020F0502020204030204" pitchFamily="34" charset="0"/>
              </a:rPr>
              <a:t>Vrijeme</a:t>
            </a:r>
            <a:r>
              <a:rPr lang="hr-HR" sz="1600" dirty="0" smtClean="0">
                <a:latin typeface="Calibri" panose="020F0502020204030204" pitchFamily="34" charset="0"/>
                <a:cs typeface="Calibri" panose="020F0502020204030204" pitchFamily="34" charset="0"/>
              </a:rPr>
              <a:t> popisa - </a:t>
            </a:r>
            <a:r>
              <a:rPr lang="pt-BR" sz="1600" dirty="0">
                <a:latin typeface="Calibri" panose="020F0502020204030204" pitchFamily="34" charset="0"/>
                <a:cs typeface="Calibri" panose="020F0502020204030204" pitchFamily="34" charset="0"/>
              </a:rPr>
              <a:t>popis s 31. prosinca 2017. </a:t>
            </a:r>
            <a:r>
              <a:rPr lang="hr-HR" sz="1600" dirty="0" smtClean="0">
                <a:latin typeface="Calibri" panose="020F0502020204030204" pitchFamily="34" charset="0"/>
                <a:cs typeface="Calibri" panose="020F0502020204030204" pitchFamily="34" charset="0"/>
              </a:rPr>
              <a:t>trebao bi se obaviti </a:t>
            </a:r>
            <a:r>
              <a:rPr lang="pt-BR" sz="1600" dirty="0" smtClean="0">
                <a:latin typeface="Calibri" panose="020F0502020204030204" pitchFamily="34" charset="0"/>
                <a:cs typeface="Calibri" panose="020F0502020204030204" pitchFamily="34" charset="0"/>
              </a:rPr>
              <a:t>u </a:t>
            </a:r>
            <a:r>
              <a:rPr lang="pt-BR" sz="1600" dirty="0">
                <a:latin typeface="Calibri" panose="020F0502020204030204" pitchFamily="34" charset="0"/>
                <a:cs typeface="Calibri" panose="020F0502020204030204" pitchFamily="34" charset="0"/>
              </a:rPr>
              <a:t>prvim danima 2018. </a:t>
            </a:r>
            <a:r>
              <a:rPr lang="pt-BR" sz="1600" dirty="0" smtClean="0">
                <a:latin typeface="Calibri" panose="020F0502020204030204" pitchFamily="34" charset="0"/>
                <a:cs typeface="Calibri" panose="020F0502020204030204" pitchFamily="34" charset="0"/>
              </a:rPr>
              <a:t>godine</a:t>
            </a:r>
            <a:r>
              <a:rPr lang="hr-HR" sz="1600" dirty="0" smtClean="0">
                <a:latin typeface="Calibri" panose="020F0502020204030204" pitchFamily="34" charset="0"/>
                <a:cs typeface="Calibri" panose="020F0502020204030204" pitchFamily="34" charset="0"/>
              </a:rPr>
              <a:t>;</a:t>
            </a:r>
          </a:p>
          <a:p>
            <a:pPr lvl="1" algn="just">
              <a:buFont typeface="+mj-lt"/>
              <a:buAutoNum type="arabicPeriod"/>
            </a:pPr>
            <a:r>
              <a:rPr lang="hr-HR" sz="1600" dirty="0">
                <a:latin typeface="Calibri" panose="020F0502020204030204" pitchFamily="34" charset="0"/>
                <a:cs typeface="Calibri" panose="020F0502020204030204" pitchFamily="34" charset="0"/>
              </a:rPr>
              <a:t>Odrediti </a:t>
            </a:r>
            <a:r>
              <a:rPr lang="hr-HR" sz="1600" u="sng" dirty="0">
                <a:latin typeface="Calibri" panose="020F0502020204030204" pitchFamily="34" charset="0"/>
                <a:cs typeface="Calibri" panose="020F0502020204030204" pitchFamily="34" charset="0"/>
              </a:rPr>
              <a:t>popisna </a:t>
            </a:r>
            <a:r>
              <a:rPr lang="hr-HR" sz="1600" u="sng" dirty="0" smtClean="0">
                <a:latin typeface="Calibri" panose="020F0502020204030204" pitchFamily="34" charset="0"/>
                <a:cs typeface="Calibri" panose="020F0502020204030204" pitchFamily="34" charset="0"/>
              </a:rPr>
              <a:t>mjesta </a:t>
            </a:r>
            <a:r>
              <a:rPr lang="hr-HR" sz="1600" dirty="0" smtClean="0">
                <a:latin typeface="Calibri" panose="020F0502020204030204" pitchFamily="34" charset="0"/>
                <a:cs typeface="Calibri" panose="020F0502020204030204" pitchFamily="34" charset="0"/>
              </a:rPr>
              <a:t>- odnosno </a:t>
            </a:r>
            <a:r>
              <a:rPr lang="hr-HR" sz="1600" dirty="0">
                <a:latin typeface="Calibri" panose="020F0502020204030204" pitchFamily="34" charset="0"/>
                <a:cs typeface="Calibri" panose="020F0502020204030204" pitchFamily="34" charset="0"/>
              </a:rPr>
              <a:t>obuhvat </a:t>
            </a:r>
            <a:r>
              <a:rPr lang="hr-HR" sz="1600" dirty="0" smtClean="0">
                <a:latin typeface="Calibri" panose="020F0502020204030204" pitchFamily="34" charset="0"/>
                <a:cs typeface="Calibri" panose="020F0502020204030204" pitchFamily="34" charset="0"/>
              </a:rPr>
              <a:t>materijalnih sredstava </a:t>
            </a:r>
            <a:r>
              <a:rPr lang="hr-HR" sz="1600" dirty="0">
                <a:latin typeface="Calibri" panose="020F0502020204030204" pitchFamily="34" charset="0"/>
                <a:cs typeface="Calibri" panose="020F0502020204030204" pitchFamily="34" charset="0"/>
              </a:rPr>
              <a:t>koja će popisivati pojedino </a:t>
            </a:r>
            <a:r>
              <a:rPr lang="hr-HR" sz="1600" dirty="0" smtClean="0">
                <a:latin typeface="Calibri" panose="020F0502020204030204" pitchFamily="34" charset="0"/>
                <a:cs typeface="Calibri" panose="020F0502020204030204" pitchFamily="34" charset="0"/>
              </a:rPr>
              <a:t>povjerenstvo;</a:t>
            </a:r>
          </a:p>
          <a:p>
            <a:pPr lvl="1" algn="just">
              <a:buFont typeface="+mj-lt"/>
              <a:buAutoNum type="arabicPeriod"/>
            </a:pPr>
            <a:r>
              <a:rPr lang="hr-HR" sz="1600" dirty="0">
                <a:latin typeface="Calibri" panose="020F0502020204030204" pitchFamily="34" charset="0"/>
                <a:cs typeface="Calibri" panose="020F0502020204030204" pitchFamily="34" charset="0"/>
              </a:rPr>
              <a:t>Odrediti </a:t>
            </a:r>
            <a:r>
              <a:rPr lang="hr-HR" sz="1600" u="sng" dirty="0">
                <a:latin typeface="Calibri" panose="020F0502020204030204" pitchFamily="34" charset="0"/>
                <a:cs typeface="Calibri" panose="020F0502020204030204" pitchFamily="34" charset="0"/>
              </a:rPr>
              <a:t>popisna povjerenstva</a:t>
            </a:r>
            <a:r>
              <a:rPr lang="hr-HR" sz="1600" dirty="0">
                <a:latin typeface="Calibri" panose="020F0502020204030204" pitchFamily="34" charset="0"/>
                <a:cs typeface="Calibri" panose="020F0502020204030204" pitchFamily="34" charset="0"/>
              </a:rPr>
              <a:t> imenovanjem </a:t>
            </a:r>
            <a:r>
              <a:rPr lang="hr-HR" sz="1600" dirty="0" smtClean="0">
                <a:latin typeface="Calibri" panose="020F0502020204030204" pitchFamily="34" charset="0"/>
                <a:cs typeface="Calibri" panose="020F0502020204030204" pitchFamily="34" charset="0"/>
              </a:rPr>
              <a:t>osoba koje </a:t>
            </a:r>
            <a:r>
              <a:rPr lang="hr-HR" sz="1600" dirty="0">
                <a:latin typeface="Calibri" panose="020F0502020204030204" pitchFamily="34" charset="0"/>
                <a:cs typeface="Calibri" panose="020F0502020204030204" pitchFamily="34" charset="0"/>
              </a:rPr>
              <a:t>će </a:t>
            </a:r>
            <a:r>
              <a:rPr lang="hr-HR" sz="1600" u="sng" dirty="0">
                <a:latin typeface="Calibri" panose="020F0502020204030204" pitchFamily="34" charset="0"/>
                <a:cs typeface="Calibri" panose="020F0502020204030204" pitchFamily="34" charset="0"/>
              </a:rPr>
              <a:t>voditi</a:t>
            </a:r>
            <a:r>
              <a:rPr lang="hr-HR" sz="1600" dirty="0">
                <a:latin typeface="Calibri" panose="020F0502020204030204" pitchFamily="34" charset="0"/>
                <a:cs typeface="Calibri" panose="020F0502020204030204" pitchFamily="34" charset="0"/>
              </a:rPr>
              <a:t> popis na razini </a:t>
            </a:r>
            <a:r>
              <a:rPr lang="hr-HR" sz="1600" dirty="0" smtClean="0">
                <a:latin typeface="Calibri" panose="020F0502020204030204" pitchFamily="34" charset="0"/>
                <a:cs typeface="Calibri" panose="020F0502020204030204" pitchFamily="34" charset="0"/>
              </a:rPr>
              <a:t> trgovačkog društva te </a:t>
            </a:r>
            <a:r>
              <a:rPr lang="hr-HR" sz="1600" dirty="0">
                <a:latin typeface="Calibri" panose="020F0502020204030204" pitchFamily="34" charset="0"/>
                <a:cs typeface="Calibri" panose="020F0502020204030204" pitchFamily="34" charset="0"/>
              </a:rPr>
              <a:t>povjerenstva koja će popisivati materijalnu i </a:t>
            </a:r>
            <a:r>
              <a:rPr lang="hr-HR" sz="1600" dirty="0" smtClean="0">
                <a:latin typeface="Calibri" panose="020F0502020204030204" pitchFamily="34" charset="0"/>
                <a:cs typeface="Calibri" panose="020F0502020204030204" pitchFamily="34" charset="0"/>
              </a:rPr>
              <a:t>nematerijalnu imovinu </a:t>
            </a:r>
            <a:r>
              <a:rPr lang="hr-HR" sz="1600" dirty="0">
                <a:latin typeface="Calibri" panose="020F0502020204030204" pitchFamily="34" charset="0"/>
                <a:cs typeface="Calibri" panose="020F0502020204030204" pitchFamily="34" charset="0"/>
              </a:rPr>
              <a:t>i obveze </a:t>
            </a:r>
            <a:r>
              <a:rPr lang="hr-HR" sz="1600" dirty="0" smtClean="0">
                <a:latin typeface="Calibri" panose="020F0502020204030204" pitchFamily="34" charset="0"/>
                <a:cs typeface="Calibri" panose="020F0502020204030204" pitchFamily="34" charset="0"/>
              </a:rPr>
              <a:t>društva;</a:t>
            </a:r>
          </a:p>
          <a:p>
            <a:pPr lvl="1" algn="just">
              <a:buFont typeface="+mj-lt"/>
              <a:buAutoNum type="arabicPeriod"/>
            </a:pPr>
            <a:r>
              <a:rPr lang="vi-VN" sz="1600" dirty="0">
                <a:latin typeface="Calibri" panose="020F0502020204030204" pitchFamily="34" charset="0"/>
                <a:cs typeface="Calibri" panose="020F0502020204030204" pitchFamily="34" charset="0"/>
              </a:rPr>
              <a:t>Odrediti </a:t>
            </a:r>
            <a:r>
              <a:rPr lang="vi-VN" sz="1600" u="sng" dirty="0">
                <a:latin typeface="Calibri" panose="020F0502020204030204" pitchFamily="34" charset="0"/>
                <a:cs typeface="Calibri" panose="020F0502020204030204" pitchFamily="34" charset="0"/>
              </a:rPr>
              <a:t>rokove</a:t>
            </a:r>
            <a:r>
              <a:rPr lang="vi-VN" sz="1600" dirty="0">
                <a:latin typeface="Calibri" panose="020F0502020204030204" pitchFamily="34" charset="0"/>
                <a:cs typeface="Calibri" panose="020F0502020204030204" pitchFamily="34" charset="0"/>
              </a:rPr>
              <a:t> do kada se moraju predočiti </a:t>
            </a:r>
            <a:r>
              <a:rPr lang="vi-VN" sz="1600" dirty="0" smtClean="0">
                <a:latin typeface="Calibri" panose="020F0502020204030204" pitchFamily="34" charset="0"/>
                <a:cs typeface="Calibri" panose="020F0502020204030204" pitchFamily="34" charset="0"/>
              </a:rPr>
              <a:t>sređene</a:t>
            </a:r>
            <a:r>
              <a:rPr lang="hr-HR" sz="1600" dirty="0" smtClean="0">
                <a:latin typeface="Calibri" panose="020F0502020204030204" pitchFamily="34" charset="0"/>
                <a:cs typeface="Calibri" panose="020F0502020204030204" pitchFamily="34" charset="0"/>
              </a:rPr>
              <a:t> </a:t>
            </a:r>
            <a:r>
              <a:rPr lang="vi-VN" sz="1600" dirty="0" smtClean="0">
                <a:latin typeface="Calibri" panose="020F0502020204030204" pitchFamily="34" charset="0"/>
                <a:cs typeface="Calibri" panose="020F0502020204030204" pitchFamily="34" charset="0"/>
              </a:rPr>
              <a:t>popisne </a:t>
            </a:r>
            <a:r>
              <a:rPr lang="vi-VN" sz="1600" dirty="0">
                <a:latin typeface="Calibri" panose="020F0502020204030204" pitchFamily="34" charset="0"/>
                <a:cs typeface="Calibri" panose="020F0502020204030204" pitchFamily="34" charset="0"/>
              </a:rPr>
              <a:t>liste od strane popisnih </a:t>
            </a:r>
            <a:r>
              <a:rPr lang="vi-VN" sz="1600" dirty="0" smtClean="0">
                <a:latin typeface="Calibri" panose="020F0502020204030204" pitchFamily="34" charset="0"/>
                <a:cs typeface="Calibri" panose="020F0502020204030204" pitchFamily="34" charset="0"/>
              </a:rPr>
              <a:t>povjerenstava</a:t>
            </a:r>
            <a:r>
              <a:rPr lang="hr-HR" sz="1600" dirty="0" smtClean="0">
                <a:latin typeface="Calibri" panose="020F0502020204030204" pitchFamily="34" charset="0"/>
                <a:cs typeface="Calibri" panose="020F0502020204030204" pitchFamily="34" charset="0"/>
              </a:rPr>
              <a:t>;</a:t>
            </a:r>
          </a:p>
          <a:p>
            <a:pPr lvl="1" algn="just">
              <a:buFont typeface="+mj-lt"/>
              <a:buAutoNum type="arabicPeriod"/>
            </a:pPr>
            <a:r>
              <a:rPr lang="hr-HR" sz="1600" dirty="0">
                <a:latin typeface="Calibri" panose="020F0502020204030204" pitchFamily="34" charset="0"/>
                <a:cs typeface="Calibri" panose="020F0502020204030204" pitchFamily="34" charset="0"/>
              </a:rPr>
              <a:t>Uključivanje </a:t>
            </a:r>
            <a:r>
              <a:rPr lang="hr-HR" sz="1600" u="sng" dirty="0">
                <a:latin typeface="Calibri" panose="020F0502020204030204" pitchFamily="34" charset="0"/>
                <a:cs typeface="Calibri" panose="020F0502020204030204" pitchFamily="34" charset="0"/>
              </a:rPr>
              <a:t>računovodstva</a:t>
            </a:r>
            <a:r>
              <a:rPr lang="hr-HR" sz="1600" dirty="0">
                <a:latin typeface="Calibri" panose="020F0502020204030204" pitchFamily="34" charset="0"/>
                <a:cs typeface="Calibri" panose="020F0502020204030204" pitchFamily="34" charset="0"/>
              </a:rPr>
              <a:t> u obračun </a:t>
            </a:r>
            <a:r>
              <a:rPr lang="hr-HR" sz="1600" dirty="0" smtClean="0">
                <a:latin typeface="Calibri" panose="020F0502020204030204" pitchFamily="34" charset="0"/>
                <a:cs typeface="Calibri" panose="020F0502020204030204" pitchFamily="34" charset="0"/>
              </a:rPr>
              <a:t>rezultata popisa u trenutku kada </a:t>
            </a:r>
            <a:r>
              <a:rPr lang="hr-HR" sz="1600" dirty="0">
                <a:latin typeface="Calibri" panose="020F0502020204030204" pitchFamily="34" charset="0"/>
                <a:cs typeface="Calibri" panose="020F0502020204030204" pitchFamily="34" charset="0"/>
              </a:rPr>
              <a:t>popisna povjerenstva utvrde </a:t>
            </a:r>
            <a:r>
              <a:rPr lang="hr-HR" sz="1600" dirty="0" smtClean="0">
                <a:latin typeface="Calibri" panose="020F0502020204030204" pitchFamily="34" charset="0"/>
                <a:cs typeface="Calibri" panose="020F0502020204030204" pitchFamily="34" charset="0"/>
              </a:rPr>
              <a:t>stvarno stanje </a:t>
            </a:r>
            <a:r>
              <a:rPr lang="hr-HR" sz="1600" dirty="0">
                <a:latin typeface="Calibri" panose="020F0502020204030204" pitchFamily="34" charset="0"/>
                <a:cs typeface="Calibri" panose="020F0502020204030204" pitchFamily="34" charset="0"/>
              </a:rPr>
              <a:t>koje su zatekli na popisnim </a:t>
            </a:r>
            <a:r>
              <a:rPr lang="hr-HR" sz="1600" dirty="0" smtClean="0">
                <a:latin typeface="Calibri" panose="020F0502020204030204" pitchFamily="34" charset="0"/>
                <a:cs typeface="Calibri" panose="020F0502020204030204" pitchFamily="34" charset="0"/>
              </a:rPr>
              <a:t>mjestima;</a:t>
            </a:r>
          </a:p>
          <a:p>
            <a:pPr lvl="1" algn="just">
              <a:buFont typeface="+mj-lt"/>
              <a:buAutoNum type="arabicPeriod"/>
            </a:pPr>
            <a:r>
              <a:rPr lang="hr-HR" sz="1600" u="sng" dirty="0">
                <a:latin typeface="Calibri" panose="020F0502020204030204" pitchFamily="34" charset="0"/>
                <a:cs typeface="Calibri" panose="020F0502020204030204" pitchFamily="34" charset="0"/>
              </a:rPr>
              <a:t>Završno izvješće</a:t>
            </a:r>
            <a:r>
              <a:rPr lang="hr-HR" sz="1600" dirty="0">
                <a:latin typeface="Calibri" panose="020F0502020204030204" pitchFamily="34" charset="0"/>
                <a:cs typeface="Calibri" panose="020F0502020204030204" pitchFamily="34" charset="0"/>
              </a:rPr>
              <a:t> popisnih povjerenstava i </a:t>
            </a:r>
            <a:r>
              <a:rPr lang="hr-HR" sz="1600" dirty="0" smtClean="0">
                <a:latin typeface="Calibri" panose="020F0502020204030204" pitchFamily="34" charset="0"/>
                <a:cs typeface="Calibri" panose="020F0502020204030204" pitchFamily="34" charset="0"/>
              </a:rPr>
              <a:t>donošenje odluka </a:t>
            </a:r>
            <a:r>
              <a:rPr lang="hr-HR" sz="1600" dirty="0">
                <a:latin typeface="Calibri" panose="020F0502020204030204" pitchFamily="34" charset="0"/>
                <a:cs typeface="Calibri" panose="020F0502020204030204" pitchFamily="34" charset="0"/>
              </a:rPr>
              <a:t>u vezi s manjkovima i </a:t>
            </a:r>
            <a:r>
              <a:rPr lang="hr-HR" sz="1600" dirty="0" smtClean="0">
                <a:latin typeface="Calibri" panose="020F0502020204030204" pitchFamily="34" charset="0"/>
                <a:cs typeface="Calibri" panose="020F0502020204030204" pitchFamily="34" charset="0"/>
              </a:rPr>
              <a:t>viškovima.</a:t>
            </a:r>
            <a:endParaRPr lang="hr-H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1271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9"/>
            <a:ext cx="8280920" cy="5576272"/>
          </a:xfrm>
        </p:spPr>
        <p:txBody>
          <a:bodyPr>
            <a:normAutofit/>
          </a:bodyPr>
          <a:lstStyle/>
          <a:p>
            <a:pPr marL="0" indent="0" algn="just">
              <a:buNone/>
            </a:pPr>
            <a:endParaRPr lang="hr-HR" sz="1800"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VRSTE IMOVINE I OBVEZA KOJA SE POPISUJU</a:t>
            </a:r>
          </a:p>
          <a:p>
            <a:pPr marL="0" indent="0" algn="just">
              <a:buNone/>
            </a:pPr>
            <a:endParaRPr lang="hr-HR" sz="1800" b="1" dirty="0">
              <a:latin typeface="Calibri" panose="020F0502020204030204" pitchFamily="34" charset="0"/>
              <a:cs typeface="Calibri" panose="020F0502020204030204" pitchFamily="34" charset="0"/>
            </a:endParaRPr>
          </a:p>
          <a:p>
            <a:pPr lvl="1" algn="just">
              <a:buFont typeface="+mj-lt"/>
              <a:buAutoNum type="arabicPeriod"/>
            </a:pPr>
            <a:r>
              <a:rPr lang="hr-HR" sz="1800" u="sng" dirty="0" smtClean="0">
                <a:latin typeface="Calibri" panose="020F0502020204030204" pitchFamily="34" charset="0"/>
                <a:cs typeface="Calibri" panose="020F0502020204030204" pitchFamily="34" charset="0"/>
              </a:rPr>
              <a:t>Dugotrajna nematerijalna imovina</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Računalni programi, patenti, licence, koncesije, franšize i slično</a:t>
            </a:r>
          </a:p>
          <a:p>
            <a:pPr lvl="1" algn="just">
              <a:buFont typeface="+mj-lt"/>
              <a:buAutoNum type="arabicPeriod"/>
            </a:pPr>
            <a:r>
              <a:rPr lang="hr-HR" sz="1800" u="sng" dirty="0" smtClean="0">
                <a:latin typeface="Calibri" panose="020F0502020204030204" pitchFamily="34" charset="0"/>
                <a:cs typeface="Calibri" panose="020F0502020204030204" pitchFamily="34" charset="0"/>
              </a:rPr>
              <a:t>Dugotrajna materijalna imovina</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Zemljišta, građevinski objekti, postrojenja, alati, oprema, inventar, transportna sredstva i slično</a:t>
            </a:r>
          </a:p>
          <a:p>
            <a:pPr lvl="1" algn="just">
              <a:buFont typeface="+mj-lt"/>
              <a:buAutoNum type="arabicPeriod"/>
            </a:pPr>
            <a:r>
              <a:rPr lang="hr-HR" sz="1800" u="sng" dirty="0" smtClean="0">
                <a:latin typeface="Calibri" panose="020F0502020204030204" pitchFamily="34" charset="0"/>
                <a:cs typeface="Calibri" panose="020F0502020204030204" pitchFamily="34" charset="0"/>
              </a:rPr>
              <a:t>Dugotrajna i kratkotrajna financijska imovina</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Plasmani i tražbine, vrijednosni papiri</a:t>
            </a:r>
            <a:endParaRPr lang="hr-HR" sz="1400" dirty="0">
              <a:latin typeface="Calibri" panose="020F0502020204030204" pitchFamily="34" charset="0"/>
              <a:cs typeface="Calibri" panose="020F0502020204030204" pitchFamily="34" charset="0"/>
            </a:endParaRPr>
          </a:p>
          <a:p>
            <a:pPr lvl="1" algn="just">
              <a:buFont typeface="+mj-lt"/>
              <a:buAutoNum type="arabicPeriod"/>
            </a:pPr>
            <a:r>
              <a:rPr lang="hr-HR" sz="1800" u="sng" dirty="0" smtClean="0">
                <a:latin typeface="Calibri" panose="020F0502020204030204" pitchFamily="34" charset="0"/>
                <a:cs typeface="Calibri" panose="020F0502020204030204" pitchFamily="34" charset="0"/>
              </a:rPr>
              <a:t>Dugotrajna </a:t>
            </a:r>
            <a:r>
              <a:rPr lang="hr-HR" sz="1800" u="sng" dirty="0">
                <a:latin typeface="Calibri" panose="020F0502020204030204" pitchFamily="34" charset="0"/>
                <a:cs typeface="Calibri" panose="020F0502020204030204" pitchFamily="34" charset="0"/>
              </a:rPr>
              <a:t>i kratkotrajna </a:t>
            </a:r>
            <a:r>
              <a:rPr lang="hr-HR" sz="1800" u="sng" dirty="0" smtClean="0">
                <a:latin typeface="Calibri" panose="020F0502020204030204" pitchFamily="34" charset="0"/>
                <a:cs typeface="Calibri" panose="020F0502020204030204" pitchFamily="34" charset="0"/>
              </a:rPr>
              <a:t>potraživanja</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Usklada i vrijednosno usklađenje ako je moguće</a:t>
            </a:r>
          </a:p>
          <a:p>
            <a:pPr lvl="1" algn="just">
              <a:buFont typeface="+mj-lt"/>
              <a:buAutoNum type="arabicPeriod"/>
            </a:pPr>
            <a:r>
              <a:rPr lang="hr-HR" sz="1800" u="sng" dirty="0" smtClean="0">
                <a:latin typeface="Calibri" panose="020F0502020204030204" pitchFamily="34" charset="0"/>
                <a:cs typeface="Calibri" panose="020F0502020204030204" pitchFamily="34" charset="0"/>
              </a:rPr>
              <a:t>Popis zaliha robe, inventara, materijala, poluproizvoda i gotovih proizvoda</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U okviru razreda 3 i 6 (sirovine, materijali, trgovačka roba, proizvodnja u tijeku i slično)</a:t>
            </a:r>
          </a:p>
          <a:p>
            <a:pPr lvl="1" algn="just">
              <a:buFont typeface="+mj-lt"/>
              <a:buAutoNum type="arabicPeriod"/>
            </a:pPr>
            <a:r>
              <a:rPr lang="hr-HR" sz="1800" u="sng" dirty="0" smtClean="0">
                <a:latin typeface="Calibri" panose="020F0502020204030204" pitchFamily="34" charset="0"/>
                <a:cs typeface="Calibri" panose="020F0502020204030204" pitchFamily="34" charset="0"/>
              </a:rPr>
              <a:t>Popis novca na računima u banci i u blagajni</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Glavna blagajna, blagajne prodavaonica i poslovnica, poslovni računi u bankama</a:t>
            </a:r>
          </a:p>
          <a:p>
            <a:pPr lvl="1" algn="just">
              <a:buFont typeface="+mj-lt"/>
              <a:buAutoNum type="arabicPeriod"/>
            </a:pPr>
            <a:r>
              <a:rPr lang="hr-HR" sz="1800" u="sng" dirty="0" smtClean="0">
                <a:latin typeface="Calibri" panose="020F0502020204030204" pitchFamily="34" charset="0"/>
                <a:cs typeface="Calibri" panose="020F0502020204030204" pitchFamily="34" charset="0"/>
              </a:rPr>
              <a:t>Dugoročne i kratkoročne obveze</a:t>
            </a:r>
          </a:p>
          <a:p>
            <a:pPr lvl="2" algn="just">
              <a:buFont typeface="Wingdings" panose="05000000000000000000" pitchFamily="2" charset="2"/>
              <a:buChar char="ü"/>
            </a:pPr>
            <a:r>
              <a:rPr lang="hr-HR" sz="1400" dirty="0" smtClean="0">
                <a:latin typeface="Calibri" panose="020F0502020204030204" pitchFamily="34" charset="0"/>
                <a:cs typeface="Calibri" panose="020F0502020204030204" pitchFamily="34" charset="0"/>
              </a:rPr>
              <a:t>Porezi, doprinosi, PDV, otvorene obveze </a:t>
            </a:r>
            <a:endParaRPr lang="hr-HR" sz="1600" dirty="0" smtClean="0">
              <a:latin typeface="Calibri" panose="020F0502020204030204" pitchFamily="34" charset="0"/>
              <a:cs typeface="Calibri" panose="020F0502020204030204" pitchFamily="34" charset="0"/>
            </a:endParaRPr>
          </a:p>
          <a:p>
            <a:pPr lvl="1" algn="just">
              <a:buFont typeface="+mj-lt"/>
              <a:buAutoNum type="arabicPeriod"/>
            </a:pPr>
            <a:endParaRPr lang="hr-HR" sz="16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7279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6086811"/>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RAČUNOVODSTVENI I POREZNI POSTUPAK KOD POPISNIH RAZLIKA</a:t>
            </a:r>
          </a:p>
          <a:p>
            <a:pPr marL="0" indent="0" algn="just">
              <a:buNone/>
            </a:pPr>
            <a:endParaRPr lang="hr-HR" sz="1800" b="1" dirty="0" smtClean="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Osnovna svrha godišnjeg popisa  imovine i obveza – utvrditi njihovo stanje i uskladiti ga s knjigovodstvenim stanjem, te dobivene razlike svrstati u dvije osnovne skupine:</a:t>
            </a:r>
          </a:p>
          <a:p>
            <a:pPr lvl="2" algn="just">
              <a:buFont typeface="Wingdings" panose="05000000000000000000" pitchFamily="2" charset="2"/>
              <a:buChar char="ü"/>
            </a:pPr>
            <a:r>
              <a:rPr lang="hr-HR" sz="1600" u="sng" dirty="0" smtClean="0">
                <a:latin typeface="Calibri" panose="020F0502020204030204" pitchFamily="34" charset="0"/>
                <a:cs typeface="Calibri" panose="020F0502020204030204" pitchFamily="34" charset="0"/>
              </a:rPr>
              <a:t>Manjak</a:t>
            </a:r>
            <a:r>
              <a:rPr lang="hr-HR" sz="1600" dirty="0" smtClean="0">
                <a:latin typeface="Calibri" panose="020F0502020204030204" pitchFamily="34" charset="0"/>
                <a:cs typeface="Calibri" panose="020F0502020204030204" pitchFamily="34" charset="0"/>
              </a:rPr>
              <a:t> – kada je stvarno stanje manje u odnosu s poslovnim knjigama</a:t>
            </a:r>
          </a:p>
          <a:p>
            <a:pPr lvl="2" algn="just">
              <a:buFont typeface="Wingdings" panose="05000000000000000000" pitchFamily="2" charset="2"/>
              <a:buChar char="ü"/>
            </a:pPr>
            <a:r>
              <a:rPr lang="hr-HR" sz="1600" u="sng" dirty="0" smtClean="0">
                <a:latin typeface="Calibri" panose="020F0502020204030204" pitchFamily="34" charset="0"/>
                <a:cs typeface="Calibri" panose="020F0502020204030204" pitchFamily="34" charset="0"/>
              </a:rPr>
              <a:t>Višak</a:t>
            </a:r>
            <a:r>
              <a:rPr lang="hr-HR" sz="1600" dirty="0" smtClean="0">
                <a:latin typeface="Calibri" panose="020F0502020204030204" pitchFamily="34" charset="0"/>
                <a:cs typeface="Calibri" panose="020F0502020204030204" pitchFamily="34" charset="0"/>
              </a:rPr>
              <a:t> – kada je stvarno </a:t>
            </a:r>
            <a:r>
              <a:rPr lang="hr-HR" sz="1600" dirty="0">
                <a:latin typeface="Calibri" panose="020F0502020204030204" pitchFamily="34" charset="0"/>
                <a:cs typeface="Calibri" panose="020F0502020204030204" pitchFamily="34" charset="0"/>
              </a:rPr>
              <a:t>stanje </a:t>
            </a:r>
            <a:r>
              <a:rPr lang="hr-HR" sz="1600" dirty="0" smtClean="0">
                <a:latin typeface="Calibri" panose="020F0502020204030204" pitchFamily="34" charset="0"/>
                <a:cs typeface="Calibri" panose="020F0502020204030204" pitchFamily="34" charset="0"/>
              </a:rPr>
              <a:t>više u </a:t>
            </a:r>
            <a:r>
              <a:rPr lang="hr-HR" sz="1600" dirty="0">
                <a:latin typeface="Calibri" panose="020F0502020204030204" pitchFamily="34" charset="0"/>
                <a:cs typeface="Calibri" panose="020F0502020204030204" pitchFamily="34" charset="0"/>
              </a:rPr>
              <a:t>odnosu s poslovnim </a:t>
            </a:r>
            <a:r>
              <a:rPr lang="hr-HR" sz="1600" dirty="0" smtClean="0">
                <a:latin typeface="Calibri" panose="020F0502020204030204" pitchFamily="34" charset="0"/>
                <a:cs typeface="Calibri" panose="020F0502020204030204" pitchFamily="34" charset="0"/>
              </a:rPr>
              <a:t>knjigama</a:t>
            </a:r>
          </a:p>
          <a:p>
            <a:pPr marL="0" indent="0" algn="just">
              <a:buNone/>
            </a:pPr>
            <a:endParaRPr lang="hr-HR" sz="1600" dirty="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600" u="sng" dirty="0" smtClean="0">
                <a:latin typeface="Calibri" panose="020F0502020204030204" pitchFamily="34" charset="0"/>
                <a:cs typeface="Calibri" panose="020F0502020204030204" pitchFamily="34" charset="0"/>
              </a:rPr>
              <a:t>Manjak</a:t>
            </a:r>
            <a:r>
              <a:rPr lang="hr-HR" sz="1600" dirty="0" smtClean="0">
                <a:latin typeface="Calibri" panose="020F0502020204030204" pitchFamily="34" charset="0"/>
                <a:cs typeface="Calibri" panose="020F0502020204030204" pitchFamily="34" charset="0"/>
              </a:rPr>
              <a:t>:</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Kalo, rastep, kvar i lom</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Tehnološki manjak</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Manjak uslijed djelovanja više sile</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Manjak zbog proteka roka trajanja</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Manjak zbog provalne krađe</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Manjak nastao nesvjesnim rukovanjem i nepažnjom radnika</a:t>
            </a:r>
          </a:p>
          <a:p>
            <a:pPr marL="1200150" lvl="2" indent="-342900" algn="just">
              <a:buFont typeface="+mj-lt"/>
              <a:buAutoNum type="arabicPeriod"/>
            </a:pPr>
            <a:r>
              <a:rPr lang="hr-HR" sz="1600" dirty="0" smtClean="0">
                <a:latin typeface="Calibri" panose="020F0502020204030204" pitchFamily="34" charset="0"/>
                <a:cs typeface="Calibri" panose="020F0502020204030204" pitchFamily="34" charset="0"/>
              </a:rPr>
              <a:t>Manjak zbog izuzimanja za potrebe člana uprave</a:t>
            </a:r>
            <a:endParaRPr lang="hr-HR" sz="1600" dirty="0">
              <a:latin typeface="Calibri" panose="020F0502020204030204" pitchFamily="34" charset="0"/>
              <a:cs typeface="Calibri" panose="020F0502020204030204" pitchFamily="34" charset="0"/>
            </a:endParaRPr>
          </a:p>
          <a:p>
            <a:pPr lvl="1" algn="just">
              <a:buFont typeface="Arial" panose="020B0604020202020204" pitchFamily="34" charset="0"/>
              <a:buChar char="•"/>
            </a:pPr>
            <a:endParaRPr lang="hr-HR" sz="1800" dirty="0" smtClean="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600" u="sng" dirty="0" smtClean="0">
                <a:latin typeface="Calibri" panose="020F0502020204030204" pitchFamily="34" charset="0"/>
                <a:cs typeface="Calibri" panose="020F0502020204030204" pitchFamily="34" charset="0"/>
              </a:rPr>
              <a:t>Višak</a:t>
            </a:r>
            <a:r>
              <a:rPr lang="hr-HR" sz="1600" dirty="0" smtClean="0">
                <a:latin typeface="Calibri" panose="020F0502020204030204" pitchFamily="34" charset="0"/>
                <a:cs typeface="Calibri" panose="020F0502020204030204" pitchFamily="34" charset="0"/>
              </a:rPr>
              <a:t> – višak imovine uzrokuje ljudski faktor (pogrešno evidentiranje poslovnog događaja), te se utvrđeni višak </a:t>
            </a:r>
            <a:r>
              <a:rPr lang="hr-HR" sz="1600" u="sng" dirty="0" smtClean="0">
                <a:latin typeface="Calibri" panose="020F0502020204030204" pitchFamily="34" charset="0"/>
                <a:cs typeface="Calibri" panose="020F0502020204030204" pitchFamily="34" charset="0"/>
              </a:rPr>
              <a:t>priznaje kao prihod</a:t>
            </a:r>
            <a:r>
              <a:rPr lang="hr-HR" sz="1600" dirty="0" smtClean="0">
                <a:latin typeface="Calibri" panose="020F0502020204030204" pitchFamily="34" charset="0"/>
                <a:cs typeface="Calibri" panose="020F0502020204030204" pitchFamily="34" charset="0"/>
              </a:rPr>
              <a:t> po procijenjenoj tržišnoj vrijednosti ili drugim riječima po cijeni nove nabave</a:t>
            </a:r>
          </a:p>
          <a:p>
            <a:pPr lvl="1" algn="just"/>
            <a:endParaRPr lang="hr-HR" sz="18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9271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6597352"/>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RAČUNOVODSTVENI I POREZNI POSTUPAK KOD POPISNIH RAZLIKA – </a:t>
            </a:r>
            <a:r>
              <a:rPr lang="hr-HR" sz="1800" b="1" u="sng" dirty="0" smtClean="0">
                <a:latin typeface="Calibri" panose="020F0502020204030204" pitchFamily="34" charset="0"/>
                <a:cs typeface="Calibri" panose="020F0502020204030204" pitchFamily="34" charset="0"/>
              </a:rPr>
              <a:t>MANJAK</a:t>
            </a:r>
          </a:p>
          <a:p>
            <a:pPr marL="0" indent="0" algn="just">
              <a:buNone/>
            </a:pPr>
            <a:endParaRPr lang="hr-HR" sz="1800" dirty="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Visina dopuštenog manjka utvrđena je u odlukama HGK za sve obveznike poreza na dobitak te u odlukama HOK za sve obveznike poreza na dohodak.</a:t>
            </a:r>
          </a:p>
          <a:p>
            <a:pPr lvl="1"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Kao što znamo, HGK nije donio odluku o visini dopuštenog manjka za sve djelatnosti, tako da porezni obveznik može sam na temelju iskustva donijeti internu odluku o visini dopuštenog manjka koju treba pravovaljano dokumentirati</a:t>
            </a:r>
          </a:p>
          <a:p>
            <a:pPr marL="457200" lvl="1" indent="0" algn="just">
              <a:buNone/>
            </a:pPr>
            <a:endParaRPr lang="hr-HR" sz="1600" dirty="0" smtClean="0">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Porezni tretman manjka:</a:t>
            </a:r>
          </a:p>
          <a:p>
            <a:pPr lvl="2" algn="just">
              <a:buFont typeface="Wingdings" panose="05000000000000000000" pitchFamily="2" charset="2"/>
              <a:buChar char="ü"/>
            </a:pPr>
            <a:r>
              <a:rPr lang="hr-HR" sz="1600" dirty="0" smtClean="0">
                <a:latin typeface="Calibri" panose="020F0502020204030204" pitchFamily="34" charset="0"/>
                <a:cs typeface="Calibri" panose="020F0502020204030204" pitchFamily="34" charset="0"/>
              </a:rPr>
              <a:t>Manjak koji </a:t>
            </a:r>
            <a:r>
              <a:rPr lang="hr-HR" sz="1600" u="sng" dirty="0" smtClean="0">
                <a:latin typeface="Calibri" panose="020F0502020204030204" pitchFamily="34" charset="0"/>
                <a:cs typeface="Calibri" panose="020F0502020204030204" pitchFamily="34" charset="0"/>
              </a:rPr>
              <a:t>ne podliježe</a:t>
            </a:r>
            <a:r>
              <a:rPr lang="hr-HR" sz="1600" dirty="0" smtClean="0">
                <a:latin typeface="Calibri" panose="020F0502020204030204" pitchFamily="34" charset="0"/>
                <a:cs typeface="Calibri" panose="020F0502020204030204" pitchFamily="34" charset="0"/>
              </a:rPr>
              <a:t> oporezivanju se odnosi na kalo, rastep i lom do visine utvrđene odlukom HGK, manjak koji je nastao djelovanjem više sile (elementarne nepogode), manjak po provali koji je utvrđen prema očevidniku nadležnog tijela, te manjak dobiven zbog isporuke hrane bez naknade (donacija) ali samo ako je ista bila prethodno namijenjena uništenju.</a:t>
            </a:r>
          </a:p>
          <a:p>
            <a:pPr lvl="2" algn="just">
              <a:buFont typeface="Wingdings" panose="05000000000000000000" pitchFamily="2" charset="2"/>
              <a:buChar char="ü"/>
            </a:pPr>
            <a:r>
              <a:rPr lang="hr-HR" sz="1600" dirty="0" smtClean="0">
                <a:latin typeface="Calibri" panose="020F0502020204030204" pitchFamily="34" charset="0"/>
                <a:cs typeface="Calibri" panose="020F0502020204030204" pitchFamily="34" charset="0"/>
              </a:rPr>
              <a:t>Manjak koji </a:t>
            </a:r>
            <a:r>
              <a:rPr lang="hr-HR" sz="1600" u="sng" dirty="0" smtClean="0">
                <a:latin typeface="Calibri" panose="020F0502020204030204" pitchFamily="34" charset="0"/>
                <a:cs typeface="Calibri" panose="020F0502020204030204" pitchFamily="34" charset="0"/>
              </a:rPr>
              <a:t>podliježe</a:t>
            </a:r>
            <a:r>
              <a:rPr lang="hr-HR" sz="1600" dirty="0" smtClean="0">
                <a:latin typeface="Calibri" panose="020F0502020204030204" pitchFamily="34" charset="0"/>
                <a:cs typeface="Calibri" panose="020F0502020204030204" pitchFamily="34" charset="0"/>
              </a:rPr>
              <a:t> oporezivanju se odnosi na manjak za koji ne odgovara odgovorno osoba, kalo, rastep i lom iznad visine utvrđene odlukom HGK, manjak dobara zbog donacije hrane iznad 2% prihoda prethodne godine.</a:t>
            </a:r>
          </a:p>
          <a:p>
            <a:pPr marL="914400" lvl="2" indent="0" algn="just">
              <a:buNone/>
            </a:pPr>
            <a:endParaRPr lang="hr-HR" sz="1600" dirty="0" smtClean="0">
              <a:latin typeface="Calibri" panose="020F0502020204030204" pitchFamily="34" charset="0"/>
              <a:cs typeface="Calibri" panose="020F0502020204030204" pitchFamily="34" charset="0"/>
            </a:endParaRPr>
          </a:p>
          <a:p>
            <a:pPr lvl="2" algn="just">
              <a:buFont typeface="Wingdings" panose="05000000000000000000" pitchFamily="2" charset="2"/>
              <a:buChar char="ü"/>
            </a:pPr>
            <a:endParaRPr lang="hr-HR" sz="1600" dirty="0" smtClean="0">
              <a:latin typeface="Calibri" panose="020F0502020204030204" pitchFamily="34" charset="0"/>
              <a:cs typeface="Calibri" panose="020F0502020204030204" pitchFamily="34" charset="0"/>
            </a:endParaRPr>
          </a:p>
          <a:p>
            <a:pPr marL="0" indent="0" algn="just">
              <a:buNone/>
            </a:pPr>
            <a:endParaRPr lang="hr-HR" sz="1800" b="1" dirty="0" smtClean="0">
              <a:latin typeface="Calibri" panose="020F0502020204030204" pitchFamily="34" charset="0"/>
              <a:cs typeface="Calibri" panose="020F0502020204030204" pitchFamily="34" charset="0"/>
            </a:endParaRPr>
          </a:p>
          <a:p>
            <a:pPr lvl="1" algn="just"/>
            <a:endParaRPr lang="hr-HR" sz="18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60530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ica 3"/>
          <p:cNvGraphicFramePr>
            <a:graphicFrameLocks noGrp="1"/>
          </p:cNvGraphicFramePr>
          <p:nvPr>
            <p:extLst>
              <p:ext uri="{D42A27DB-BD31-4B8C-83A1-F6EECF244321}">
                <p14:modId xmlns:p14="http://schemas.microsoft.com/office/powerpoint/2010/main" val="4072562060"/>
              </p:ext>
            </p:extLst>
          </p:nvPr>
        </p:nvGraphicFramePr>
        <p:xfrm>
          <a:off x="1524000" y="1397000"/>
          <a:ext cx="6096000" cy="3800337"/>
        </p:xfrm>
        <a:graphic>
          <a:graphicData uri="http://schemas.openxmlformats.org/drawingml/2006/table">
            <a:tbl>
              <a:tblPr firstRow="1" bandRow="1">
                <a:tableStyleId>{5940675A-B579-460E-94D1-54222C63F5DA}</a:tableStyleId>
              </a:tblPr>
              <a:tblGrid>
                <a:gridCol w="3048000"/>
                <a:gridCol w="3048000"/>
              </a:tblGrid>
              <a:tr h="626699">
                <a:tc>
                  <a:txBody>
                    <a:bodyPr/>
                    <a:lstStyle/>
                    <a:p>
                      <a:pPr algn="ctr"/>
                      <a:r>
                        <a:rPr lang="hr-HR" dirty="0" smtClean="0"/>
                        <a:t>Manjak</a:t>
                      </a:r>
                      <a:endParaRPr lang="hr-HR" dirty="0"/>
                    </a:p>
                  </a:txBody>
                  <a:tcPr anchor="ctr"/>
                </a:tc>
                <a:tc>
                  <a:txBody>
                    <a:bodyPr/>
                    <a:lstStyle/>
                    <a:p>
                      <a:pPr algn="ctr"/>
                      <a:r>
                        <a:rPr lang="hr-HR" dirty="0" smtClean="0"/>
                        <a:t>Razred u kojem se knjiži manjak</a:t>
                      </a:r>
                      <a:endParaRPr lang="hr-HR" dirty="0"/>
                    </a:p>
                  </a:txBody>
                  <a:tcPr anchor="ctr"/>
                </a:tc>
              </a:tr>
              <a:tr h="626699">
                <a:tc>
                  <a:txBody>
                    <a:bodyPr/>
                    <a:lstStyle/>
                    <a:p>
                      <a:pPr algn="ctr"/>
                      <a:r>
                        <a:rPr lang="hr-HR" dirty="0" smtClean="0"/>
                        <a:t>Dugotrajne imovine</a:t>
                      </a:r>
                    </a:p>
                  </a:txBody>
                  <a:tcPr anchor="ctr">
                    <a:solidFill>
                      <a:srgbClr val="FFFF00"/>
                    </a:solidFill>
                  </a:tcPr>
                </a:tc>
                <a:tc rowSpan="3">
                  <a:txBody>
                    <a:bodyPr/>
                    <a:lstStyle/>
                    <a:p>
                      <a:pPr algn="ctr"/>
                      <a:r>
                        <a:rPr lang="hr-HR" sz="2800" dirty="0" smtClean="0"/>
                        <a:t>4</a:t>
                      </a:r>
                    </a:p>
                    <a:p>
                      <a:pPr algn="ctr"/>
                      <a:r>
                        <a:rPr lang="hr-HR" sz="1800" dirty="0" smtClean="0"/>
                        <a:t>Troškovi</a:t>
                      </a:r>
                      <a:r>
                        <a:rPr lang="hr-HR" sz="1800" baseline="0" dirty="0" smtClean="0"/>
                        <a:t> prema vrstama, financijski i ostali rashodi</a:t>
                      </a:r>
                      <a:endParaRPr lang="hr-HR" sz="1800" dirty="0"/>
                    </a:p>
                  </a:txBody>
                  <a:tcPr anchor="ctr"/>
                </a:tc>
              </a:tr>
              <a:tr h="626699">
                <a:tc>
                  <a:txBody>
                    <a:bodyPr/>
                    <a:lstStyle/>
                    <a:p>
                      <a:pPr algn="ctr"/>
                      <a:r>
                        <a:rPr lang="hr-HR" dirty="0" smtClean="0"/>
                        <a:t>Novca</a:t>
                      </a:r>
                      <a:endParaRPr lang="hr-HR" dirty="0"/>
                    </a:p>
                  </a:txBody>
                  <a:tcPr anchor="ctr">
                    <a:solidFill>
                      <a:srgbClr val="FFFF00"/>
                    </a:solidFill>
                  </a:tcPr>
                </a:tc>
                <a:tc vMerge="1">
                  <a:txBody>
                    <a:bodyPr/>
                    <a:lstStyle/>
                    <a:p>
                      <a:endParaRPr lang="hr-HR" dirty="0"/>
                    </a:p>
                  </a:txBody>
                  <a:tcPr/>
                </a:tc>
              </a:tr>
              <a:tr h="626699">
                <a:tc>
                  <a:txBody>
                    <a:bodyPr/>
                    <a:lstStyle/>
                    <a:p>
                      <a:pPr algn="ctr"/>
                      <a:r>
                        <a:rPr lang="hr-HR" dirty="0" smtClean="0"/>
                        <a:t>Materijala, sitnog inventara,</a:t>
                      </a:r>
                    </a:p>
                    <a:p>
                      <a:pPr algn="ctr"/>
                      <a:r>
                        <a:rPr lang="hr-HR" dirty="0" smtClean="0"/>
                        <a:t>ambalaže i dijelova </a:t>
                      </a:r>
                      <a:endParaRPr lang="hr-HR" dirty="0"/>
                    </a:p>
                  </a:txBody>
                  <a:tcPr anchor="ctr">
                    <a:solidFill>
                      <a:srgbClr val="FFFF00"/>
                    </a:solidFill>
                  </a:tcPr>
                </a:tc>
                <a:tc vMerge="1">
                  <a:txBody>
                    <a:bodyPr/>
                    <a:lstStyle/>
                    <a:p>
                      <a:endParaRPr lang="hr-HR" dirty="0"/>
                    </a:p>
                  </a:txBody>
                  <a:tcPr/>
                </a:tc>
              </a:tr>
              <a:tr h="626699">
                <a:tc>
                  <a:txBody>
                    <a:bodyPr/>
                    <a:lstStyle/>
                    <a:p>
                      <a:pPr algn="ctr"/>
                      <a:r>
                        <a:rPr lang="hr-HR" dirty="0" smtClean="0"/>
                        <a:t>U proizvodnji gotovih proizvoda, poluproizvoda</a:t>
                      </a:r>
                      <a:endParaRPr lang="hr-HR" dirty="0"/>
                    </a:p>
                  </a:txBody>
                  <a:tcPr anchor="ctr">
                    <a:solidFill>
                      <a:srgbClr val="92D050"/>
                    </a:solidFill>
                  </a:tcPr>
                </a:tc>
                <a:tc rowSpan="2">
                  <a:txBody>
                    <a:bodyPr/>
                    <a:lstStyle/>
                    <a:p>
                      <a:pPr algn="ctr"/>
                      <a:r>
                        <a:rPr lang="hr-HR" sz="2800" dirty="0" smtClean="0"/>
                        <a:t>7</a:t>
                      </a:r>
                    </a:p>
                    <a:p>
                      <a:pPr algn="ctr"/>
                      <a:r>
                        <a:rPr lang="hr-HR" sz="1800" dirty="0" smtClean="0"/>
                        <a:t>Pokriće rashoda i prihodi razdoblja</a:t>
                      </a:r>
                      <a:endParaRPr lang="hr-HR" sz="1800" dirty="0"/>
                    </a:p>
                  </a:txBody>
                  <a:tcPr anchor="ctr"/>
                </a:tc>
              </a:tr>
              <a:tr h="626699">
                <a:tc>
                  <a:txBody>
                    <a:bodyPr/>
                    <a:lstStyle/>
                    <a:p>
                      <a:pPr algn="ctr"/>
                      <a:r>
                        <a:rPr lang="hr-HR" dirty="0" smtClean="0"/>
                        <a:t>Robe </a:t>
                      </a:r>
                      <a:endParaRPr lang="hr-HR" dirty="0"/>
                    </a:p>
                  </a:txBody>
                  <a:tcPr anchor="ctr">
                    <a:solidFill>
                      <a:srgbClr val="92D050"/>
                    </a:solidFill>
                  </a:tcPr>
                </a:tc>
                <a:tc vMerge="1">
                  <a:txBody>
                    <a:bodyPr/>
                    <a:lstStyle/>
                    <a:p>
                      <a:endParaRPr lang="hr-HR" dirty="0"/>
                    </a:p>
                  </a:txBody>
                  <a:tcPr/>
                </a:tc>
              </a:tr>
            </a:tbl>
          </a:graphicData>
        </a:graphic>
      </p:graphicFrame>
    </p:spTree>
    <p:extLst>
      <p:ext uri="{BB962C8B-B14F-4D97-AF65-F5344CB8AC3E}">
        <p14:creationId xmlns:p14="http://schemas.microsoft.com/office/powerpoint/2010/main" val="3588787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5976664"/>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MANJAK NA TERET ZAPOSLENIKA</a:t>
            </a:r>
            <a:endParaRPr lang="hr-HR" sz="1800" b="1" u="sng" dirty="0" smtClean="0">
              <a:latin typeface="Calibri" panose="020F0502020204030204" pitchFamily="34" charset="0"/>
              <a:cs typeface="Calibri" panose="020F0502020204030204" pitchFamily="34" charset="0"/>
            </a:endParaRPr>
          </a:p>
          <a:p>
            <a:pPr marL="0" indent="0" algn="just">
              <a:buNone/>
            </a:pPr>
            <a:endParaRPr lang="hr-HR" sz="1800" dirty="0" smtClean="0">
              <a:latin typeface="Calibri" panose="020F0502020204030204" pitchFamily="34" charset="0"/>
              <a:cs typeface="Calibri" panose="020F0502020204030204" pitchFamily="34" charset="0"/>
            </a:endParaRPr>
          </a:p>
          <a:p>
            <a:pPr marL="457200" lvl="1" indent="0" algn="just">
              <a:buNone/>
            </a:pPr>
            <a:r>
              <a:rPr lang="hr-HR" sz="1600" dirty="0" smtClean="0">
                <a:latin typeface="Calibri" panose="020F0502020204030204" pitchFamily="34" charset="0"/>
                <a:cs typeface="Calibri" panose="020F0502020204030204" pitchFamily="34" charset="0"/>
              </a:rPr>
              <a:t>Načini na koje poslodavac može naplatiti manjak od radnika:</a:t>
            </a:r>
          </a:p>
          <a:p>
            <a:pPr marL="457200" lvl="1" indent="0" algn="just">
              <a:buNone/>
            </a:pPr>
            <a:endParaRPr lang="hr-HR" sz="1600" dirty="0" smtClean="0">
              <a:latin typeface="Calibri" panose="020F0502020204030204" pitchFamily="34" charset="0"/>
              <a:cs typeface="Calibri" panose="020F0502020204030204" pitchFamily="34" charset="0"/>
            </a:endParaRPr>
          </a:p>
          <a:p>
            <a:pPr marL="1200150" lvl="2" indent="-342900" algn="just">
              <a:buFont typeface="+mj-lt"/>
              <a:buAutoNum type="arabicPeriod"/>
            </a:pPr>
            <a:r>
              <a:rPr lang="hr-HR" sz="1600" b="1" dirty="0" smtClean="0">
                <a:latin typeface="Calibri" panose="020F0502020204030204" pitchFamily="34" charset="0"/>
                <a:cs typeface="Calibri" panose="020F0502020204030204" pitchFamily="34" charset="0"/>
              </a:rPr>
              <a:t>PRIJEBOJ / KOMPENZACIJA</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Prema članku 96. Zakona o radu - </a:t>
            </a:r>
            <a:r>
              <a:rPr lang="hr-HR" sz="1600" i="1" dirty="0" smtClean="0">
                <a:latin typeface="Calibri" panose="020F0502020204030204" pitchFamily="34" charset="0"/>
                <a:cs typeface="Calibri" panose="020F0502020204030204" pitchFamily="34" charset="0"/>
              </a:rPr>
              <a:t>poslodavac ne smije </a:t>
            </a:r>
            <a:r>
              <a:rPr lang="hr-HR" sz="1600" i="1" u="sng" dirty="0" smtClean="0">
                <a:latin typeface="Calibri" panose="020F0502020204030204" pitchFamily="34" charset="0"/>
                <a:cs typeface="Calibri" panose="020F0502020204030204" pitchFamily="34" charset="0"/>
              </a:rPr>
              <a:t>bez suglasnosti</a:t>
            </a:r>
            <a:r>
              <a:rPr lang="hr-HR" sz="1600" i="1" dirty="0" smtClean="0">
                <a:latin typeface="Calibri" panose="020F0502020204030204" pitchFamily="34" charset="0"/>
                <a:cs typeface="Calibri" panose="020F0502020204030204" pitchFamily="34" charset="0"/>
              </a:rPr>
              <a:t> radnika svoje potraživanje prema radniku naplatiti uskratom isplate plaće ili dijela plaće</a:t>
            </a:r>
            <a:endParaRPr lang="hr-HR" sz="1600" dirty="0" smtClean="0">
              <a:latin typeface="Calibri" panose="020F0502020204030204" pitchFamily="34" charset="0"/>
              <a:cs typeface="Calibri" panose="020F0502020204030204" pitchFamily="34" charset="0"/>
            </a:endParaRP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Na taj način prestaje dužničko-vjerovnički odnos (dug po manjku i dug po plaći)</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Utvrđivanje manjka – Zapisnik – Očitovanje – Suglasnost – Naplata</a:t>
            </a:r>
          </a:p>
          <a:p>
            <a:pPr marL="1314450" lvl="3" indent="0" algn="just">
              <a:buNone/>
            </a:pPr>
            <a:endParaRPr lang="hr-HR" sz="1600" dirty="0" smtClean="0">
              <a:latin typeface="Calibri" panose="020F0502020204030204" pitchFamily="34" charset="0"/>
              <a:cs typeface="Calibri" panose="020F0502020204030204" pitchFamily="34" charset="0"/>
            </a:endParaRPr>
          </a:p>
          <a:p>
            <a:pPr marL="1200150" lvl="2" indent="-342900" algn="just">
              <a:buFont typeface="+mj-lt"/>
              <a:buAutoNum type="arabicPeriod"/>
            </a:pPr>
            <a:r>
              <a:rPr lang="hr-HR" sz="1600" b="1" dirty="0" smtClean="0">
                <a:latin typeface="Calibri" panose="020F0502020204030204" pitchFamily="34" charset="0"/>
                <a:cs typeface="Calibri" panose="020F0502020204030204" pitchFamily="34" charset="0"/>
              </a:rPr>
              <a:t>OVRHA NA PLAĆI</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U slučaju kada je radnikova plaća pod ovrhom postoje ograničenja kod naplate, tj.  provedbe ovrhe radnika koje je pod režimom Ovršnog zakona</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Prvo je potrebno uplatiti zakonom propisani dio radnikove neto-plaće u korist ovrhovoditelja (koji je pokrenuo ovrhu po radnikovoj plaći), a tek onda se preostali dio plaće koji se isplaćuje na zaštićeni račun može u cijelosti ili djelomično kompenzirati s tražbinom poslodavca</a:t>
            </a:r>
          </a:p>
          <a:p>
            <a:pPr marL="0" indent="0" algn="just">
              <a:buNone/>
            </a:pPr>
            <a:endParaRPr lang="hr-HR" sz="1800" b="1" dirty="0" smtClean="0">
              <a:latin typeface="Calibri" panose="020F0502020204030204" pitchFamily="34" charset="0"/>
              <a:cs typeface="Calibri" panose="020F0502020204030204" pitchFamily="34" charset="0"/>
            </a:endParaRPr>
          </a:p>
          <a:p>
            <a:pPr lvl="1" algn="just"/>
            <a:endParaRPr lang="hr-HR" sz="18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3332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6" name="Rezervirano mjesto sadržaja 5"/>
          <p:cNvSpPr>
            <a:spLocks noGrp="1"/>
          </p:cNvSpPr>
          <p:nvPr>
            <p:ph idx="1"/>
          </p:nvPr>
        </p:nvSpPr>
        <p:spPr>
          <a:xfrm>
            <a:off x="683568" y="260648"/>
            <a:ext cx="8280920" cy="5976664"/>
          </a:xfrm>
        </p:spPr>
        <p:txBody>
          <a:bodyPr>
            <a:normAutofit/>
          </a:bodyPr>
          <a:lstStyle/>
          <a:p>
            <a:pPr marL="0" indent="0" algn="just">
              <a:buNone/>
            </a:pPr>
            <a:endParaRPr lang="hr-HR" sz="1800" b="1" dirty="0" smtClean="0">
              <a:latin typeface="Calibri" panose="020F0502020204030204" pitchFamily="34" charset="0"/>
              <a:cs typeface="Calibri" panose="020F0502020204030204" pitchFamily="34" charset="0"/>
            </a:endParaRPr>
          </a:p>
          <a:p>
            <a:pPr marL="0" indent="0" algn="just">
              <a:buNone/>
            </a:pPr>
            <a:r>
              <a:rPr lang="hr-HR" sz="1800" b="1" dirty="0" smtClean="0">
                <a:latin typeface="Calibri" panose="020F0502020204030204" pitchFamily="34" charset="0"/>
                <a:cs typeface="Calibri" panose="020F0502020204030204" pitchFamily="34" charset="0"/>
              </a:rPr>
              <a:t>MANJAK NA TERET ZAPOSLENIKA</a:t>
            </a:r>
            <a:endParaRPr lang="hr-HR" sz="1800" b="1" u="sng" dirty="0" smtClean="0">
              <a:latin typeface="Calibri" panose="020F0502020204030204" pitchFamily="34" charset="0"/>
              <a:cs typeface="Calibri" panose="020F0502020204030204" pitchFamily="34" charset="0"/>
            </a:endParaRPr>
          </a:p>
          <a:p>
            <a:pPr marL="0" indent="0" algn="just">
              <a:buNone/>
            </a:pPr>
            <a:endParaRPr lang="hr-HR" sz="1800" dirty="0" smtClean="0">
              <a:latin typeface="Calibri" panose="020F0502020204030204" pitchFamily="34" charset="0"/>
              <a:cs typeface="Calibri" panose="020F0502020204030204" pitchFamily="34" charset="0"/>
            </a:endParaRPr>
          </a:p>
          <a:p>
            <a:pPr marL="457200" lvl="1" indent="0" algn="just">
              <a:buNone/>
            </a:pPr>
            <a:r>
              <a:rPr lang="hr-HR" sz="1600" dirty="0" smtClean="0">
                <a:latin typeface="Calibri" panose="020F0502020204030204" pitchFamily="34" charset="0"/>
                <a:cs typeface="Calibri" panose="020F0502020204030204" pitchFamily="34" charset="0"/>
              </a:rPr>
              <a:t>Načini na koje poslodavac može naplatiti manjak od radnika:</a:t>
            </a:r>
          </a:p>
          <a:p>
            <a:pPr marL="457200" lvl="1" indent="0" algn="just">
              <a:buNone/>
            </a:pPr>
            <a:endParaRPr lang="hr-HR" sz="1600" dirty="0" smtClean="0">
              <a:latin typeface="Calibri" panose="020F0502020204030204" pitchFamily="34" charset="0"/>
              <a:cs typeface="Calibri" panose="020F0502020204030204" pitchFamily="34" charset="0"/>
            </a:endParaRPr>
          </a:p>
          <a:p>
            <a:pPr marL="857250" lvl="2" indent="0" algn="just">
              <a:buNone/>
            </a:pPr>
            <a:r>
              <a:rPr lang="hr-HR" sz="1600" b="1" dirty="0" smtClean="0">
                <a:latin typeface="Calibri" panose="020F0502020204030204" pitchFamily="34" charset="0"/>
                <a:cs typeface="Calibri" panose="020F0502020204030204" pitchFamily="34" charset="0"/>
              </a:rPr>
              <a:t>3.     UTUŽENJE</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Kada je jedini način utuženje – osoba koja je prouzročila manjak nije zaposlenik, poslodavac nije dobio pismenu suglasnost ili je bivši zaposlenik</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Prema članku 1046. ZOO-a šteta u ovom slučaju je – </a:t>
            </a:r>
            <a:r>
              <a:rPr lang="hr-HR" sz="1600" i="1" dirty="0" smtClean="0">
                <a:latin typeface="Calibri" panose="020F0502020204030204" pitchFamily="34" charset="0"/>
                <a:cs typeface="Calibri" panose="020F0502020204030204" pitchFamily="34" charset="0"/>
              </a:rPr>
              <a:t>umanjenje nečije imovine, sprečavanje njezina povećavanja i povreda prava osobnosti</a:t>
            </a:r>
          </a:p>
          <a:p>
            <a:pPr marL="1314450" lvl="3" indent="0" algn="just">
              <a:buNone/>
            </a:pPr>
            <a:endParaRPr lang="hr-HR" sz="1600" dirty="0" smtClean="0">
              <a:latin typeface="Calibri" panose="020F0502020204030204" pitchFamily="34" charset="0"/>
              <a:cs typeface="Calibri" panose="020F0502020204030204" pitchFamily="34" charset="0"/>
            </a:endParaRPr>
          </a:p>
          <a:p>
            <a:pPr marL="857250" lvl="2" indent="0" algn="just">
              <a:buNone/>
            </a:pPr>
            <a:r>
              <a:rPr lang="hr-HR" sz="1600" b="1" dirty="0" smtClean="0">
                <a:latin typeface="Calibri" panose="020F0502020204030204" pitchFamily="34" charset="0"/>
                <a:cs typeface="Calibri" panose="020F0502020204030204" pitchFamily="34" charset="0"/>
              </a:rPr>
              <a:t>4.     KAZNENA ODGOVORNOST RADNIKA</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Osim građansko-pravne odgovornosti radnik može odgovarati po kaznenoj odgovornosti  i to po osnovanoj sumnji kaznenog dijela krađe</a:t>
            </a:r>
          </a:p>
          <a:p>
            <a:pPr lvl="3" indent="-285750" algn="just">
              <a:buFont typeface="Arial" panose="020B0604020202020204" pitchFamily="34" charset="0"/>
              <a:buChar char="•"/>
            </a:pPr>
            <a:r>
              <a:rPr lang="hr-HR" sz="1600" dirty="0" smtClean="0">
                <a:latin typeface="Calibri" panose="020F0502020204030204" pitchFamily="34" charset="0"/>
                <a:cs typeface="Calibri" panose="020F0502020204030204" pitchFamily="34" charset="0"/>
              </a:rPr>
              <a:t>Ako je vrijednost imovine velika počinitelj se može kazniti od 6 mjeseci do 5 godina zatvora, a ako je vrijednost imovine mala može se kazniti novčanom kaznom ili kaznom zatvora do 1 godine</a:t>
            </a:r>
          </a:p>
          <a:p>
            <a:pPr lvl="2" algn="just">
              <a:buFont typeface="Wingdings" panose="05000000000000000000" pitchFamily="2" charset="2"/>
              <a:buChar char="ü"/>
            </a:pPr>
            <a:endParaRPr lang="hr-HR" sz="1600" dirty="0" smtClean="0">
              <a:latin typeface="Calibri" panose="020F0502020204030204" pitchFamily="34" charset="0"/>
              <a:cs typeface="Calibri" panose="020F0502020204030204" pitchFamily="34" charset="0"/>
            </a:endParaRPr>
          </a:p>
          <a:p>
            <a:pPr marL="0" indent="0" algn="just">
              <a:buNone/>
            </a:pPr>
            <a:endParaRPr lang="hr-HR" sz="1800" b="1" dirty="0" smtClean="0">
              <a:latin typeface="Calibri" panose="020F0502020204030204" pitchFamily="34" charset="0"/>
              <a:cs typeface="Calibri" panose="020F0502020204030204" pitchFamily="34" charset="0"/>
            </a:endParaRPr>
          </a:p>
          <a:p>
            <a:pPr lvl="1" algn="just"/>
            <a:endParaRPr lang="hr-HR" sz="1800" dirty="0" smtClean="0">
              <a:latin typeface="Calibri" panose="020F0502020204030204" pitchFamily="34" charset="0"/>
              <a:cs typeface="Calibri" panose="020F0502020204030204" pitchFamily="34" charset="0"/>
            </a:endParaRPr>
          </a:p>
          <a:p>
            <a:pPr marL="0" indent="0" algn="just">
              <a:buNone/>
            </a:pPr>
            <a:endParaRPr lang="hr-H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44793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1026</TotalTime>
  <Words>1051</Words>
  <Application>Microsoft Office PowerPoint</Application>
  <PresentationFormat>Prikaz na zaslonu (4:3)</PresentationFormat>
  <Paragraphs>129</Paragraphs>
  <Slides>12</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12</vt:i4>
      </vt:variant>
    </vt:vector>
  </HeadingPairs>
  <TitlesOfParts>
    <vt:vector size="16" baseType="lpstr">
      <vt:lpstr>Arial</vt:lpstr>
      <vt:lpstr>Calibri</vt:lpstr>
      <vt:lpstr>Wingdings</vt:lpstr>
      <vt:lpstr>Office Theme</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Dubravka Kopun - jr.</dc:creator>
  <cp:lastModifiedBy>Mario Lončarek</cp:lastModifiedBy>
  <cp:revision>57</cp:revision>
  <cp:lastPrinted>2016-09-19T13:31:53Z</cp:lastPrinted>
  <dcterms:created xsi:type="dcterms:W3CDTF">2016-09-07T08:40:33Z</dcterms:created>
  <dcterms:modified xsi:type="dcterms:W3CDTF">2017-11-09T17:11:54Z</dcterms:modified>
</cp:coreProperties>
</file>