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7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65BEF2-231B-4515-B273-0834282D7E0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D67BE43-8BEA-492B-BF0F-ACA7186D4F19}">
      <dgm:prSet phldrT="[Tekst]"/>
      <dgm:spPr/>
      <dgm:t>
        <a:bodyPr/>
        <a:lstStyle/>
        <a:p>
          <a:r>
            <a:rPr lang="hr-HR" dirty="0" smtClean="0"/>
            <a:t>Do 31.12.2009.</a:t>
          </a:r>
          <a:endParaRPr lang="hr-HR" dirty="0"/>
        </a:p>
      </dgm:t>
    </dgm:pt>
    <dgm:pt modelId="{FF7DAA19-DF6D-47A1-81A1-10F7F519329A}" type="parTrans" cxnId="{50324EEC-788C-4DD7-81D1-4017EB12EDC5}">
      <dgm:prSet/>
      <dgm:spPr/>
      <dgm:t>
        <a:bodyPr/>
        <a:lstStyle/>
        <a:p>
          <a:endParaRPr lang="hr-HR"/>
        </a:p>
      </dgm:t>
    </dgm:pt>
    <dgm:pt modelId="{B38FC927-DDA6-447A-84E3-26FC4C32B3A0}" type="sibTrans" cxnId="{50324EEC-788C-4DD7-81D1-4017EB12EDC5}">
      <dgm:prSet/>
      <dgm:spPr/>
      <dgm:t>
        <a:bodyPr/>
        <a:lstStyle/>
        <a:p>
          <a:endParaRPr lang="hr-HR"/>
        </a:p>
      </dgm:t>
    </dgm:pt>
    <dgm:pt modelId="{99557A2E-A725-4F6E-9DFE-5AE0C5F19CED}">
      <dgm:prSet phldrT="[Tekst]"/>
      <dgm:spPr/>
      <dgm:t>
        <a:bodyPr/>
        <a:lstStyle/>
        <a:p>
          <a:r>
            <a:rPr lang="hr-HR" dirty="0" smtClean="0"/>
            <a:t>Može se odbiti 100% pretporeza do 400.000,00 kn NV vozila (obračunava se PDV na 30% amortizacije)</a:t>
          </a:r>
          <a:endParaRPr lang="hr-HR" dirty="0"/>
        </a:p>
      </dgm:t>
    </dgm:pt>
    <dgm:pt modelId="{18A4B504-D268-4DF0-9AB9-4BBEFA5B7B38}" type="parTrans" cxnId="{02109F21-D4B4-4C95-A827-D4341E34EB0F}">
      <dgm:prSet/>
      <dgm:spPr/>
      <dgm:t>
        <a:bodyPr/>
        <a:lstStyle/>
        <a:p>
          <a:endParaRPr lang="hr-HR"/>
        </a:p>
      </dgm:t>
    </dgm:pt>
    <dgm:pt modelId="{12366140-55CF-417A-BCF0-84C5B1A26B76}" type="sibTrans" cxnId="{02109F21-D4B4-4C95-A827-D4341E34EB0F}">
      <dgm:prSet/>
      <dgm:spPr/>
      <dgm:t>
        <a:bodyPr/>
        <a:lstStyle/>
        <a:p>
          <a:endParaRPr lang="hr-HR"/>
        </a:p>
      </dgm:t>
    </dgm:pt>
    <dgm:pt modelId="{285F30BC-CA3F-4755-A6BC-2AB0F698203E}">
      <dgm:prSet phldrT="[Tekst]"/>
      <dgm:spPr/>
      <dgm:t>
        <a:bodyPr/>
        <a:lstStyle/>
        <a:p>
          <a:r>
            <a:rPr lang="hr-HR" dirty="0" smtClean="0"/>
            <a:t>Pretporez iznad 400.000,00 kn NV ne može se odbiti</a:t>
          </a:r>
          <a:endParaRPr lang="hr-HR" dirty="0"/>
        </a:p>
      </dgm:t>
    </dgm:pt>
    <dgm:pt modelId="{777EEF37-B4CE-45D0-9FB3-A257F29B183A}" type="parTrans" cxnId="{4A431BB1-1842-48E6-8C80-22F77E7CD490}">
      <dgm:prSet/>
      <dgm:spPr/>
      <dgm:t>
        <a:bodyPr/>
        <a:lstStyle/>
        <a:p>
          <a:endParaRPr lang="hr-HR"/>
        </a:p>
      </dgm:t>
    </dgm:pt>
    <dgm:pt modelId="{3D708959-C70F-4A8B-B52A-A9B4299B45C3}" type="sibTrans" cxnId="{4A431BB1-1842-48E6-8C80-22F77E7CD490}">
      <dgm:prSet/>
      <dgm:spPr/>
      <dgm:t>
        <a:bodyPr/>
        <a:lstStyle/>
        <a:p>
          <a:endParaRPr lang="hr-HR"/>
        </a:p>
      </dgm:t>
    </dgm:pt>
    <dgm:pt modelId="{6B939BE0-15A3-46F2-BEFD-6767BB0B3C06}">
      <dgm:prSet phldrT="[Tekst]"/>
      <dgm:spPr/>
      <dgm:t>
        <a:bodyPr/>
        <a:lstStyle/>
        <a:p>
          <a:r>
            <a:rPr lang="hr-HR" dirty="0" smtClean="0"/>
            <a:t>od 01.01.2010. </a:t>
          </a:r>
        </a:p>
        <a:p>
          <a:r>
            <a:rPr lang="hr-HR" dirty="0" smtClean="0"/>
            <a:t>do 29.02.2012.</a:t>
          </a:r>
          <a:endParaRPr lang="hr-HR" dirty="0"/>
        </a:p>
      </dgm:t>
    </dgm:pt>
    <dgm:pt modelId="{C626C438-0361-4802-8160-6173E0713017}" type="parTrans" cxnId="{931B1AE8-36A1-49B4-84F2-C4AAD2979150}">
      <dgm:prSet/>
      <dgm:spPr/>
      <dgm:t>
        <a:bodyPr/>
        <a:lstStyle/>
        <a:p>
          <a:endParaRPr lang="hr-HR"/>
        </a:p>
      </dgm:t>
    </dgm:pt>
    <dgm:pt modelId="{5A631259-D627-4A65-BE66-C8DF724E2933}" type="sibTrans" cxnId="{931B1AE8-36A1-49B4-84F2-C4AAD2979150}">
      <dgm:prSet/>
      <dgm:spPr/>
      <dgm:t>
        <a:bodyPr/>
        <a:lstStyle/>
        <a:p>
          <a:endParaRPr lang="hr-HR"/>
        </a:p>
      </dgm:t>
    </dgm:pt>
    <dgm:pt modelId="{E3DA1090-D9DB-49A0-A4DE-464A0D2E5756}">
      <dgm:prSet phldrT="[Tekst]"/>
      <dgm:spPr/>
      <dgm:t>
        <a:bodyPr/>
        <a:lstStyle/>
        <a:p>
          <a:r>
            <a:rPr lang="hr-HR" dirty="0" smtClean="0"/>
            <a:t>Može se odbiti 70% pretporeza do 400.000,00 kn NV vozila</a:t>
          </a:r>
          <a:endParaRPr lang="hr-HR" dirty="0"/>
        </a:p>
      </dgm:t>
    </dgm:pt>
    <dgm:pt modelId="{65085FEA-CF71-4EA5-9E39-E1B83F367852}" type="parTrans" cxnId="{8B201D62-1387-4ECF-ADD5-1FA906B8539C}">
      <dgm:prSet/>
      <dgm:spPr/>
      <dgm:t>
        <a:bodyPr/>
        <a:lstStyle/>
        <a:p>
          <a:endParaRPr lang="hr-HR"/>
        </a:p>
      </dgm:t>
    </dgm:pt>
    <dgm:pt modelId="{A81D8FFB-5A55-49CB-9B34-024622083143}" type="sibTrans" cxnId="{8B201D62-1387-4ECF-ADD5-1FA906B8539C}">
      <dgm:prSet/>
      <dgm:spPr/>
      <dgm:t>
        <a:bodyPr/>
        <a:lstStyle/>
        <a:p>
          <a:endParaRPr lang="hr-HR"/>
        </a:p>
      </dgm:t>
    </dgm:pt>
    <dgm:pt modelId="{21076BFB-74A1-42AB-AB2B-F412F96BE4AC}">
      <dgm:prSet phldrT="[Tekst]"/>
      <dgm:spPr/>
      <dgm:t>
        <a:bodyPr/>
        <a:lstStyle/>
        <a:p>
          <a:r>
            <a:rPr lang="hr-HR" dirty="0" smtClean="0"/>
            <a:t>Pretporez iznad 400.000,00 kn NV ne može se odbiti</a:t>
          </a:r>
          <a:endParaRPr lang="hr-HR" dirty="0"/>
        </a:p>
      </dgm:t>
    </dgm:pt>
    <dgm:pt modelId="{10B3736A-0493-4CFE-9962-149B857AC206}" type="parTrans" cxnId="{88B200D9-090F-4CC3-9B43-3593E2C283B5}">
      <dgm:prSet/>
      <dgm:spPr/>
      <dgm:t>
        <a:bodyPr/>
        <a:lstStyle/>
        <a:p>
          <a:endParaRPr lang="hr-HR"/>
        </a:p>
      </dgm:t>
    </dgm:pt>
    <dgm:pt modelId="{8CAADC34-F644-4AE1-8050-1646442985FB}" type="sibTrans" cxnId="{88B200D9-090F-4CC3-9B43-3593E2C283B5}">
      <dgm:prSet/>
      <dgm:spPr/>
      <dgm:t>
        <a:bodyPr/>
        <a:lstStyle/>
        <a:p>
          <a:endParaRPr lang="hr-HR"/>
        </a:p>
      </dgm:t>
    </dgm:pt>
    <dgm:pt modelId="{457838EF-204A-432B-B606-3255A925D396}">
      <dgm:prSet phldrT="[Tekst]"/>
      <dgm:spPr/>
      <dgm:t>
        <a:bodyPr/>
        <a:lstStyle/>
        <a:p>
          <a:r>
            <a:rPr lang="hr-HR" dirty="0" smtClean="0"/>
            <a:t>od 01.03.2012. </a:t>
          </a:r>
        </a:p>
        <a:p>
          <a:r>
            <a:rPr lang="hr-HR" dirty="0" smtClean="0"/>
            <a:t>do 31.12.2017.</a:t>
          </a:r>
          <a:endParaRPr lang="hr-HR" dirty="0"/>
        </a:p>
      </dgm:t>
    </dgm:pt>
    <dgm:pt modelId="{7C04D4E6-8FF8-4ED9-AC8E-14F56591A378}" type="parTrans" cxnId="{43C7886B-93E7-44FB-8A9A-095DDF34E3C7}">
      <dgm:prSet/>
      <dgm:spPr/>
      <dgm:t>
        <a:bodyPr/>
        <a:lstStyle/>
        <a:p>
          <a:endParaRPr lang="hr-HR"/>
        </a:p>
      </dgm:t>
    </dgm:pt>
    <dgm:pt modelId="{04C2405C-D280-4687-8017-4F83C78B74D1}" type="sibTrans" cxnId="{43C7886B-93E7-44FB-8A9A-095DDF34E3C7}">
      <dgm:prSet/>
      <dgm:spPr/>
      <dgm:t>
        <a:bodyPr/>
        <a:lstStyle/>
        <a:p>
          <a:endParaRPr lang="hr-HR"/>
        </a:p>
      </dgm:t>
    </dgm:pt>
    <dgm:pt modelId="{26DA1F7C-2F1E-4214-B12A-06CDB56A845F}">
      <dgm:prSet phldrT="[Tekst]"/>
      <dgm:spPr/>
      <dgm:t>
        <a:bodyPr/>
        <a:lstStyle/>
        <a:p>
          <a:r>
            <a:rPr lang="hr-HR" dirty="0" smtClean="0"/>
            <a:t>Pretporez se u cijelosti ne može odbiti neovisno o svoti NV</a:t>
          </a:r>
          <a:endParaRPr lang="hr-HR" dirty="0"/>
        </a:p>
      </dgm:t>
    </dgm:pt>
    <dgm:pt modelId="{70CB99A4-8C42-43F1-B47A-A93E03792A7F}" type="parTrans" cxnId="{55FA3FD9-5B10-42DD-A158-4AEA91996776}">
      <dgm:prSet/>
      <dgm:spPr/>
      <dgm:t>
        <a:bodyPr/>
        <a:lstStyle/>
        <a:p>
          <a:endParaRPr lang="hr-HR"/>
        </a:p>
      </dgm:t>
    </dgm:pt>
    <dgm:pt modelId="{67FDA942-F8CB-457D-8B4F-76B172F6420C}" type="sibTrans" cxnId="{55FA3FD9-5B10-42DD-A158-4AEA91996776}">
      <dgm:prSet/>
      <dgm:spPr/>
      <dgm:t>
        <a:bodyPr/>
        <a:lstStyle/>
        <a:p>
          <a:endParaRPr lang="hr-HR"/>
        </a:p>
      </dgm:t>
    </dgm:pt>
    <dgm:pt modelId="{0925E127-CF44-4BE0-A510-DA0829671391}">
      <dgm:prSet/>
      <dgm:spPr/>
      <dgm:t>
        <a:bodyPr/>
        <a:lstStyle/>
        <a:p>
          <a:r>
            <a:rPr lang="hr-HR" dirty="0" smtClean="0"/>
            <a:t>Može se odbiti 50% pretporeza do 400.000,00 kn NV vozila</a:t>
          </a:r>
          <a:endParaRPr lang="hr-HR" dirty="0"/>
        </a:p>
      </dgm:t>
    </dgm:pt>
    <dgm:pt modelId="{09416CDC-5698-4943-BE2A-DA2DDA6073E4}" type="parTrans" cxnId="{E66F1F05-75BF-47CD-AF54-18AB86BBC21A}">
      <dgm:prSet/>
      <dgm:spPr/>
      <dgm:t>
        <a:bodyPr/>
        <a:lstStyle/>
        <a:p>
          <a:endParaRPr lang="hr-HR"/>
        </a:p>
      </dgm:t>
    </dgm:pt>
    <dgm:pt modelId="{21A16E2F-E8F9-437F-966D-B7D8F5AA0038}" type="sibTrans" cxnId="{E66F1F05-75BF-47CD-AF54-18AB86BBC21A}">
      <dgm:prSet/>
      <dgm:spPr/>
      <dgm:t>
        <a:bodyPr/>
        <a:lstStyle/>
        <a:p>
          <a:endParaRPr lang="hr-HR"/>
        </a:p>
      </dgm:t>
    </dgm:pt>
    <dgm:pt modelId="{9496FEFA-41F4-42BA-A1D5-DC02E64D571A}">
      <dgm:prSet/>
      <dgm:spPr/>
      <dgm:t>
        <a:bodyPr/>
        <a:lstStyle/>
        <a:p>
          <a:r>
            <a:rPr lang="hr-HR" b="1" dirty="0" smtClean="0">
              <a:solidFill>
                <a:srgbClr val="C00000"/>
              </a:solidFill>
            </a:rPr>
            <a:t>od 01.01.2018.</a:t>
          </a:r>
          <a:endParaRPr lang="hr-HR" b="1" dirty="0">
            <a:solidFill>
              <a:srgbClr val="C00000"/>
            </a:solidFill>
          </a:endParaRPr>
        </a:p>
      </dgm:t>
    </dgm:pt>
    <dgm:pt modelId="{0557CFB5-C850-40B0-82C0-76C276BAF12A}" type="parTrans" cxnId="{CC730532-DDF9-4A22-9A2A-8BD7D82345F0}">
      <dgm:prSet/>
      <dgm:spPr/>
      <dgm:t>
        <a:bodyPr/>
        <a:lstStyle/>
        <a:p>
          <a:endParaRPr lang="hr-HR"/>
        </a:p>
      </dgm:t>
    </dgm:pt>
    <dgm:pt modelId="{9152AC28-4BC1-4C67-8C50-579B83A9DDF0}" type="sibTrans" cxnId="{CC730532-DDF9-4A22-9A2A-8BD7D82345F0}">
      <dgm:prSet/>
      <dgm:spPr/>
      <dgm:t>
        <a:bodyPr/>
        <a:lstStyle/>
        <a:p>
          <a:endParaRPr lang="hr-HR"/>
        </a:p>
      </dgm:t>
    </dgm:pt>
    <dgm:pt modelId="{85D7EF13-59A2-457C-A506-1D083D2C78EA}">
      <dgm:prSet/>
      <dgm:spPr/>
      <dgm:t>
        <a:bodyPr/>
        <a:lstStyle/>
        <a:p>
          <a:r>
            <a:rPr lang="hr-HR" dirty="0" smtClean="0"/>
            <a:t>Pretporez iznad 400.000,00 kn NV ne može se odbiti</a:t>
          </a:r>
          <a:endParaRPr lang="hr-HR" dirty="0"/>
        </a:p>
      </dgm:t>
    </dgm:pt>
    <dgm:pt modelId="{0F0B9ABD-06AC-48AA-AA73-013C1795FB42}" type="parTrans" cxnId="{0EFD1EC1-A353-4EAE-8191-E6E7B517E86C}">
      <dgm:prSet/>
      <dgm:spPr/>
      <dgm:t>
        <a:bodyPr/>
        <a:lstStyle/>
        <a:p>
          <a:endParaRPr lang="hr-HR"/>
        </a:p>
      </dgm:t>
    </dgm:pt>
    <dgm:pt modelId="{B0595B2E-0C3D-43F5-A657-C315988D9259}" type="sibTrans" cxnId="{0EFD1EC1-A353-4EAE-8191-E6E7B517E86C}">
      <dgm:prSet/>
      <dgm:spPr/>
      <dgm:t>
        <a:bodyPr/>
        <a:lstStyle/>
        <a:p>
          <a:endParaRPr lang="hr-HR"/>
        </a:p>
      </dgm:t>
    </dgm:pt>
    <dgm:pt modelId="{31FFF49B-D742-447B-8891-16DADE211A69}" type="pres">
      <dgm:prSet presAssocID="{1A65BEF2-231B-4515-B273-0834282D7E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218ECA5-E79D-4C46-BCDE-5572CF1EBBE6}" type="pres">
      <dgm:prSet presAssocID="{AD67BE43-8BEA-492B-BF0F-ACA7186D4F19}" presName="linNode" presStyleCnt="0"/>
      <dgm:spPr/>
    </dgm:pt>
    <dgm:pt modelId="{6349E806-FF15-4B74-A468-A09F396A4317}" type="pres">
      <dgm:prSet presAssocID="{AD67BE43-8BEA-492B-BF0F-ACA7186D4F19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07DDC7B-AF9C-4E6E-AE4F-3A056AF1B7A3}" type="pres">
      <dgm:prSet presAssocID="{AD67BE43-8BEA-492B-BF0F-ACA7186D4F19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6422DCB-FE97-47D8-9BB1-827FB45564F8}" type="pres">
      <dgm:prSet presAssocID="{B38FC927-DDA6-447A-84E3-26FC4C32B3A0}" presName="sp" presStyleCnt="0"/>
      <dgm:spPr/>
    </dgm:pt>
    <dgm:pt modelId="{028F3E0C-6970-4113-AD49-7592CDE80436}" type="pres">
      <dgm:prSet presAssocID="{6B939BE0-15A3-46F2-BEFD-6767BB0B3C06}" presName="linNode" presStyleCnt="0"/>
      <dgm:spPr/>
    </dgm:pt>
    <dgm:pt modelId="{F36E0275-5363-49A9-B9D5-628EFB1CE77B}" type="pres">
      <dgm:prSet presAssocID="{6B939BE0-15A3-46F2-BEFD-6767BB0B3C06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30ED74-CD10-4008-8E59-35B973EE8F4D}" type="pres">
      <dgm:prSet presAssocID="{6B939BE0-15A3-46F2-BEFD-6767BB0B3C06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0FB56A4-E873-457B-A617-EFBA3DDA86D5}" type="pres">
      <dgm:prSet presAssocID="{5A631259-D627-4A65-BE66-C8DF724E2933}" presName="sp" presStyleCnt="0"/>
      <dgm:spPr/>
    </dgm:pt>
    <dgm:pt modelId="{10ABBA09-BAB7-4736-96E2-58ECECC059D0}" type="pres">
      <dgm:prSet presAssocID="{457838EF-204A-432B-B606-3255A925D396}" presName="linNode" presStyleCnt="0"/>
      <dgm:spPr/>
    </dgm:pt>
    <dgm:pt modelId="{15F19C44-7CFE-40F9-8A7B-466BCB45DB57}" type="pres">
      <dgm:prSet presAssocID="{457838EF-204A-432B-B606-3255A925D39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F487BF5-7028-4FDD-A1D6-2CDFE3FC4B49}" type="pres">
      <dgm:prSet presAssocID="{457838EF-204A-432B-B606-3255A925D39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5F5BAD5-43F7-46F8-8945-B775709FA745}" type="pres">
      <dgm:prSet presAssocID="{04C2405C-D280-4687-8017-4F83C78B74D1}" presName="sp" presStyleCnt="0"/>
      <dgm:spPr/>
    </dgm:pt>
    <dgm:pt modelId="{516867FD-A7B2-4739-B7DA-BD5FEF45E29E}" type="pres">
      <dgm:prSet presAssocID="{9496FEFA-41F4-42BA-A1D5-DC02E64D571A}" presName="linNode" presStyleCnt="0"/>
      <dgm:spPr/>
    </dgm:pt>
    <dgm:pt modelId="{41CAA586-E5E4-4FE7-BD98-EA5F9B92531E}" type="pres">
      <dgm:prSet presAssocID="{9496FEFA-41F4-42BA-A1D5-DC02E64D571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E57DA0F-335E-423F-8A3F-3A2E3C81A7C5}" type="pres">
      <dgm:prSet presAssocID="{9496FEFA-41F4-42BA-A1D5-DC02E64D571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6D4B119-0B38-4DB9-8C8C-446A7A57A3B5}" type="presOf" srcId="{26DA1F7C-2F1E-4214-B12A-06CDB56A845F}" destId="{CF487BF5-7028-4FDD-A1D6-2CDFE3FC4B49}" srcOrd="0" destOrd="0" presId="urn:microsoft.com/office/officeart/2005/8/layout/vList5"/>
    <dgm:cxn modelId="{0EFD1EC1-A353-4EAE-8191-E6E7B517E86C}" srcId="{9496FEFA-41F4-42BA-A1D5-DC02E64D571A}" destId="{85D7EF13-59A2-457C-A506-1D083D2C78EA}" srcOrd="1" destOrd="0" parTransId="{0F0B9ABD-06AC-48AA-AA73-013C1795FB42}" sibTransId="{B0595B2E-0C3D-43F5-A657-C315988D9259}"/>
    <dgm:cxn modelId="{8B201D62-1387-4ECF-ADD5-1FA906B8539C}" srcId="{6B939BE0-15A3-46F2-BEFD-6767BB0B3C06}" destId="{E3DA1090-D9DB-49A0-A4DE-464A0D2E5756}" srcOrd="0" destOrd="0" parTransId="{65085FEA-CF71-4EA5-9E39-E1B83F367852}" sibTransId="{A81D8FFB-5A55-49CB-9B34-024622083143}"/>
    <dgm:cxn modelId="{6B0D0604-F22E-4331-9A7D-6EC24EAB07E9}" type="presOf" srcId="{21076BFB-74A1-42AB-AB2B-F412F96BE4AC}" destId="{4F30ED74-CD10-4008-8E59-35B973EE8F4D}" srcOrd="0" destOrd="1" presId="urn:microsoft.com/office/officeart/2005/8/layout/vList5"/>
    <dgm:cxn modelId="{43C7886B-93E7-44FB-8A9A-095DDF34E3C7}" srcId="{1A65BEF2-231B-4515-B273-0834282D7E0D}" destId="{457838EF-204A-432B-B606-3255A925D396}" srcOrd="2" destOrd="0" parTransId="{7C04D4E6-8FF8-4ED9-AC8E-14F56591A378}" sibTransId="{04C2405C-D280-4687-8017-4F83C78B74D1}"/>
    <dgm:cxn modelId="{E66F1F05-75BF-47CD-AF54-18AB86BBC21A}" srcId="{9496FEFA-41F4-42BA-A1D5-DC02E64D571A}" destId="{0925E127-CF44-4BE0-A510-DA0829671391}" srcOrd="0" destOrd="0" parTransId="{09416CDC-5698-4943-BE2A-DA2DDA6073E4}" sibTransId="{21A16E2F-E8F9-437F-966D-B7D8F5AA0038}"/>
    <dgm:cxn modelId="{88B200D9-090F-4CC3-9B43-3593E2C283B5}" srcId="{6B939BE0-15A3-46F2-BEFD-6767BB0B3C06}" destId="{21076BFB-74A1-42AB-AB2B-F412F96BE4AC}" srcOrd="1" destOrd="0" parTransId="{10B3736A-0493-4CFE-9962-149B857AC206}" sibTransId="{8CAADC34-F644-4AE1-8050-1646442985FB}"/>
    <dgm:cxn modelId="{4A431BB1-1842-48E6-8C80-22F77E7CD490}" srcId="{AD67BE43-8BEA-492B-BF0F-ACA7186D4F19}" destId="{285F30BC-CA3F-4755-A6BC-2AB0F698203E}" srcOrd="1" destOrd="0" parTransId="{777EEF37-B4CE-45D0-9FB3-A257F29B183A}" sibTransId="{3D708959-C70F-4A8B-B52A-A9B4299B45C3}"/>
    <dgm:cxn modelId="{931B1AE8-36A1-49B4-84F2-C4AAD2979150}" srcId="{1A65BEF2-231B-4515-B273-0834282D7E0D}" destId="{6B939BE0-15A3-46F2-BEFD-6767BB0B3C06}" srcOrd="1" destOrd="0" parTransId="{C626C438-0361-4802-8160-6173E0713017}" sibTransId="{5A631259-D627-4A65-BE66-C8DF724E2933}"/>
    <dgm:cxn modelId="{E38DED15-0AF3-447D-A1F5-EDDE7FEE9D96}" type="presOf" srcId="{9496FEFA-41F4-42BA-A1D5-DC02E64D571A}" destId="{41CAA586-E5E4-4FE7-BD98-EA5F9B92531E}" srcOrd="0" destOrd="0" presId="urn:microsoft.com/office/officeart/2005/8/layout/vList5"/>
    <dgm:cxn modelId="{76F5133D-C8EE-43B1-BE02-BA5238E0311F}" type="presOf" srcId="{285F30BC-CA3F-4755-A6BC-2AB0F698203E}" destId="{507DDC7B-AF9C-4E6E-AE4F-3A056AF1B7A3}" srcOrd="0" destOrd="1" presId="urn:microsoft.com/office/officeart/2005/8/layout/vList5"/>
    <dgm:cxn modelId="{02109F21-D4B4-4C95-A827-D4341E34EB0F}" srcId="{AD67BE43-8BEA-492B-BF0F-ACA7186D4F19}" destId="{99557A2E-A725-4F6E-9DFE-5AE0C5F19CED}" srcOrd="0" destOrd="0" parTransId="{18A4B504-D268-4DF0-9AB9-4BBEFA5B7B38}" sibTransId="{12366140-55CF-417A-BCF0-84C5B1A26B76}"/>
    <dgm:cxn modelId="{5708EC27-63AC-4249-B130-9C23CA2ECA0C}" type="presOf" srcId="{0925E127-CF44-4BE0-A510-DA0829671391}" destId="{BE57DA0F-335E-423F-8A3F-3A2E3C81A7C5}" srcOrd="0" destOrd="0" presId="urn:microsoft.com/office/officeart/2005/8/layout/vList5"/>
    <dgm:cxn modelId="{A444F65C-626F-410A-B6C3-0D40BAB4A708}" type="presOf" srcId="{99557A2E-A725-4F6E-9DFE-5AE0C5F19CED}" destId="{507DDC7B-AF9C-4E6E-AE4F-3A056AF1B7A3}" srcOrd="0" destOrd="0" presId="urn:microsoft.com/office/officeart/2005/8/layout/vList5"/>
    <dgm:cxn modelId="{B71886C5-0948-4DF3-A3B4-28E2B4381D95}" type="presOf" srcId="{457838EF-204A-432B-B606-3255A925D396}" destId="{15F19C44-7CFE-40F9-8A7B-466BCB45DB57}" srcOrd="0" destOrd="0" presId="urn:microsoft.com/office/officeart/2005/8/layout/vList5"/>
    <dgm:cxn modelId="{55FA3FD9-5B10-42DD-A158-4AEA91996776}" srcId="{457838EF-204A-432B-B606-3255A925D396}" destId="{26DA1F7C-2F1E-4214-B12A-06CDB56A845F}" srcOrd="0" destOrd="0" parTransId="{70CB99A4-8C42-43F1-B47A-A93E03792A7F}" sibTransId="{67FDA942-F8CB-457D-8B4F-76B172F6420C}"/>
    <dgm:cxn modelId="{A76A90ED-1B7B-4AF4-B5D4-2AF17D11C05E}" type="presOf" srcId="{E3DA1090-D9DB-49A0-A4DE-464A0D2E5756}" destId="{4F30ED74-CD10-4008-8E59-35B973EE8F4D}" srcOrd="0" destOrd="0" presId="urn:microsoft.com/office/officeart/2005/8/layout/vList5"/>
    <dgm:cxn modelId="{50324EEC-788C-4DD7-81D1-4017EB12EDC5}" srcId="{1A65BEF2-231B-4515-B273-0834282D7E0D}" destId="{AD67BE43-8BEA-492B-BF0F-ACA7186D4F19}" srcOrd="0" destOrd="0" parTransId="{FF7DAA19-DF6D-47A1-81A1-10F7F519329A}" sibTransId="{B38FC927-DDA6-447A-84E3-26FC4C32B3A0}"/>
    <dgm:cxn modelId="{1CE10F71-3C76-4584-8909-6AAA7C5EC736}" type="presOf" srcId="{6B939BE0-15A3-46F2-BEFD-6767BB0B3C06}" destId="{F36E0275-5363-49A9-B9D5-628EFB1CE77B}" srcOrd="0" destOrd="0" presId="urn:microsoft.com/office/officeart/2005/8/layout/vList5"/>
    <dgm:cxn modelId="{CC730532-DDF9-4A22-9A2A-8BD7D82345F0}" srcId="{1A65BEF2-231B-4515-B273-0834282D7E0D}" destId="{9496FEFA-41F4-42BA-A1D5-DC02E64D571A}" srcOrd="3" destOrd="0" parTransId="{0557CFB5-C850-40B0-82C0-76C276BAF12A}" sibTransId="{9152AC28-4BC1-4C67-8C50-579B83A9DDF0}"/>
    <dgm:cxn modelId="{AA2B1E1F-0BE0-43D9-8015-68D6D4D06A4C}" type="presOf" srcId="{1A65BEF2-231B-4515-B273-0834282D7E0D}" destId="{31FFF49B-D742-447B-8891-16DADE211A69}" srcOrd="0" destOrd="0" presId="urn:microsoft.com/office/officeart/2005/8/layout/vList5"/>
    <dgm:cxn modelId="{435AD099-F23B-4D8C-923C-C68ECD9C41FD}" type="presOf" srcId="{AD67BE43-8BEA-492B-BF0F-ACA7186D4F19}" destId="{6349E806-FF15-4B74-A468-A09F396A4317}" srcOrd="0" destOrd="0" presId="urn:microsoft.com/office/officeart/2005/8/layout/vList5"/>
    <dgm:cxn modelId="{40C97AF7-4339-40FC-9EBE-44F9C3E51BAF}" type="presOf" srcId="{85D7EF13-59A2-457C-A506-1D083D2C78EA}" destId="{BE57DA0F-335E-423F-8A3F-3A2E3C81A7C5}" srcOrd="0" destOrd="1" presId="urn:microsoft.com/office/officeart/2005/8/layout/vList5"/>
    <dgm:cxn modelId="{87E6D827-8CFF-4123-9DFA-3E52EE27F99F}" type="presParOf" srcId="{31FFF49B-D742-447B-8891-16DADE211A69}" destId="{A218ECA5-E79D-4C46-BCDE-5572CF1EBBE6}" srcOrd="0" destOrd="0" presId="urn:microsoft.com/office/officeart/2005/8/layout/vList5"/>
    <dgm:cxn modelId="{44A7250B-0AE3-4AB0-A3EC-D532D86C65D4}" type="presParOf" srcId="{A218ECA5-E79D-4C46-BCDE-5572CF1EBBE6}" destId="{6349E806-FF15-4B74-A468-A09F396A4317}" srcOrd="0" destOrd="0" presId="urn:microsoft.com/office/officeart/2005/8/layout/vList5"/>
    <dgm:cxn modelId="{834A6683-4326-42C8-8F67-4EF939A70A57}" type="presParOf" srcId="{A218ECA5-E79D-4C46-BCDE-5572CF1EBBE6}" destId="{507DDC7B-AF9C-4E6E-AE4F-3A056AF1B7A3}" srcOrd="1" destOrd="0" presId="urn:microsoft.com/office/officeart/2005/8/layout/vList5"/>
    <dgm:cxn modelId="{6FF704C9-6348-46C3-A771-5C5BE3DC6C19}" type="presParOf" srcId="{31FFF49B-D742-447B-8891-16DADE211A69}" destId="{D6422DCB-FE97-47D8-9BB1-827FB45564F8}" srcOrd="1" destOrd="0" presId="urn:microsoft.com/office/officeart/2005/8/layout/vList5"/>
    <dgm:cxn modelId="{EFF2AC7D-BF69-4599-B0D3-0D68FBDD8F04}" type="presParOf" srcId="{31FFF49B-D742-447B-8891-16DADE211A69}" destId="{028F3E0C-6970-4113-AD49-7592CDE80436}" srcOrd="2" destOrd="0" presId="urn:microsoft.com/office/officeart/2005/8/layout/vList5"/>
    <dgm:cxn modelId="{5BFD33F7-D173-480F-951C-F733E5FB9902}" type="presParOf" srcId="{028F3E0C-6970-4113-AD49-7592CDE80436}" destId="{F36E0275-5363-49A9-B9D5-628EFB1CE77B}" srcOrd="0" destOrd="0" presId="urn:microsoft.com/office/officeart/2005/8/layout/vList5"/>
    <dgm:cxn modelId="{B2560F87-26E2-4FF8-A50E-36BF3B1C07D6}" type="presParOf" srcId="{028F3E0C-6970-4113-AD49-7592CDE80436}" destId="{4F30ED74-CD10-4008-8E59-35B973EE8F4D}" srcOrd="1" destOrd="0" presId="urn:microsoft.com/office/officeart/2005/8/layout/vList5"/>
    <dgm:cxn modelId="{4BA49FC2-5CDE-445F-A69C-2FF078B4B859}" type="presParOf" srcId="{31FFF49B-D742-447B-8891-16DADE211A69}" destId="{A0FB56A4-E873-457B-A617-EFBA3DDA86D5}" srcOrd="3" destOrd="0" presId="urn:microsoft.com/office/officeart/2005/8/layout/vList5"/>
    <dgm:cxn modelId="{EA6D3023-F417-44CA-8B38-79A2E1E2AF7B}" type="presParOf" srcId="{31FFF49B-D742-447B-8891-16DADE211A69}" destId="{10ABBA09-BAB7-4736-96E2-58ECECC059D0}" srcOrd="4" destOrd="0" presId="urn:microsoft.com/office/officeart/2005/8/layout/vList5"/>
    <dgm:cxn modelId="{520CFE61-98E1-4E54-BE39-CE32E58E84EE}" type="presParOf" srcId="{10ABBA09-BAB7-4736-96E2-58ECECC059D0}" destId="{15F19C44-7CFE-40F9-8A7B-466BCB45DB57}" srcOrd="0" destOrd="0" presId="urn:microsoft.com/office/officeart/2005/8/layout/vList5"/>
    <dgm:cxn modelId="{678AA646-7DF8-4A23-A9F4-BE0E5552A2BC}" type="presParOf" srcId="{10ABBA09-BAB7-4736-96E2-58ECECC059D0}" destId="{CF487BF5-7028-4FDD-A1D6-2CDFE3FC4B49}" srcOrd="1" destOrd="0" presId="urn:microsoft.com/office/officeart/2005/8/layout/vList5"/>
    <dgm:cxn modelId="{048647B1-6C85-4AC5-8556-B0323B57FC4C}" type="presParOf" srcId="{31FFF49B-D742-447B-8891-16DADE211A69}" destId="{A5F5BAD5-43F7-46F8-8945-B775709FA745}" srcOrd="5" destOrd="0" presId="urn:microsoft.com/office/officeart/2005/8/layout/vList5"/>
    <dgm:cxn modelId="{66F9F172-A509-4E60-ACF7-08BC6EA44AC2}" type="presParOf" srcId="{31FFF49B-D742-447B-8891-16DADE211A69}" destId="{516867FD-A7B2-4739-B7DA-BD5FEF45E29E}" srcOrd="6" destOrd="0" presId="urn:microsoft.com/office/officeart/2005/8/layout/vList5"/>
    <dgm:cxn modelId="{CB805848-E09A-43F2-82DE-2C8ACC62FBCF}" type="presParOf" srcId="{516867FD-A7B2-4739-B7DA-BD5FEF45E29E}" destId="{41CAA586-E5E4-4FE7-BD98-EA5F9B92531E}" srcOrd="0" destOrd="0" presId="urn:microsoft.com/office/officeart/2005/8/layout/vList5"/>
    <dgm:cxn modelId="{0230FEE9-C679-407C-B418-7DC0BD02EA78}" type="presParOf" srcId="{516867FD-A7B2-4739-B7DA-BD5FEF45E29E}" destId="{BE57DA0F-335E-423F-8A3F-3A2E3C81A7C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7DDC7B-AF9C-4E6E-AE4F-3A056AF1B7A3}">
      <dsp:nvSpPr>
        <dsp:cNvPr id="0" name=""/>
        <dsp:cNvSpPr/>
      </dsp:nvSpPr>
      <dsp:spPr>
        <a:xfrm rot="5400000">
          <a:off x="5636195" y="-2266076"/>
          <a:ext cx="984568" cy="57679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Može se odbiti 100% pretporeza do 400.000,00 kn NV vozila (obračunava se PDV na 30% amortizacije)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Pretporez iznad 400.000,00 kn NV ne može se odbiti</a:t>
          </a:r>
          <a:endParaRPr lang="hr-HR" sz="1800" kern="1200" dirty="0"/>
        </a:p>
      </dsp:txBody>
      <dsp:txXfrm rot="-5400000">
        <a:off x="3244490" y="173692"/>
        <a:ext cx="5719917" cy="888442"/>
      </dsp:txXfrm>
    </dsp:sp>
    <dsp:sp modelId="{6349E806-FF15-4B74-A468-A09F396A4317}">
      <dsp:nvSpPr>
        <dsp:cNvPr id="0" name=""/>
        <dsp:cNvSpPr/>
      </dsp:nvSpPr>
      <dsp:spPr>
        <a:xfrm>
          <a:off x="0" y="2558"/>
          <a:ext cx="3244489" cy="1230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Do 31.12.2009.</a:t>
          </a:r>
          <a:endParaRPr lang="hr-HR" sz="3100" kern="1200" dirty="0"/>
        </a:p>
      </dsp:txBody>
      <dsp:txXfrm>
        <a:off x="60078" y="62636"/>
        <a:ext cx="3124333" cy="1110554"/>
      </dsp:txXfrm>
    </dsp:sp>
    <dsp:sp modelId="{4F30ED74-CD10-4008-8E59-35B973EE8F4D}">
      <dsp:nvSpPr>
        <dsp:cNvPr id="0" name=""/>
        <dsp:cNvSpPr/>
      </dsp:nvSpPr>
      <dsp:spPr>
        <a:xfrm rot="5400000">
          <a:off x="5636195" y="-973829"/>
          <a:ext cx="984568" cy="57679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Može se odbiti 70% pretporeza do 400.000,00 kn NV vozila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Pretporez iznad 400.000,00 kn NV ne može se odbiti</a:t>
          </a:r>
          <a:endParaRPr lang="hr-HR" sz="1800" kern="1200" dirty="0"/>
        </a:p>
      </dsp:txBody>
      <dsp:txXfrm rot="-5400000">
        <a:off x="3244490" y="1465939"/>
        <a:ext cx="5719917" cy="888442"/>
      </dsp:txXfrm>
    </dsp:sp>
    <dsp:sp modelId="{F36E0275-5363-49A9-B9D5-628EFB1CE77B}">
      <dsp:nvSpPr>
        <dsp:cNvPr id="0" name=""/>
        <dsp:cNvSpPr/>
      </dsp:nvSpPr>
      <dsp:spPr>
        <a:xfrm>
          <a:off x="0" y="1294805"/>
          <a:ext cx="3244489" cy="1230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od 01.01.2010.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do 29.02.2012.</a:t>
          </a:r>
          <a:endParaRPr lang="hr-HR" sz="3100" kern="1200" dirty="0"/>
        </a:p>
      </dsp:txBody>
      <dsp:txXfrm>
        <a:off x="60078" y="1354883"/>
        <a:ext cx="3124333" cy="1110554"/>
      </dsp:txXfrm>
    </dsp:sp>
    <dsp:sp modelId="{CF487BF5-7028-4FDD-A1D6-2CDFE3FC4B49}">
      <dsp:nvSpPr>
        <dsp:cNvPr id="0" name=""/>
        <dsp:cNvSpPr/>
      </dsp:nvSpPr>
      <dsp:spPr>
        <a:xfrm rot="5400000">
          <a:off x="5636195" y="318416"/>
          <a:ext cx="984568" cy="57679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Pretporez se u cijelosti ne može odbiti neovisno o svoti NV</a:t>
          </a:r>
          <a:endParaRPr lang="hr-HR" sz="1800" kern="1200" dirty="0"/>
        </a:p>
      </dsp:txBody>
      <dsp:txXfrm rot="-5400000">
        <a:off x="3244490" y="2758185"/>
        <a:ext cx="5719917" cy="888442"/>
      </dsp:txXfrm>
    </dsp:sp>
    <dsp:sp modelId="{15F19C44-7CFE-40F9-8A7B-466BCB45DB57}">
      <dsp:nvSpPr>
        <dsp:cNvPr id="0" name=""/>
        <dsp:cNvSpPr/>
      </dsp:nvSpPr>
      <dsp:spPr>
        <a:xfrm>
          <a:off x="0" y="2587051"/>
          <a:ext cx="3244489" cy="1230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od 01.03.2012.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kern="1200" dirty="0" smtClean="0"/>
            <a:t>do 31.12.2017.</a:t>
          </a:r>
          <a:endParaRPr lang="hr-HR" sz="3100" kern="1200" dirty="0"/>
        </a:p>
      </dsp:txBody>
      <dsp:txXfrm>
        <a:off x="60078" y="2647129"/>
        <a:ext cx="3124333" cy="1110554"/>
      </dsp:txXfrm>
    </dsp:sp>
    <dsp:sp modelId="{BE57DA0F-335E-423F-8A3F-3A2E3C81A7C5}">
      <dsp:nvSpPr>
        <dsp:cNvPr id="0" name=""/>
        <dsp:cNvSpPr/>
      </dsp:nvSpPr>
      <dsp:spPr>
        <a:xfrm rot="5400000">
          <a:off x="5636195" y="1610663"/>
          <a:ext cx="984568" cy="57679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Može se odbiti 50% pretporeza do 400.000,00 kn NV vozila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Pretporez iznad 400.000,00 kn NV ne može se odbiti</a:t>
          </a:r>
          <a:endParaRPr lang="hr-HR" sz="1800" kern="1200" dirty="0"/>
        </a:p>
      </dsp:txBody>
      <dsp:txXfrm rot="-5400000">
        <a:off x="3244490" y="4050432"/>
        <a:ext cx="5719917" cy="888442"/>
      </dsp:txXfrm>
    </dsp:sp>
    <dsp:sp modelId="{41CAA586-E5E4-4FE7-BD98-EA5F9B92531E}">
      <dsp:nvSpPr>
        <dsp:cNvPr id="0" name=""/>
        <dsp:cNvSpPr/>
      </dsp:nvSpPr>
      <dsp:spPr>
        <a:xfrm>
          <a:off x="0" y="3879298"/>
          <a:ext cx="3244489" cy="12307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100" b="1" kern="1200" dirty="0" smtClean="0">
              <a:solidFill>
                <a:srgbClr val="C00000"/>
              </a:solidFill>
            </a:rPr>
            <a:t>od 01.01.2018.</a:t>
          </a:r>
          <a:endParaRPr lang="hr-HR" sz="3100" b="1" kern="1200" dirty="0">
            <a:solidFill>
              <a:srgbClr val="C00000"/>
            </a:solidFill>
          </a:endParaRPr>
        </a:p>
      </dsp:txBody>
      <dsp:txXfrm>
        <a:off x="60078" y="3939376"/>
        <a:ext cx="3124333" cy="1110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E0996-62DE-4F72-A834-2608DD5141BA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F38D8-6DD2-481C-B755-5F2A6B6148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9185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1FEA5-34A3-4324-9BF3-1B7FE74A5FA0}" type="slidenum">
              <a:rPr lang="hr-HR" smtClean="0">
                <a:solidFill>
                  <a:prstClr val="black"/>
                </a:solidFill>
              </a:rPr>
              <a:pPr/>
              <a:t>26</a:t>
            </a:fld>
            <a:endParaRPr lang="hr-H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4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620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9335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563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4836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32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8855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599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111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7490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91541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94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722E944-8C22-4C84-9079-F1245B9139BF}" type="datetimeFigureOut">
              <a:rPr lang="hr-HR" smtClean="0"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4D0478F-9659-466C-A588-ABFA339E661C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5A385B-9524-445F-817C-478DE8823429}" type="datetimeFigureOut">
              <a:rPr lang="hr-HR" smtClean="0"/>
              <a:pPr/>
              <a:t>12.1.2018.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3B7E329-BC59-4D5E-95D9-F1EAE2F44EB0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0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Interna edukacija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Petak, 12.01.2018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0975"/>
            <a:ext cx="27241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85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119740"/>
              </p:ext>
            </p:extLst>
          </p:nvPr>
        </p:nvGraphicFramePr>
        <p:xfrm>
          <a:off x="215106" y="1196752"/>
          <a:ext cx="8713788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642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5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hr-HR" i="1" dirty="0"/>
                        <a:t>10.</a:t>
                      </a:r>
                    </a:p>
                    <a:p>
                      <a:pPr algn="just"/>
                      <a:r>
                        <a:rPr lang="hr-HR" dirty="0"/>
                        <a:t>Troškovi prisilne</a:t>
                      </a:r>
                      <a:r>
                        <a:rPr lang="hr-HR" baseline="0" dirty="0"/>
                        <a:t> naplate i drugih davanja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Isključivo</a:t>
                      </a:r>
                      <a:r>
                        <a:rPr lang="hr-HR" baseline="0" dirty="0"/>
                        <a:t> iznos pristojbi, troškovi čuvanja, a </a:t>
                      </a:r>
                      <a:r>
                        <a:rPr lang="hr-HR" b="1" u="sng" baseline="0" dirty="0"/>
                        <a:t>NE</a:t>
                      </a:r>
                      <a:r>
                        <a:rPr lang="hr-HR" baseline="0" dirty="0"/>
                        <a:t> svota poreza niti zatezne kamate ( ovo je trajno nepriznati trošak).</a:t>
                      </a:r>
                      <a:endParaRPr lang="hr-HR" dirty="0"/>
                    </a:p>
                    <a:p>
                      <a:pPr algn="just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Trošak</a:t>
                      </a:r>
                      <a:r>
                        <a:rPr lang="hr-HR" baseline="0" dirty="0"/>
                        <a:t> poreza ide u r.br. 9.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hr-HR" i="1" dirty="0"/>
                        <a:t>11.</a:t>
                      </a:r>
                    </a:p>
                    <a:p>
                      <a:pPr algn="l"/>
                      <a:r>
                        <a:rPr lang="hr-HR" dirty="0"/>
                        <a:t>Troškovi kazni za prekršaje</a:t>
                      </a:r>
                      <a:r>
                        <a:rPr lang="hr-HR" baseline="0" dirty="0"/>
                        <a:t> i prijestupe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>
                          <a:sym typeface="Wingdings"/>
                        </a:rPr>
                        <a:t>Kazne koje terete </a:t>
                      </a:r>
                      <a:r>
                        <a:rPr lang="hr-HR" b="1" u="sng" baseline="0" dirty="0">
                          <a:sym typeface="Wingdings"/>
                        </a:rPr>
                        <a:t>pravnu osobu</a:t>
                      </a:r>
                      <a:r>
                        <a:rPr lang="hr-HR" u="none" baseline="0" dirty="0">
                          <a:sym typeface="Wingdings"/>
                        </a:rPr>
                        <a:t> za prometne prekršaje, kazne zbog neplaćanja poreza, neizdavanja računa i druge privredne prijestupe.</a:t>
                      </a:r>
                    </a:p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Sudski troškovi i zatezne kamate ne evidentiraju se ovdje (to je porezno priznati rashod).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Kazna za</a:t>
                      </a:r>
                      <a:r>
                        <a:rPr lang="hr-HR" baseline="0" dirty="0"/>
                        <a:t> odgovornu osobu predstavlja primitak u naravi i mora se obračunati kao plaća.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hr-HR" i="1" u="none" dirty="0"/>
                        <a:t>12. </a:t>
                      </a:r>
                    </a:p>
                    <a:p>
                      <a:pPr algn="just"/>
                      <a:r>
                        <a:rPr lang="hr-HR" dirty="0"/>
                        <a:t>Zatezne</a:t>
                      </a:r>
                      <a:r>
                        <a:rPr lang="hr-HR" baseline="0" dirty="0"/>
                        <a:t> kamate između povezanih osoba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/>
                        <a:buNone/>
                      </a:pPr>
                      <a:endParaRPr lang="hr-HR" baseline="0" dirty="0">
                        <a:sym typeface="Wingding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Uvijek je porezno nepriznati</a:t>
                      </a:r>
                      <a:r>
                        <a:rPr lang="hr-HR" baseline="0" dirty="0"/>
                        <a:t> rashod bez obzira na porezni tretman povezane osobe.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23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324919"/>
              </p:ext>
            </p:extLst>
          </p:nvPr>
        </p:nvGraphicFramePr>
        <p:xfrm>
          <a:off x="23845" y="851992"/>
          <a:ext cx="9022314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7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681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13.</a:t>
                      </a:r>
                    </a:p>
                    <a:p>
                      <a:r>
                        <a:rPr lang="hr-HR" dirty="0"/>
                        <a:t>Povlastice i drugi oblici</a:t>
                      </a:r>
                      <a:r>
                        <a:rPr lang="hr-HR" baseline="0" dirty="0"/>
                        <a:t> imovinskih koristi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Povlastice i drugi oblici dani fizičkim</a:t>
                      </a:r>
                      <a:r>
                        <a:rPr lang="hr-HR" baseline="0" dirty="0"/>
                        <a:t> ili pravnim osobama da nastane odnosno da ne nastane određeni događaj.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Povlastica</a:t>
                      </a:r>
                      <a:r>
                        <a:rPr lang="hr-HR" baseline="0" dirty="0"/>
                        <a:t> ili druga imovinska korist dana fizičkoj osobi smatra se dohotkom te cjelokupni bruto II iznos je porezno nepriznati.</a:t>
                      </a:r>
                    </a:p>
                    <a:p>
                      <a:pPr algn="just"/>
                      <a:r>
                        <a:rPr lang="hr-HR" baseline="0" dirty="0">
                          <a:sym typeface="Wingdings"/>
                        </a:rPr>
                        <a:t>2x se plaća porez na isto, k</a:t>
                      </a:r>
                      <a:r>
                        <a:rPr lang="hr-HR" baseline="0" dirty="0"/>
                        <a:t>od pravnih osoba ovdje se unosi neto + PDV.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14.</a:t>
                      </a:r>
                    </a:p>
                    <a:p>
                      <a:r>
                        <a:rPr lang="hr-HR" dirty="0"/>
                        <a:t>Rashodi</a:t>
                      </a:r>
                      <a:r>
                        <a:rPr lang="hr-HR" baseline="0" dirty="0"/>
                        <a:t> darovanja iznad dopuštenih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Iznad 2% ostvarenih prihoda </a:t>
                      </a:r>
                      <a:r>
                        <a:rPr lang="hr-HR" u="sng" baseline="0" dirty="0">
                          <a:sym typeface="Wingdings"/>
                        </a:rPr>
                        <a:t>2016.</a:t>
                      </a:r>
                      <a:r>
                        <a:rPr lang="hr-HR" u="none" baseline="0" dirty="0">
                          <a:sym typeface="Wingdings"/>
                        </a:rPr>
                        <a:t> za kulturne, znanstvene, odgojno obrazovne, humanitarne, športske, vjerske, ekološke i druge svrhe udrugama i drugima koji obavljaju djelatnosti po posebnim propisima.</a:t>
                      </a:r>
                    </a:p>
                    <a:p>
                      <a:pPr algn="just"/>
                      <a:r>
                        <a:rPr lang="hr-HR" b="1" u="none" baseline="0" dirty="0">
                          <a:solidFill>
                            <a:srgbClr val="FF0000"/>
                          </a:solidFill>
                          <a:sym typeface="Wingdings"/>
                        </a:rPr>
                        <a:t>BITNO!</a:t>
                      </a:r>
                      <a:r>
                        <a:rPr lang="hr-HR" u="none" baseline="0" dirty="0">
                          <a:solidFill>
                            <a:srgbClr val="FF0000"/>
                          </a:solidFill>
                          <a:sym typeface="Wingdings"/>
                        </a:rPr>
                        <a:t> </a:t>
                      </a:r>
                      <a:r>
                        <a:rPr lang="hr-HR" u="none" baseline="0" dirty="0">
                          <a:sym typeface="Wingdings"/>
                        </a:rPr>
                        <a:t>Treba pratiti rezultat 2017!</a:t>
                      </a:r>
                    </a:p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Darovanja u novcu  na račun osobe kojoj se daruje</a:t>
                      </a:r>
                    </a:p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Darovanja u stvarima  mora se obračunati PDV &amp; prikupiti pismena potvrda o primitku.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Darovanja</a:t>
                      </a:r>
                      <a:r>
                        <a:rPr lang="hr-HR" baseline="0" dirty="0"/>
                        <a:t> u političke svrhe nisu porezno priznati rashod.</a:t>
                      </a:r>
                    </a:p>
                    <a:p>
                      <a:pPr algn="just"/>
                      <a:endParaRPr lang="hr-HR" baseline="0" dirty="0"/>
                    </a:p>
                    <a:p>
                      <a:pPr algn="just"/>
                      <a:r>
                        <a:rPr lang="hr-HR" baseline="0" dirty="0"/>
                        <a:t>Darovanja u zdravstvene svrhe zaposlenima nisu plaća (kao </a:t>
                      </a:r>
                      <a:r>
                        <a:rPr lang="hr-HR" baseline="0"/>
                        <a:t>i fizičkim </a:t>
                      </a:r>
                      <a:r>
                        <a:rPr lang="hr-HR" baseline="0" dirty="0"/>
                        <a:t>osobama ako nisu pokrivene osnovnim i dopunskim osiguranjem).</a:t>
                      </a:r>
                    </a:p>
                    <a:p>
                      <a:pPr algn="just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757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351507"/>
              </p:ext>
            </p:extLst>
          </p:nvPr>
        </p:nvGraphicFramePr>
        <p:xfrm>
          <a:off x="107504" y="924000"/>
          <a:ext cx="8928992" cy="576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836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15.</a:t>
                      </a:r>
                    </a:p>
                    <a:p>
                      <a:r>
                        <a:rPr lang="hr-HR" dirty="0"/>
                        <a:t>Kamate na zajmove dioničara i članova društva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„Thin capitalization rule” omjera 4:1 za </a:t>
                      </a:r>
                      <a:r>
                        <a:rPr lang="hr-HR" b="1" u="sng" dirty="0"/>
                        <a:t>inozemne</a:t>
                      </a:r>
                      <a:r>
                        <a:rPr lang="hr-HR" baseline="0" dirty="0"/>
                        <a:t> </a:t>
                      </a:r>
                      <a:r>
                        <a:rPr lang="hr-HR" dirty="0"/>
                        <a:t>dioničare / članove</a:t>
                      </a:r>
                      <a:r>
                        <a:rPr lang="hr-HR" baseline="0" dirty="0"/>
                        <a:t> društva koji imaju najmanje 25% vlasništva.</a:t>
                      </a:r>
                    </a:p>
                    <a:p>
                      <a:pPr algn="just"/>
                      <a:r>
                        <a:rPr lang="hr-HR" baseline="0" dirty="0"/>
                        <a:t>Ovo </a:t>
                      </a:r>
                      <a:r>
                        <a:rPr lang="hr-HR" b="1" u="sng" baseline="0" dirty="0"/>
                        <a:t>NE</a:t>
                      </a:r>
                      <a:r>
                        <a:rPr lang="hr-HR" baseline="0" dirty="0"/>
                        <a:t> vrijedi za domaće obveznike poreza na dohodak od kapitala i poreza na dobitak.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Stanje kapitala je upisani i uplaćeni kapital,</a:t>
                      </a:r>
                      <a:r>
                        <a:rPr lang="hr-HR" baseline="0" dirty="0"/>
                        <a:t> pričuve i zadržani dobici</a:t>
                      </a:r>
                    </a:p>
                    <a:p>
                      <a:pPr algn="just"/>
                      <a:r>
                        <a:rPr lang="hr-HR" baseline="0" dirty="0">
                          <a:sym typeface="Wingdings"/>
                        </a:rPr>
                        <a:t></a:t>
                      </a:r>
                      <a:r>
                        <a:rPr lang="hr-HR" baseline="0" dirty="0"/>
                        <a:t>revalorizacijske rezerve se </a:t>
                      </a:r>
                      <a:r>
                        <a:rPr lang="hr-HR" b="1" u="sng" baseline="0" dirty="0"/>
                        <a:t>NE</a:t>
                      </a:r>
                      <a:r>
                        <a:rPr lang="hr-HR" baseline="0" dirty="0"/>
                        <a:t> uključuju u izračun.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16.</a:t>
                      </a:r>
                    </a:p>
                    <a:p>
                      <a:r>
                        <a:rPr lang="hr-HR" dirty="0"/>
                        <a:t>Kamate između</a:t>
                      </a:r>
                      <a:r>
                        <a:rPr lang="hr-HR" baseline="0" dirty="0"/>
                        <a:t> povezanih osoba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Odnosi se na povezane osobe: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hr-HR" u="none" baseline="0" dirty="0">
                          <a:sym typeface="Wingdings"/>
                        </a:rPr>
                        <a:t>iz inozemstva i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hr-HR" u="none" baseline="0" dirty="0">
                          <a:sym typeface="Wingdings"/>
                        </a:rPr>
                        <a:t>iz tuzemstva koje imaju povlašteni porezni status (porezni gubitak &amp; smanjenja stopa PD-a). </a:t>
                      </a:r>
                    </a:p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Definirana kamata za 2017.= 4,97% (2018. = 4,55%).</a:t>
                      </a:r>
                    </a:p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 Alternativno od 01.01.2017 dopušteno je definiranje kamatne stope sukladno transfernim cijenama.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Ako</a:t>
                      </a:r>
                      <a:r>
                        <a:rPr lang="hr-HR" baseline="0" dirty="0"/>
                        <a:t> nema povlaštenog poreznog statusa nije bitna visina kamatne stope (može beskamatno).</a:t>
                      </a:r>
                    </a:p>
                    <a:p>
                      <a:pPr algn="just"/>
                      <a:r>
                        <a:rPr lang="hr-HR" baseline="0" dirty="0"/>
                        <a:t>Stopa od 12% ili 18% ne smatra se povlaštenim poreznim statusom.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577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953216"/>
              </p:ext>
            </p:extLst>
          </p:nvPr>
        </p:nvGraphicFramePr>
        <p:xfrm>
          <a:off x="107504" y="1125539"/>
          <a:ext cx="8928992" cy="5190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1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885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5774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63791">
                <a:tc>
                  <a:txBody>
                    <a:bodyPr/>
                    <a:lstStyle/>
                    <a:p>
                      <a:r>
                        <a:rPr lang="hr-HR" i="1" dirty="0"/>
                        <a:t>17. </a:t>
                      </a:r>
                    </a:p>
                    <a:p>
                      <a:r>
                        <a:rPr lang="hr-HR" dirty="0"/>
                        <a:t>Rashodi od</a:t>
                      </a:r>
                      <a:r>
                        <a:rPr lang="hr-HR" baseline="0" dirty="0"/>
                        <a:t> nerealiziranih gubitaka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Vrijednosno usklađenje dionica i udjel</a:t>
                      </a:r>
                      <a:r>
                        <a:rPr lang="hr-HR" baseline="0" dirty="0"/>
                        <a:t>a koji nisu prodani predstavljaju privremenu poreznu razliku </a:t>
                      </a:r>
                    </a:p>
                    <a:p>
                      <a:pPr marL="285750" indent="-285750" algn="just">
                        <a:buFont typeface="Wingdings"/>
                        <a:buChar char="Ü"/>
                      </a:pPr>
                      <a:r>
                        <a:rPr lang="hr-HR" baseline="0" dirty="0">
                          <a:sym typeface="Wingdings"/>
                        </a:rPr>
                        <a:t>Potrebno formiranje odgođene porezne imovine</a:t>
                      </a:r>
                    </a:p>
                    <a:p>
                      <a:pPr marL="0" indent="0" algn="just">
                        <a:buFont typeface="Wingdings"/>
                        <a:buNone/>
                      </a:pPr>
                      <a:r>
                        <a:rPr lang="hr-HR" baseline="0" dirty="0">
                          <a:sym typeface="Wingdings"/>
                        </a:rPr>
                        <a:t>Ako je nad društvom završen stečaj vrijednosno usklađenje je porezno priznato ( tj. realizirani gubitak)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Preporuka</a:t>
                      </a:r>
                      <a:r>
                        <a:rPr lang="hr-HR" baseline="0" dirty="0"/>
                        <a:t> evidentirati ovu imovinu kao imovina raspoloživa za prodaju.</a:t>
                      </a:r>
                    </a:p>
                    <a:p>
                      <a:pPr algn="just"/>
                      <a:r>
                        <a:rPr lang="hr-HR" baseline="0" dirty="0">
                          <a:sym typeface="Wingdings"/>
                        </a:rPr>
                        <a:t> Priznavanje kroz revalorizacijske rezerve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5774">
                <a:tc rowSpan="3">
                  <a:txBody>
                    <a:bodyPr/>
                    <a:lstStyle/>
                    <a:p>
                      <a:r>
                        <a:rPr lang="hr-HR" i="1" dirty="0"/>
                        <a:t>18.</a:t>
                      </a:r>
                    </a:p>
                    <a:p>
                      <a:r>
                        <a:rPr lang="hr-HR" dirty="0"/>
                        <a:t>Amortizacija</a:t>
                      </a:r>
                      <a:r>
                        <a:rPr lang="hr-HR" baseline="0" dirty="0"/>
                        <a:t> iznad propisanih stopa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Amortizacija iznad ubrzane stope.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Nije preporučljivo koristiti.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596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Amortizacija goodwilla (kod obveznika HSFI).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6566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Vrijednosno usklađenje dugotrajne nematerijalne i materijalne imovine.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Privremena razlika jer se kroz amortizaciju budućih razdoblja nadoknađuje.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472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676163"/>
              </p:ext>
            </p:extLst>
          </p:nvPr>
        </p:nvGraphicFramePr>
        <p:xfrm>
          <a:off x="0" y="827458"/>
          <a:ext cx="9143999" cy="6102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9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883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147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1274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65094">
                <a:tc rowSpan="6">
                  <a:txBody>
                    <a:bodyPr/>
                    <a:lstStyle/>
                    <a:p>
                      <a:r>
                        <a:rPr lang="hr-HR" i="1" dirty="0"/>
                        <a:t>20.</a:t>
                      </a:r>
                    </a:p>
                    <a:p>
                      <a:r>
                        <a:rPr lang="hr-HR" dirty="0"/>
                        <a:t>Otpis</a:t>
                      </a:r>
                      <a:r>
                        <a:rPr lang="hr-HR" baseline="0" dirty="0"/>
                        <a:t> potraživanja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Evidentira se zastara (od 3 godine) potraživanja za koja nisu pokrenuti postupci prisilne naplate vrijednosti iznad 5.000,00 kn.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Prisilna naplata = pokretanje ovrhe, pokretanje tužbe, prijava u stečaj, arbitraža ili mirenje.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818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Neprijavljena potraživanja.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Npr. stečajni postupak. Uključuje i ako je stečajni postupak otvoren i zatvoren, a nije bilo ovrhe.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972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Definitivni otpis nezastarjelog potraživanja.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Ako je potraživanje do 5.000,00 kn bolje je čekati zastaru.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818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Zastarjela potraživanja nepovezanih osoba (svih).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Otpis zastarjelih potraživanja do 200,00 kn od fizičkih osoba smatra se porezno priznatim rashodom.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972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Otpis potraživanja od povezanih osoba.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Bolje ugovorno definirati međusobne odnose prije otpisa.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16509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u="none" baseline="0" dirty="0">
                          <a:sym typeface="Wingdings"/>
                        </a:rPr>
                        <a:t>Vrijednosno usklađenje potraživanja s rokom dospijeća poslije 1.11.2017.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248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021106"/>
              </p:ext>
            </p:extLst>
          </p:nvPr>
        </p:nvGraphicFramePr>
        <p:xfrm>
          <a:off x="250825" y="1125538"/>
          <a:ext cx="8713788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642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5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21.</a:t>
                      </a:r>
                    </a:p>
                    <a:p>
                      <a:r>
                        <a:rPr lang="hr-HR" dirty="0"/>
                        <a:t>Vrijednosno</a:t>
                      </a:r>
                      <a:r>
                        <a:rPr lang="hr-HR" baseline="0" dirty="0"/>
                        <a:t> usklađenje zaliha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Vrijednosno usklađenje </a:t>
                      </a:r>
                      <a:r>
                        <a:rPr lang="hr-HR" b="1" u="sng" baseline="0" dirty="0"/>
                        <a:t>neprodanih</a:t>
                      </a:r>
                      <a:r>
                        <a:rPr lang="hr-HR" baseline="0" dirty="0"/>
                        <a:t> zaliha.</a:t>
                      </a:r>
                    </a:p>
                    <a:p>
                      <a:pPr algn="just"/>
                      <a:r>
                        <a:rPr lang="hr-HR" baseline="0" dirty="0">
                          <a:sym typeface="Wingdings"/>
                        </a:rPr>
                        <a:t> Treba formirati odgođenu poreznu imovinu.</a:t>
                      </a:r>
                      <a:endParaRPr lang="hr-HR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Da bi bilo porezno priznato treba pokušati</a:t>
                      </a:r>
                      <a:r>
                        <a:rPr lang="hr-HR" baseline="0" dirty="0"/>
                        <a:t> prodati ili zbrinuti zalihe do kraja poslovne godine.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22.</a:t>
                      </a:r>
                    </a:p>
                    <a:p>
                      <a:r>
                        <a:rPr lang="hr-HR" dirty="0"/>
                        <a:t>Vrijednosno</a:t>
                      </a:r>
                      <a:r>
                        <a:rPr lang="hr-HR" baseline="0" dirty="0"/>
                        <a:t> usklađenje financijske imovine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Odnosi se na dane kredite, te je porezno nepriznato do trenutka prodaje ili uporabe.</a:t>
                      </a:r>
                    </a:p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Vrijednosno usklađenje kredita uslijed predstečaja je također porezno nepriznati rashod.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Rješenje: pokušati prodati kredit!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57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6652494"/>
              </p:ext>
            </p:extLst>
          </p:nvPr>
        </p:nvGraphicFramePr>
        <p:xfrm>
          <a:off x="250825" y="1125538"/>
          <a:ext cx="8713788" cy="476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084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hr-HR" i="1" dirty="0"/>
                        <a:t>23.</a:t>
                      </a:r>
                    </a:p>
                    <a:p>
                      <a:r>
                        <a:rPr lang="hr-HR" dirty="0"/>
                        <a:t>Rezerviranja: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za otpremnine prema utvrđenom planu za sljedeće porezno razdoblje.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Mora postojati pismeni plan zbrinjavanja ljudi.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aseline="0" dirty="0"/>
                        <a:t>za troškove obnavljanja prirodnih bogatstava.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za troškove u jamstvenim rokovima.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Na bazi ugovora prijašnjih iskustava.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za troškove po započetim sudskim postupcima, arbitražni postupci i postupci mirenja.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Utužena svota + trošak spora, </a:t>
                      </a:r>
                      <a:r>
                        <a:rPr lang="hr-HR" u="sng" baseline="0" dirty="0"/>
                        <a:t>ali</a:t>
                      </a:r>
                      <a:r>
                        <a:rPr lang="hr-HR" baseline="0" dirty="0"/>
                        <a:t> bez kamata. Započeti postupci 15 dana prije PD prijave.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za neiskorištene godišnje odmore.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Shema knjiženja?!?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24.</a:t>
                      </a:r>
                    </a:p>
                    <a:p>
                      <a:r>
                        <a:rPr lang="hr-HR" dirty="0"/>
                        <a:t>Povećanje</a:t>
                      </a:r>
                      <a:r>
                        <a:rPr lang="hr-HR" baseline="0" dirty="0"/>
                        <a:t> za ostale rashode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u="none" baseline="0" dirty="0">
                        <a:sym typeface="Wingding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88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895887"/>
              </p:ext>
            </p:extLst>
          </p:nvPr>
        </p:nvGraphicFramePr>
        <p:xfrm>
          <a:off x="250825" y="1125538"/>
          <a:ext cx="8713788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85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hr-HR" i="1" dirty="0"/>
                        <a:t>25.</a:t>
                      </a:r>
                    </a:p>
                    <a:p>
                      <a:r>
                        <a:rPr lang="hr-HR" dirty="0"/>
                        <a:t>Povećanje za ostale prihode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baseline="0" dirty="0"/>
                        <a:t>Ukidanje revalorizacijske pričuve.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U visini ukidanja revalorizacijske pričuve i odgođene porezne obveze.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Povećanje porezne osnovice zbog transfernih cijena.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Naknadno utvrđeni prihodi po </a:t>
                      </a:r>
                      <a:r>
                        <a:rPr lang="hr-HR" i="1" u="none" baseline="0" dirty="0">
                          <a:sym typeface="Wingdings"/>
                        </a:rPr>
                        <a:t>MRSu 8 – ispravak pogreške prethodnog razdoblja.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MRS 8 se knjiži kroz prenesene dobitke/gubitke.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Smanjene temeljnog kapitala koji je prethodno bio reinvestiran.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Bitno imati na zasebnom kontu upisanog kapitala &amp; donijeti takvu odluku.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Osporeno povećanje reinvestiranog dobitka od strane porezne uprave.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34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>
                <a:solidFill>
                  <a:srgbClr val="00B050"/>
                </a:solidFill>
              </a:rPr>
              <a:t>Umanjenje</a:t>
            </a:r>
            <a:r>
              <a:rPr lang="hr-HR" dirty="0">
                <a:solidFill>
                  <a:srgbClr val="00B050"/>
                </a:solidFill>
              </a:rPr>
              <a:t> </a:t>
            </a:r>
            <a:r>
              <a:rPr lang="hr-HR" dirty="0"/>
              <a:t>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128182"/>
              </p:ext>
            </p:extLst>
          </p:nvPr>
        </p:nvGraphicFramePr>
        <p:xfrm>
          <a:off x="250825" y="1125538"/>
          <a:ext cx="8713788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124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27.</a:t>
                      </a:r>
                    </a:p>
                    <a:p>
                      <a:r>
                        <a:rPr lang="hr-HR" dirty="0"/>
                        <a:t>Prihodi od dividendi</a:t>
                      </a:r>
                      <a:r>
                        <a:rPr lang="hr-HR" baseline="0" dirty="0"/>
                        <a:t> i udjela u dobitku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Umanjuje se ovaj prihod jer bi se inače plaćao porez na dobit dva puta.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="1" u="sng" baseline="0" dirty="0"/>
                        <a:t>Ne može se koristiti zajedno </a:t>
                      </a:r>
                      <a:r>
                        <a:rPr lang="hr-HR" u="none" baseline="0" dirty="0"/>
                        <a:t>sa br. 54 - U</a:t>
                      </a:r>
                      <a:r>
                        <a:rPr lang="hr-HR" i="1" u="none" baseline="0" dirty="0"/>
                        <a:t>račuvanje poreza plaćenog u inozemstvu.</a:t>
                      </a:r>
                      <a:endParaRPr lang="hr-HR" i="1" u="sng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28.</a:t>
                      </a:r>
                    </a:p>
                    <a:p>
                      <a:r>
                        <a:rPr lang="hr-HR" dirty="0"/>
                        <a:t>Nerealizirani</a:t>
                      </a:r>
                      <a:r>
                        <a:rPr lang="hr-HR" baseline="0" dirty="0"/>
                        <a:t> dobici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Prihod od povećanja vrijednosti dionica, </a:t>
                      </a:r>
                      <a:r>
                        <a:rPr lang="hr-HR" u="sng" baseline="0" dirty="0">
                          <a:sym typeface="Wingdings"/>
                        </a:rPr>
                        <a:t>ali</a:t>
                      </a:r>
                      <a:r>
                        <a:rPr lang="hr-HR" u="none" baseline="0" dirty="0">
                          <a:sym typeface="Wingdings"/>
                        </a:rPr>
                        <a:t> samo ako su prethodno bili vrijednosno usklađeni (budući da je bio u prethodnim godinama porezno nepriznati rashod).</a:t>
                      </a:r>
                      <a:endParaRPr lang="hr-HR" u="sng" baseline="0" dirty="0">
                        <a:sym typeface="Wingding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29.</a:t>
                      </a:r>
                    </a:p>
                    <a:p>
                      <a:r>
                        <a:rPr lang="hr-HR" dirty="0"/>
                        <a:t>Prihodi od naplaćenih</a:t>
                      </a:r>
                      <a:r>
                        <a:rPr lang="hr-HR" baseline="0" dirty="0"/>
                        <a:t> otpisanih potraživanja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Samo ako su prethodni bili porezni nepriznati rashod.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883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>
                <a:solidFill>
                  <a:srgbClr val="00B050"/>
                </a:solidFill>
              </a:rPr>
              <a:t>Umanjenje</a:t>
            </a:r>
            <a:r>
              <a:rPr lang="hr-HR" dirty="0">
                <a:solidFill>
                  <a:srgbClr val="00B050"/>
                </a:solidFill>
              </a:rPr>
              <a:t> </a:t>
            </a:r>
            <a:r>
              <a:rPr lang="hr-HR" dirty="0"/>
              <a:t>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185828"/>
              </p:ext>
            </p:extLst>
          </p:nvPr>
        </p:nvGraphicFramePr>
        <p:xfrm>
          <a:off x="250825" y="1125538"/>
          <a:ext cx="871378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285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9246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8038">
                <a:tc>
                  <a:txBody>
                    <a:bodyPr/>
                    <a:lstStyle/>
                    <a:p>
                      <a:r>
                        <a:rPr lang="hr-HR" i="1" dirty="0"/>
                        <a:t>30.</a:t>
                      </a:r>
                    </a:p>
                    <a:p>
                      <a:r>
                        <a:rPr lang="hr-HR" dirty="0"/>
                        <a:t>Ostali</a:t>
                      </a:r>
                      <a:r>
                        <a:rPr lang="hr-HR" baseline="0" dirty="0"/>
                        <a:t> rashodi ranih razdoblja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Samo rashodi koji u prethodnim godinama nisu bili porezno priznati.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i="0" u="none" baseline="0" dirty="0"/>
                        <a:t>Npr. vrijednosno usklađenje zaliha.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6366">
                <a:tc>
                  <a:txBody>
                    <a:bodyPr/>
                    <a:lstStyle/>
                    <a:p>
                      <a:r>
                        <a:rPr lang="hr-HR" i="1" dirty="0"/>
                        <a:t>31.</a:t>
                      </a:r>
                    </a:p>
                    <a:p>
                      <a:r>
                        <a:rPr lang="hr-HR" dirty="0"/>
                        <a:t>Smanjenje dobitka</a:t>
                      </a:r>
                      <a:r>
                        <a:rPr lang="hr-HR" baseline="0" dirty="0"/>
                        <a:t> za ostale prihode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u="none" baseline="0" dirty="0">
                          <a:sym typeface="Wingdings"/>
                        </a:rPr>
                        <a:t>Naknadno utvrđeni rashodi iz prethodnih godina sukladno MRS 8 – Ispravak pogreške prethodnog razdoblja.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MRS 8 se knjiži kroz prenesene dobitke / gubitke.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3486">
                <a:tc>
                  <a:txBody>
                    <a:bodyPr/>
                    <a:lstStyle/>
                    <a:p>
                      <a:r>
                        <a:rPr lang="hr-HR" i="1" dirty="0"/>
                        <a:t>33.</a:t>
                      </a:r>
                    </a:p>
                    <a:p>
                      <a:r>
                        <a:rPr lang="hr-HR" dirty="0"/>
                        <a:t>Trošak amortizacije koji ranije nije bio priznat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u="none" baseline="0" dirty="0">
                        <a:sym typeface="Wingding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Primjenjivo kod vrijednosnog usklađenja sredstva dugotrajne nematerijalne i materijalne imovine.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34.1.</a:t>
                      </a:r>
                    </a:p>
                    <a:p>
                      <a:r>
                        <a:rPr lang="hr-HR" dirty="0"/>
                        <a:t>Državna potpora za</a:t>
                      </a:r>
                      <a:r>
                        <a:rPr lang="hr-HR" baseline="0" dirty="0"/>
                        <a:t> obrazovanje i izobrazbu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hr-HR" u="none" baseline="0" dirty="0">
                        <a:sym typeface="Wingding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baseline="0" dirty="0"/>
                        <a:t>Uključuje i troškove dnevnice, smještaja i prijevoza.</a:t>
                      </a:r>
                    </a:p>
                    <a:p>
                      <a:pPr algn="just"/>
                      <a:r>
                        <a:rPr lang="hr-HR" baseline="0" dirty="0">
                          <a:sym typeface="Wingdings"/>
                        </a:rPr>
                        <a:t> Većinom je opće obrazovanje</a:t>
                      </a:r>
                      <a:endParaRPr lang="hr-HR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27"/>
          <a:stretch/>
        </p:blipFill>
        <p:spPr bwMode="auto">
          <a:xfrm>
            <a:off x="2267744" y="5229200"/>
            <a:ext cx="3096344" cy="90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939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hr-HR" dirty="0"/>
              <a:t>Ključne izmjene </a:t>
            </a:r>
            <a:r>
              <a:rPr lang="hr-HR" i="1" dirty="0"/>
              <a:t>Pravilnika o porezu na dohodak </a:t>
            </a:r>
            <a:r>
              <a:rPr lang="hr-HR" dirty="0"/>
              <a:t>(putni nalozi):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>
            <a:noAutofit/>
          </a:bodyPr>
          <a:lstStyle/>
          <a:p>
            <a:pPr algn="just"/>
            <a:r>
              <a:rPr lang="hr-HR" sz="2000" b="1" dirty="0"/>
              <a:t>Doručak</a:t>
            </a:r>
            <a:r>
              <a:rPr lang="hr-HR" sz="2000" dirty="0"/>
              <a:t>, koji je uračunat u cijenu noćenja </a:t>
            </a:r>
            <a:r>
              <a:rPr lang="hr-HR" sz="2000" b="1" u="sng" dirty="0"/>
              <a:t>ne</a:t>
            </a:r>
            <a:r>
              <a:rPr lang="hr-HR" sz="2000" dirty="0"/>
              <a:t> smatra se osiguranom prehranom (ali polupansion ili puni pansion da – tj. umanjenje dnevnice za 30%/60%);</a:t>
            </a:r>
          </a:p>
          <a:p>
            <a:pPr algn="just"/>
            <a:r>
              <a:rPr lang="hr-HR" sz="2000" dirty="0"/>
              <a:t>Smatra se da je zaposleniku </a:t>
            </a:r>
            <a:r>
              <a:rPr lang="hr-HR" sz="2000" b="1" dirty="0"/>
              <a:t>osigurana</a:t>
            </a:r>
            <a:r>
              <a:rPr lang="hr-HR" sz="2000" dirty="0"/>
              <a:t> prehrana ako je obrok osiguran: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hr-HR" sz="2000" dirty="0"/>
              <a:t>u cijeni kotizacije za seminare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hr-HR" sz="2000" dirty="0"/>
              <a:t>u cijeni zrakoplovne / brodske karte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hr-HR" sz="2000" dirty="0"/>
              <a:t>Prilikom reprezentacije (službeni ručak) – </a:t>
            </a:r>
            <a:r>
              <a:rPr lang="hr-HR" sz="2000" b="1" dirty="0">
                <a:solidFill>
                  <a:srgbClr val="FF0000"/>
                </a:solidFill>
              </a:rPr>
              <a:t>Bitno!</a:t>
            </a:r>
            <a:r>
              <a:rPr lang="hr-HR" sz="2000" dirty="0"/>
              <a:t> Nije bitan iznos &amp; ne izdvaja se dio za vlastite djelatnike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hr-HR" sz="2000" dirty="0"/>
              <a:t>Kod </a:t>
            </a:r>
            <a:r>
              <a:rPr lang="hr-HR" sz="2000" b="1" dirty="0"/>
              <a:t>ino putovanja avionom</a:t>
            </a:r>
            <a:r>
              <a:rPr lang="hr-HR" sz="2000" dirty="0"/>
              <a:t>, inozemna dnevnica se obračunava 2 h prije početka leta (</a:t>
            </a:r>
            <a:r>
              <a:rPr lang="hr-HR" sz="2000" b="1" dirty="0">
                <a:solidFill>
                  <a:srgbClr val="FF0000"/>
                </a:solidFill>
              </a:rPr>
              <a:t>BITNO! </a:t>
            </a:r>
            <a:r>
              <a:rPr lang="hr-HR" sz="2000" dirty="0"/>
              <a:t>Pravilnik ovo navodi </a:t>
            </a:r>
            <a:r>
              <a:rPr lang="hr-HR" sz="2000" b="1" dirty="0">
                <a:solidFill>
                  <a:srgbClr val="FF0000"/>
                </a:solidFill>
              </a:rPr>
              <a:t>SAMO</a:t>
            </a:r>
            <a:r>
              <a:rPr lang="hr-HR" sz="2000" dirty="0">
                <a:solidFill>
                  <a:srgbClr val="FF0000"/>
                </a:solidFill>
              </a:rPr>
              <a:t> </a:t>
            </a:r>
            <a:r>
              <a:rPr lang="hr-HR" sz="2000" dirty="0"/>
              <a:t>za ino dnevnice)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hr-HR" sz="2000" dirty="0"/>
              <a:t>Prilikom </a:t>
            </a:r>
            <a:r>
              <a:rPr lang="hr-HR" sz="2000" b="1" dirty="0"/>
              <a:t>proputovanja kroz tuzemstvo i inozemstvo </a:t>
            </a:r>
            <a:r>
              <a:rPr lang="hr-HR" sz="2000" dirty="0"/>
              <a:t>tijekom razdoblja duljeg od 8 ili 12 sati, od čega je u inozemstvu provedeno manje od 8 sati, primjenjuje se domaća dnevnica (praksa do sada je bila da se isplaćuje dnevnica gdje smo više vremena provodili).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435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NABAVA OSOBNOG AUTOMOBILA</a:t>
            </a:r>
            <a:endParaRPr lang="hr-HR" dirty="0"/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406447142"/>
              </p:ext>
            </p:extLst>
          </p:nvPr>
        </p:nvGraphicFramePr>
        <p:xfrm>
          <a:off x="24027" y="1340768"/>
          <a:ext cx="901247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22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Dopušten odbitak u cijelosti: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vi-VN" dirty="0" smtClean="0"/>
              <a:t>ako </a:t>
            </a:r>
            <a:r>
              <a:rPr lang="vi-VN" dirty="0"/>
              <a:t>je riječ o osobnim automobilima i drugim </a:t>
            </a:r>
            <a:r>
              <a:rPr lang="vi-VN" dirty="0" smtClean="0"/>
              <a:t>sredstvima</a:t>
            </a:r>
            <a:r>
              <a:rPr lang="hr-HR" dirty="0" smtClean="0"/>
              <a:t> </a:t>
            </a:r>
            <a:r>
              <a:rPr lang="vi-VN" dirty="0" smtClean="0"/>
              <a:t>za </a:t>
            </a:r>
            <a:r>
              <a:rPr lang="vi-VN" dirty="0"/>
              <a:t>osobni prijevoz koja se koriste za </a:t>
            </a:r>
            <a:r>
              <a:rPr lang="vi-VN" b="1" dirty="0" smtClean="0"/>
              <a:t>obuku</a:t>
            </a:r>
            <a:r>
              <a:rPr lang="hr-HR" b="1" dirty="0" smtClean="0"/>
              <a:t> </a:t>
            </a:r>
            <a:r>
              <a:rPr lang="vi-VN" b="1" dirty="0" smtClean="0"/>
              <a:t>vozača</a:t>
            </a:r>
            <a:r>
              <a:rPr lang="vi-VN" dirty="0"/>
              <a:t>, </a:t>
            </a:r>
            <a:r>
              <a:rPr lang="vi-VN" b="1" dirty="0"/>
              <a:t>testiranje vozila, servisnu službu, </a:t>
            </a:r>
            <a:r>
              <a:rPr lang="vi-VN" b="1" dirty="0" smtClean="0"/>
              <a:t>djelatnost</a:t>
            </a:r>
            <a:r>
              <a:rPr lang="hr-HR" b="1" dirty="0" smtClean="0"/>
              <a:t> </a:t>
            </a:r>
            <a:r>
              <a:rPr lang="vi-VN" b="1" dirty="0" smtClean="0"/>
              <a:t>prijevoza </a:t>
            </a:r>
            <a:r>
              <a:rPr lang="vi-VN" b="1" dirty="0"/>
              <a:t>putnika i dobara, prijevoza umrlih, </a:t>
            </a:r>
            <a:r>
              <a:rPr lang="vi-VN" b="1" dirty="0" smtClean="0"/>
              <a:t>iznajmljivanja</a:t>
            </a:r>
            <a:r>
              <a:rPr lang="hr-HR" b="1" dirty="0" smtClean="0"/>
              <a:t> </a:t>
            </a:r>
            <a:r>
              <a:rPr lang="vi-VN" b="1" dirty="0" smtClean="0"/>
              <a:t>ili </a:t>
            </a:r>
            <a:r>
              <a:rPr lang="vi-VN" b="1" dirty="0"/>
              <a:t>se nabavljaju za daljnju prodaju. </a:t>
            </a:r>
            <a:endParaRPr lang="hr-HR" b="1" dirty="0" smtClean="0"/>
          </a:p>
          <a:p>
            <a:pPr algn="just"/>
            <a:r>
              <a:rPr lang="vi-VN" dirty="0" smtClean="0"/>
              <a:t>ako je</a:t>
            </a:r>
            <a:r>
              <a:rPr lang="hr-HR" dirty="0"/>
              <a:t> </a:t>
            </a:r>
            <a:r>
              <a:rPr lang="vi-VN" dirty="0" smtClean="0"/>
              <a:t>riječ </a:t>
            </a:r>
            <a:r>
              <a:rPr lang="vi-VN" dirty="0"/>
              <a:t>o motornim vozilima kategorije </a:t>
            </a:r>
            <a:r>
              <a:rPr lang="vi-VN" b="1" dirty="0"/>
              <a:t>N1</a:t>
            </a:r>
            <a:r>
              <a:rPr lang="vi-VN" dirty="0"/>
              <a:t> koja su </a:t>
            </a:r>
            <a:r>
              <a:rPr lang="vi-VN" dirty="0" smtClean="0"/>
              <a:t>razvrstana</a:t>
            </a:r>
            <a:r>
              <a:rPr lang="hr-HR" dirty="0" smtClean="0"/>
              <a:t> </a:t>
            </a:r>
            <a:r>
              <a:rPr lang="vi-VN" dirty="0" smtClean="0"/>
              <a:t>u </a:t>
            </a:r>
            <a:r>
              <a:rPr lang="vi-VN" dirty="0"/>
              <a:t>tarifnu oznaku 8703 Carinske tarife </a:t>
            </a:r>
            <a:r>
              <a:rPr lang="vi-VN" b="1" u="sng" dirty="0"/>
              <a:t>i </a:t>
            </a:r>
            <a:r>
              <a:rPr lang="vi-VN" b="1" u="sng" dirty="0" smtClean="0"/>
              <a:t>nisu</a:t>
            </a:r>
            <a:r>
              <a:rPr lang="hr-HR" b="1" u="sng" dirty="0" smtClean="0"/>
              <a:t> </a:t>
            </a:r>
            <a:r>
              <a:rPr lang="vi-VN" b="1" u="sng" dirty="0" smtClean="0"/>
              <a:t>predmet </a:t>
            </a:r>
            <a:r>
              <a:rPr lang="vi-VN" b="1" u="sng" dirty="0"/>
              <a:t>oporezivanja prema posebnom propisu </a:t>
            </a:r>
            <a:r>
              <a:rPr lang="vi-VN" b="1" u="sng" dirty="0" smtClean="0"/>
              <a:t>o</a:t>
            </a:r>
            <a:r>
              <a:rPr lang="hr-HR" b="1" u="sng" dirty="0" smtClean="0"/>
              <a:t> </a:t>
            </a:r>
            <a:r>
              <a:rPr lang="vi-VN" b="1" u="sng" dirty="0" smtClean="0"/>
              <a:t>posebnom </a:t>
            </a:r>
            <a:r>
              <a:rPr lang="vi-VN" b="1" u="sng" dirty="0"/>
              <a:t>porezu na motorna </a:t>
            </a:r>
            <a:r>
              <a:rPr lang="vi-VN" b="1" u="sng" dirty="0" smtClean="0"/>
              <a:t>vozila</a:t>
            </a:r>
            <a:r>
              <a:rPr lang="hr-HR" b="1" u="sng" dirty="0" smtClean="0"/>
              <a:t> (PPMV)</a:t>
            </a:r>
            <a:r>
              <a:rPr lang="vi-VN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618430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PPMV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PPMV plaća se u slučaju nabave </a:t>
            </a:r>
            <a:r>
              <a:rPr lang="hr-HR" dirty="0" smtClean="0"/>
              <a:t>vozila </a:t>
            </a:r>
            <a:r>
              <a:rPr lang="hr-HR" b="1" dirty="0" smtClean="0"/>
              <a:t>iz </a:t>
            </a:r>
            <a:r>
              <a:rPr lang="hr-HR" b="1" dirty="0"/>
              <a:t>druge zemlje članice ili treće zemlje</a:t>
            </a:r>
            <a:r>
              <a:rPr lang="hr-HR" dirty="0"/>
              <a:t> </a:t>
            </a:r>
            <a:r>
              <a:rPr lang="hr-HR" dirty="0" smtClean="0"/>
              <a:t>radi uporabe </a:t>
            </a:r>
            <a:r>
              <a:rPr lang="hr-HR" dirty="0"/>
              <a:t>na cestama RH (izravna </a:t>
            </a:r>
            <a:r>
              <a:rPr lang="hr-HR" dirty="0" smtClean="0"/>
              <a:t>nabava) ili </a:t>
            </a:r>
            <a:r>
              <a:rPr lang="hr-HR" dirty="0"/>
              <a:t>kada se vozilo koje </a:t>
            </a:r>
            <a:r>
              <a:rPr lang="hr-HR" b="1" dirty="0"/>
              <a:t>nikada nije bilo </a:t>
            </a:r>
            <a:r>
              <a:rPr lang="hr-HR" b="1" dirty="0" smtClean="0"/>
              <a:t>registrirano u </a:t>
            </a:r>
            <a:r>
              <a:rPr lang="hr-HR" b="1" dirty="0"/>
              <a:t>RH </a:t>
            </a:r>
            <a:r>
              <a:rPr lang="hr-HR" dirty="0"/>
              <a:t>nabavlja u RH od </a:t>
            </a:r>
            <a:r>
              <a:rPr lang="hr-HR" dirty="0" smtClean="0"/>
              <a:t>trgovca, trgovca </a:t>
            </a:r>
            <a:r>
              <a:rPr lang="hr-HR" dirty="0"/>
              <a:t>rabljenim motornim vozilima </a:t>
            </a:r>
            <a:r>
              <a:rPr lang="hr-HR" dirty="0" smtClean="0"/>
              <a:t>ili registriranog </a:t>
            </a:r>
            <a:r>
              <a:rPr lang="hr-HR" dirty="0"/>
              <a:t>trgovca rabljenim </a:t>
            </a:r>
            <a:r>
              <a:rPr lang="hr-HR" dirty="0" smtClean="0"/>
              <a:t>motornim vozilima</a:t>
            </a:r>
            <a:r>
              <a:rPr lang="hr-HR" dirty="0"/>
              <a:t>. </a:t>
            </a:r>
            <a:endParaRPr lang="hr-HR" dirty="0" smtClean="0"/>
          </a:p>
          <a:p>
            <a:pPr algn="just"/>
            <a:r>
              <a:rPr lang="hr-HR" dirty="0" smtClean="0"/>
              <a:t>Ako </a:t>
            </a:r>
            <a:r>
              <a:rPr lang="hr-HR" dirty="0"/>
              <a:t>se kupuje vozilo koje je </a:t>
            </a:r>
            <a:r>
              <a:rPr lang="hr-HR" dirty="0" smtClean="0"/>
              <a:t>već bilo </a:t>
            </a:r>
            <a:r>
              <a:rPr lang="hr-HR" dirty="0"/>
              <a:t>registrirano u RH, PPMV se </a:t>
            </a:r>
            <a:r>
              <a:rPr lang="hr-HR" b="1" dirty="0"/>
              <a:t>ne </a:t>
            </a:r>
            <a:r>
              <a:rPr lang="hr-HR" b="1" dirty="0" smtClean="0"/>
              <a:t>obračunava i </a:t>
            </a:r>
            <a:r>
              <a:rPr lang="hr-HR" b="1" dirty="0"/>
              <a:t>ne </a:t>
            </a:r>
            <a:r>
              <a:rPr lang="hr-HR" b="1" dirty="0" smtClean="0"/>
              <a:t>plaća.</a:t>
            </a:r>
          </a:p>
          <a:p>
            <a:pPr algn="just"/>
            <a:r>
              <a:rPr lang="hr-HR" b="1" dirty="0" smtClean="0"/>
              <a:t>Ulazi u nabavnu vrijednost vozila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5686048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PPMV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hr-HR" dirty="0" smtClean="0"/>
              <a:t>P</a:t>
            </a:r>
            <a:r>
              <a:rPr lang="vi-VN" dirty="0" smtClean="0"/>
              <a:t>redmet oporezivanja</a:t>
            </a:r>
            <a:r>
              <a:rPr lang="hr-HR" dirty="0" smtClean="0"/>
              <a:t> </a:t>
            </a:r>
            <a:r>
              <a:rPr lang="vi-VN" dirty="0" smtClean="0"/>
              <a:t>PPMV-om </a:t>
            </a:r>
            <a:r>
              <a:rPr lang="vi-VN" dirty="0"/>
              <a:t>su motorna vozila na </a:t>
            </a:r>
            <a:r>
              <a:rPr lang="vi-VN" dirty="0" smtClean="0"/>
              <a:t>koja</a:t>
            </a:r>
            <a:r>
              <a:rPr lang="hr-HR" dirty="0" smtClean="0"/>
              <a:t> </a:t>
            </a:r>
            <a:r>
              <a:rPr lang="vi-VN" dirty="0" smtClean="0"/>
              <a:t>nije </a:t>
            </a:r>
            <a:r>
              <a:rPr lang="vi-VN" dirty="0"/>
              <a:t>obračunan i plaćen posebni </a:t>
            </a:r>
            <a:r>
              <a:rPr lang="vi-VN" dirty="0" smtClean="0"/>
              <a:t>porez</a:t>
            </a:r>
            <a:r>
              <a:rPr lang="hr-HR" dirty="0" smtClean="0"/>
              <a:t> </a:t>
            </a:r>
            <a:r>
              <a:rPr lang="vi-VN" dirty="0" smtClean="0"/>
              <a:t>u </a:t>
            </a:r>
            <a:r>
              <a:rPr lang="vi-VN" dirty="0"/>
              <a:t>RH, a koja se registriraju u </a:t>
            </a:r>
            <a:r>
              <a:rPr lang="vi-VN" dirty="0" smtClean="0"/>
              <a:t>skladu</a:t>
            </a:r>
            <a:r>
              <a:rPr lang="hr-HR" dirty="0" smtClean="0"/>
              <a:t> </a:t>
            </a:r>
            <a:r>
              <a:rPr lang="vi-VN" dirty="0" smtClean="0"/>
              <a:t>s </a:t>
            </a:r>
            <a:r>
              <a:rPr lang="vi-VN" dirty="0"/>
              <a:t>posebnim propisima, i to:</a:t>
            </a:r>
          </a:p>
          <a:p>
            <a:pPr algn="just"/>
            <a:r>
              <a:rPr lang="vi-VN" b="1" dirty="0" smtClean="0"/>
              <a:t>osobni </a:t>
            </a:r>
            <a:r>
              <a:rPr lang="vi-VN" b="1" dirty="0"/>
              <a:t>automobili i ostala motorna vozila </a:t>
            </a:r>
            <a:r>
              <a:rPr lang="vi-VN" b="1" dirty="0" smtClean="0"/>
              <a:t>konstruirana</a:t>
            </a:r>
            <a:r>
              <a:rPr lang="hr-HR" b="1" dirty="0" smtClean="0"/>
              <a:t> </a:t>
            </a:r>
            <a:r>
              <a:rPr lang="vi-VN" b="1" dirty="0" smtClean="0"/>
              <a:t>ponajprije </a:t>
            </a:r>
            <a:r>
              <a:rPr lang="vi-VN" b="1" dirty="0"/>
              <a:t>za prijevoz osoba</a:t>
            </a:r>
            <a:r>
              <a:rPr lang="vi-VN" dirty="0"/>
              <a:t>, </a:t>
            </a:r>
            <a:r>
              <a:rPr lang="vi-VN" dirty="0" smtClean="0"/>
              <a:t>uključujući</a:t>
            </a:r>
            <a:r>
              <a:rPr lang="hr-HR" dirty="0" smtClean="0"/>
              <a:t> </a:t>
            </a:r>
            <a:r>
              <a:rPr lang="vi-VN" dirty="0" smtClean="0"/>
              <a:t>motorna </a:t>
            </a:r>
            <a:r>
              <a:rPr lang="vi-VN" dirty="0"/>
              <a:t>vozila tipa karavan, kombi i </a:t>
            </a:r>
            <a:r>
              <a:rPr lang="vi-VN" dirty="0" smtClean="0"/>
              <a:t>trkaće</a:t>
            </a:r>
            <a:r>
              <a:rPr lang="hr-HR" dirty="0" smtClean="0"/>
              <a:t> </a:t>
            </a:r>
            <a:r>
              <a:rPr lang="vi-VN" dirty="0" smtClean="0"/>
              <a:t>automobile </a:t>
            </a:r>
            <a:r>
              <a:rPr lang="vi-VN" dirty="0"/>
              <a:t>iz tarifnih oznaka KN: 8703 </a:t>
            </a:r>
            <a:r>
              <a:rPr lang="vi-VN" dirty="0" smtClean="0"/>
              <a:t>21,</a:t>
            </a:r>
            <a:r>
              <a:rPr lang="hr-HR" dirty="0" smtClean="0"/>
              <a:t> </a:t>
            </a:r>
            <a:r>
              <a:rPr lang="vi-VN" dirty="0" smtClean="0"/>
              <a:t>8703 </a:t>
            </a:r>
            <a:r>
              <a:rPr lang="vi-VN" dirty="0"/>
              <a:t>22, 8703 23, 8703 24, 8703 31, 8703 32, </a:t>
            </a:r>
            <a:r>
              <a:rPr lang="vi-VN" dirty="0" smtClean="0"/>
              <a:t>8703</a:t>
            </a:r>
            <a:r>
              <a:rPr lang="hr-HR" dirty="0" smtClean="0"/>
              <a:t> </a:t>
            </a:r>
            <a:r>
              <a:rPr lang="vi-VN" dirty="0" smtClean="0"/>
              <a:t>33 </a:t>
            </a:r>
            <a:r>
              <a:rPr lang="vi-VN" dirty="0"/>
              <a:t>i 8703 90, osim sanitetskih vozila, </a:t>
            </a:r>
            <a:r>
              <a:rPr lang="vi-VN" dirty="0" smtClean="0"/>
              <a:t>dostavnih</a:t>
            </a:r>
            <a:r>
              <a:rPr lang="hr-HR" dirty="0" smtClean="0"/>
              <a:t> </a:t>
            </a:r>
            <a:r>
              <a:rPr lang="vi-VN" dirty="0" smtClean="0"/>
              <a:t>„van</a:t>
            </a:r>
            <a:r>
              <a:rPr lang="vi-VN" dirty="0"/>
              <a:t>“ vozila i vozila posebno prilagođenih </a:t>
            </a:r>
            <a:r>
              <a:rPr lang="vi-VN" dirty="0" smtClean="0"/>
              <a:t>za</a:t>
            </a:r>
            <a:r>
              <a:rPr lang="hr-HR" dirty="0" smtClean="0"/>
              <a:t> </a:t>
            </a:r>
            <a:r>
              <a:rPr lang="vi-VN" dirty="0" smtClean="0"/>
              <a:t>prijevoz </a:t>
            </a:r>
            <a:r>
              <a:rPr lang="vi-VN" dirty="0"/>
              <a:t>osoba s invalidnošću</a:t>
            </a:r>
          </a:p>
          <a:p>
            <a:pPr algn="just"/>
            <a:r>
              <a:rPr lang="vi-VN" b="1" dirty="0" smtClean="0"/>
              <a:t>motocikli </a:t>
            </a:r>
            <a:r>
              <a:rPr lang="vi-VN" b="1" dirty="0"/>
              <a:t>(uključujući i mopede), bicikli i </a:t>
            </a:r>
            <a:r>
              <a:rPr lang="vi-VN" b="1" dirty="0" smtClean="0"/>
              <a:t>slična</a:t>
            </a:r>
            <a:r>
              <a:rPr lang="hr-HR" b="1" dirty="0" smtClean="0"/>
              <a:t> </a:t>
            </a:r>
            <a:r>
              <a:rPr lang="vi-VN" b="1" dirty="0" smtClean="0"/>
              <a:t>vozila </a:t>
            </a:r>
            <a:r>
              <a:rPr lang="vi-VN" b="1" dirty="0"/>
              <a:t>s pomoćnim motorom</a:t>
            </a:r>
            <a:r>
              <a:rPr lang="vi-VN" dirty="0"/>
              <a:t>, s ili bez </a:t>
            </a:r>
            <a:r>
              <a:rPr lang="vi-VN" dirty="0" smtClean="0"/>
              <a:t>bočne</a:t>
            </a:r>
            <a:r>
              <a:rPr lang="hr-HR" dirty="0" smtClean="0"/>
              <a:t> </a:t>
            </a:r>
            <a:r>
              <a:rPr lang="vi-VN" dirty="0" smtClean="0"/>
              <a:t>prikolice </a:t>
            </a:r>
            <a:r>
              <a:rPr lang="vi-VN" dirty="0"/>
              <a:t>iz tarifnih oznaka KN: 8711 20, </a:t>
            </a:r>
            <a:r>
              <a:rPr lang="vi-VN" dirty="0" smtClean="0"/>
              <a:t>8711</a:t>
            </a:r>
            <a:r>
              <a:rPr lang="hr-HR" dirty="0" smtClean="0"/>
              <a:t> </a:t>
            </a:r>
            <a:r>
              <a:rPr lang="vi-VN" dirty="0" smtClean="0"/>
              <a:t>30</a:t>
            </a:r>
            <a:r>
              <a:rPr lang="vi-VN" dirty="0"/>
              <a:t>, 8711 40, 8711 50 i 8711 90</a:t>
            </a:r>
          </a:p>
          <a:p>
            <a:pPr algn="just"/>
            <a:r>
              <a:rPr lang="vi-VN" b="1" dirty="0" smtClean="0"/>
              <a:t>„</a:t>
            </a:r>
            <a:r>
              <a:rPr lang="vi-VN" b="1" dirty="0"/>
              <a:t>pick-up“ vozila s dvostrukom kabinom, </a:t>
            </a:r>
            <a:r>
              <a:rPr lang="vi-VN" dirty="0" smtClean="0"/>
              <a:t>neovisno</a:t>
            </a:r>
            <a:r>
              <a:rPr lang="hr-HR" dirty="0" smtClean="0"/>
              <a:t> </a:t>
            </a:r>
            <a:r>
              <a:rPr lang="vi-VN" dirty="0" smtClean="0"/>
              <a:t>o </a:t>
            </a:r>
            <a:r>
              <a:rPr lang="vi-VN" dirty="0"/>
              <a:t>njihovom razvrstavanju u </a:t>
            </a:r>
            <a:r>
              <a:rPr lang="vi-VN" dirty="0" smtClean="0"/>
              <a:t>kombiniranoj</a:t>
            </a:r>
            <a:r>
              <a:rPr lang="hr-HR" dirty="0" smtClean="0"/>
              <a:t> </a:t>
            </a:r>
            <a:r>
              <a:rPr lang="vi-VN" dirty="0" smtClean="0"/>
              <a:t>nomenklaturi</a:t>
            </a:r>
            <a:endParaRPr lang="vi-VN" dirty="0"/>
          </a:p>
          <a:p>
            <a:pPr algn="just"/>
            <a:r>
              <a:rPr lang="vi-VN" b="1" dirty="0" smtClean="0"/>
              <a:t>„</a:t>
            </a:r>
            <a:r>
              <a:rPr lang="vi-VN" b="1" dirty="0"/>
              <a:t>ATV“ vozila</a:t>
            </a:r>
            <a:r>
              <a:rPr lang="vi-VN" dirty="0"/>
              <a:t>, neovisno o njihovom </a:t>
            </a:r>
            <a:r>
              <a:rPr lang="vi-VN" dirty="0" smtClean="0"/>
              <a:t>razvrstavanju</a:t>
            </a:r>
            <a:r>
              <a:rPr lang="hr-HR" dirty="0" smtClean="0"/>
              <a:t> </a:t>
            </a:r>
            <a:r>
              <a:rPr lang="vi-VN" dirty="0" smtClean="0"/>
              <a:t>u </a:t>
            </a:r>
            <a:r>
              <a:rPr lang="vi-VN" dirty="0"/>
              <a:t>kombiniranoj </a:t>
            </a:r>
            <a:r>
              <a:rPr lang="vi-VN" dirty="0" smtClean="0"/>
              <a:t>nomenklaturi</a:t>
            </a:r>
            <a:endParaRPr lang="hr-HR" dirty="0" smtClean="0"/>
          </a:p>
          <a:p>
            <a:pPr algn="just"/>
            <a:r>
              <a:rPr lang="pt-BR" dirty="0"/>
              <a:t>druga motorna vozila prenamijenjena u </a:t>
            </a:r>
            <a:r>
              <a:rPr lang="pt-BR" dirty="0" smtClean="0"/>
              <a:t>motorna</a:t>
            </a:r>
            <a:r>
              <a:rPr lang="hr-HR" dirty="0" smtClean="0"/>
              <a:t> </a:t>
            </a:r>
            <a:r>
              <a:rPr lang="pt-BR" dirty="0" smtClean="0"/>
              <a:t>vozila </a:t>
            </a:r>
            <a:r>
              <a:rPr lang="pt-BR" dirty="0"/>
              <a:t>navedena u prethodnim točkama.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36264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Upravna pristojba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HR" dirty="0" smtClean="0"/>
              <a:t>Prema Zakonu o PPMV, upravnu </a:t>
            </a:r>
            <a:r>
              <a:rPr lang="hr-HR" dirty="0"/>
              <a:t>pristojbu plaćaju </a:t>
            </a:r>
            <a:r>
              <a:rPr lang="hr-HR" b="1" dirty="0"/>
              <a:t>pravne i </a:t>
            </a:r>
            <a:r>
              <a:rPr lang="hr-HR" b="1" dirty="0" smtClean="0"/>
              <a:t>fizičke osobe </a:t>
            </a:r>
            <a:r>
              <a:rPr lang="hr-HR" dirty="0"/>
              <a:t>sa sjedištem ili prebivalištem u </a:t>
            </a:r>
            <a:r>
              <a:rPr lang="hr-HR" dirty="0" smtClean="0"/>
              <a:t>RH, kada je </a:t>
            </a:r>
            <a:r>
              <a:rPr lang="hr-HR" dirty="0"/>
              <a:t>riječ o rabljenim vozilima na koje je </a:t>
            </a:r>
            <a:r>
              <a:rPr lang="hr-HR" dirty="0" smtClean="0"/>
              <a:t>plaćen PPMV</a:t>
            </a:r>
            <a:r>
              <a:rPr lang="hr-HR" dirty="0"/>
              <a:t>, </a:t>
            </a:r>
            <a:r>
              <a:rPr lang="hr-HR" b="1" dirty="0"/>
              <a:t>ako to stjecanje ili isporuka ne </a:t>
            </a:r>
            <a:r>
              <a:rPr lang="hr-HR" b="1" dirty="0" smtClean="0"/>
              <a:t>podliježu oporezivanju </a:t>
            </a:r>
            <a:r>
              <a:rPr lang="hr-HR" b="1" dirty="0"/>
              <a:t>PDV-om ili porezom na </a:t>
            </a:r>
            <a:r>
              <a:rPr lang="hr-HR" b="1" dirty="0" smtClean="0"/>
              <a:t>nasljedstva i </a:t>
            </a:r>
            <a:r>
              <a:rPr lang="hr-HR" b="1" dirty="0"/>
              <a:t>darove prema posebnim </a:t>
            </a:r>
            <a:r>
              <a:rPr lang="hr-HR" b="1" dirty="0" smtClean="0"/>
              <a:t>propisima</a:t>
            </a:r>
          </a:p>
          <a:p>
            <a:pPr algn="just"/>
            <a:r>
              <a:rPr lang="pl-PL" b="1" dirty="0"/>
              <a:t>Ulazi u nabavnu vrijednost </a:t>
            </a:r>
            <a:r>
              <a:rPr lang="pl-PL" b="1" dirty="0" smtClean="0"/>
              <a:t>vozila</a:t>
            </a:r>
          </a:p>
          <a:p>
            <a:pPr algn="just"/>
            <a:r>
              <a:rPr lang="vi-VN" dirty="0"/>
              <a:t>Upravna pristojba kao dio nabavne vrijednosti </a:t>
            </a:r>
            <a:r>
              <a:rPr lang="vi-VN" dirty="0" smtClean="0"/>
              <a:t>vozila</a:t>
            </a:r>
            <a:r>
              <a:rPr lang="hr-HR" dirty="0" smtClean="0"/>
              <a:t> </a:t>
            </a:r>
            <a:r>
              <a:rPr lang="vi-VN" dirty="0" smtClean="0"/>
              <a:t>pojavit </a:t>
            </a:r>
            <a:r>
              <a:rPr lang="vi-VN" dirty="0"/>
              <a:t>će se samo u slučaju nabave vozila od </a:t>
            </a:r>
            <a:r>
              <a:rPr lang="vi-VN" dirty="0" smtClean="0"/>
              <a:t>građanina,</a:t>
            </a:r>
            <a:r>
              <a:rPr lang="hr-HR" dirty="0" smtClean="0"/>
              <a:t> </a:t>
            </a:r>
            <a:r>
              <a:rPr lang="vi-VN" dirty="0" smtClean="0"/>
              <a:t>a </a:t>
            </a:r>
            <a:r>
              <a:rPr lang="vi-VN" dirty="0"/>
              <a:t>plaća se prilikom registracije vozila</a:t>
            </a:r>
            <a:r>
              <a:rPr lang="vi-VN" dirty="0" smtClean="0"/>
              <a:t>.</a:t>
            </a:r>
            <a:endParaRPr lang="hr-HR" dirty="0" smtClean="0"/>
          </a:p>
          <a:p>
            <a:pPr algn="just"/>
            <a:r>
              <a:rPr lang="hr-HR" dirty="0" smtClean="0"/>
              <a:t>Obračun i kontrolu naplate upravne pristojbe na stjecanje rabljenih motornih vozila izvršava tijelo nadležno za registraciju motornih vozila i ovisi o snazi (kW) i godini starosti rabljenog motornog vozila</a:t>
            </a:r>
            <a:endParaRPr lang="pl-PL" dirty="0"/>
          </a:p>
          <a:p>
            <a:pPr algn="just"/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34703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Plaćeni pretporez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HR" dirty="0"/>
              <a:t>Iskazivanje svote pretporeza koja se ne može </a:t>
            </a:r>
            <a:r>
              <a:rPr lang="hr-HR" dirty="0" smtClean="0"/>
              <a:t>odbiti na posebnom kontu </a:t>
            </a:r>
            <a:r>
              <a:rPr lang="hr-HR" dirty="0"/>
              <a:t>potrebna je </a:t>
            </a:r>
            <a:r>
              <a:rPr lang="hr-HR" b="1" dirty="0"/>
              <a:t>zbog </a:t>
            </a:r>
            <a:r>
              <a:rPr lang="hr-HR" b="1" dirty="0" smtClean="0"/>
              <a:t>posebnog poreznog </a:t>
            </a:r>
            <a:r>
              <a:rPr lang="hr-HR" b="1" dirty="0"/>
              <a:t>položaja amortizacije tog pretporeza</a:t>
            </a:r>
            <a:r>
              <a:rPr lang="hr-HR" dirty="0"/>
              <a:t>.</a:t>
            </a:r>
          </a:p>
          <a:p>
            <a:pPr algn="just"/>
            <a:r>
              <a:rPr lang="hr-HR" dirty="0"/>
              <a:t>O poreznom položaju troška amortizacije </a:t>
            </a:r>
            <a:r>
              <a:rPr lang="hr-HR" dirty="0" smtClean="0"/>
              <a:t>osobnog automobila </a:t>
            </a:r>
            <a:r>
              <a:rPr lang="hr-HR" dirty="0"/>
              <a:t>i amortizacije nepriznatog </a:t>
            </a:r>
            <a:r>
              <a:rPr lang="hr-HR" dirty="0" smtClean="0"/>
              <a:t>pretporeza</a:t>
            </a:r>
            <a:r>
              <a:rPr lang="hr-HR" b="1" dirty="0" smtClean="0"/>
              <a:t>, očekuje </a:t>
            </a:r>
            <a:r>
              <a:rPr lang="hr-HR" b="1" dirty="0"/>
              <a:t>se dodatno tumačenje Ministarstva </a:t>
            </a:r>
            <a:r>
              <a:rPr lang="hr-HR" b="1" dirty="0" smtClean="0"/>
              <a:t>financija – </a:t>
            </a:r>
            <a:r>
              <a:rPr lang="hr-HR" b="1" dirty="0"/>
              <a:t>Porezna uprava.</a:t>
            </a:r>
          </a:p>
        </p:txBody>
      </p:sp>
    </p:spTree>
    <p:extLst>
      <p:ext uri="{BB962C8B-B14F-4D97-AF65-F5344CB8AC3E}">
        <p14:creationId xmlns:p14="http://schemas.microsoft.com/office/powerpoint/2010/main" val="2329394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878625"/>
              </p:ext>
            </p:extLst>
          </p:nvPr>
        </p:nvGraphicFramePr>
        <p:xfrm>
          <a:off x="0" y="-3064"/>
          <a:ext cx="9180512" cy="6861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592"/>
                <a:gridCol w="1944216"/>
                <a:gridCol w="1440160"/>
                <a:gridCol w="4896544"/>
              </a:tblGrid>
              <a:tr h="477503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Vrsta vozila</a:t>
                      </a:r>
                      <a:endParaRPr lang="hr-H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Prodavatelj</a:t>
                      </a:r>
                      <a:endParaRPr lang="hr-HR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Porezne obveze</a:t>
                      </a:r>
                      <a:endParaRPr lang="hr-H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68504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Novi osobni automobil</a:t>
                      </a:r>
                      <a:endParaRPr lang="hr-H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Trgovac (npr. </a:t>
                      </a:r>
                      <a:r>
                        <a:rPr lang="hr-HR" sz="1200" dirty="0" err="1" smtClean="0"/>
                        <a:t>Autokuća</a:t>
                      </a:r>
                      <a:r>
                        <a:rPr lang="hr-HR" sz="1200" dirty="0" smtClean="0"/>
                        <a:t>)</a:t>
                      </a:r>
                      <a:endParaRPr lang="hr-H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sz="1200" dirty="0" smtClean="0"/>
                        <a:t>PDV</a:t>
                      </a:r>
                      <a:r>
                        <a:rPr lang="hr-HR" sz="1200" baseline="0" dirty="0" smtClean="0"/>
                        <a:t> obračunan na prodajnu cijenu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hr-HR" sz="1200" baseline="0" dirty="0" smtClean="0"/>
                        <a:t>PPMV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49024">
                <a:tc rowSpan="9"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Rabljeni osobni automobil</a:t>
                      </a:r>
                      <a:endParaRPr lang="hr-HR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Trgovac rabljenim vozilima (primjenjuje redoviti postupak oporezivanja)</a:t>
                      </a:r>
                      <a:endParaRPr lang="hr-H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Vozilo nije bilo registrirano u RH</a:t>
                      </a:r>
                      <a:endParaRPr lang="hr-H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sz="1200" dirty="0" smtClean="0"/>
                        <a:t>PDV obračunan na prodajnu cijenu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hr-HR" sz="1200" dirty="0" smtClean="0"/>
                        <a:t>PPMV</a:t>
                      </a:r>
                      <a:endParaRPr lang="hr-HR" sz="1200" dirty="0"/>
                    </a:p>
                  </a:txBody>
                  <a:tcPr anchor="ctr"/>
                </a:tc>
              </a:tr>
              <a:tr h="47750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Vozilo koje je bilo registrirano u RH</a:t>
                      </a:r>
                      <a:endParaRPr lang="hr-H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PDV obračunan na prodajnu cijenu</a:t>
                      </a:r>
                      <a:endParaRPr lang="hr-HR" sz="1200" dirty="0"/>
                    </a:p>
                  </a:txBody>
                  <a:tcPr anchor="ctr"/>
                </a:tc>
              </a:tr>
              <a:tr h="66850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Preprodavatelj</a:t>
                      </a:r>
                      <a:endParaRPr lang="hr-H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hr-HR" sz="1200" dirty="0" smtClean="0"/>
                        <a:t>Zaračunava PDV iz ostvarene marže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dirty="0" smtClean="0"/>
                        <a:t>Ako nije ostvarena marža – ne obračunava se PDV, ali nema niti upravne pristojbe na stjecanje rabljenih motornih vozila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77503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Porezni obveznik koji prodaje svoju dugotrajnu imovinu</a:t>
                      </a:r>
                      <a:endParaRPr lang="hr-H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hr-HR" sz="1200" dirty="0" smtClean="0"/>
                        <a:t>Obračun PDV-a na prodajnu cijenu ako</a:t>
                      </a:r>
                      <a:r>
                        <a:rPr lang="hr-HR" sz="1200" baseline="0" dirty="0" smtClean="0"/>
                        <a:t> je prilikom nabave vozila korišten pretporez u cijelosti ili djelomično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85950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r-HR" sz="1200" dirty="0" smtClean="0"/>
                        <a:t>Prodaja</a:t>
                      </a:r>
                      <a:r>
                        <a:rPr lang="hr-HR" sz="1200" baseline="0" dirty="0" smtClean="0"/>
                        <a:t> vozila nabavljenog od 01.03.2012. do 31.12.2017 kod kojeg nije bilo dopušteno koristiti pretporez: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baseline="0" dirty="0" smtClean="0"/>
                        <a:t>Isporuka oslobođena PDV-a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baseline="0" dirty="0" smtClean="0"/>
                        <a:t>Ne plaća se upravna pristojba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7750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r-HR" sz="1200" dirty="0" smtClean="0"/>
                        <a:t>Prodaja vozila nabavljenog od građanina ili preprodavatelja – obračun PDV-a na prodajnu cijenu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77503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Mali porezni obveznik</a:t>
                      </a:r>
                      <a:endParaRPr lang="hr-H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hr-HR" sz="1200" baseline="0" dirty="0" smtClean="0"/>
                        <a:t>Nema obračuna PDV-a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baseline="0" dirty="0" smtClean="0"/>
                        <a:t>Ne plaća se upravna pristojba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68504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Građanin ili bilo koja druga osoba koja nije porezni obveznik</a:t>
                      </a:r>
                      <a:endParaRPr lang="hr-H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hr-HR" sz="1200" dirty="0" smtClean="0"/>
                        <a:t>Nema obračuna PDV-a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dirty="0" smtClean="0"/>
                        <a:t>Plaća</a:t>
                      </a:r>
                      <a:r>
                        <a:rPr lang="hr-HR" sz="1200" baseline="0" dirty="0" smtClean="0"/>
                        <a:t> se upravna pristojba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859506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err="1" smtClean="0"/>
                        <a:t>Leasing</a:t>
                      </a:r>
                      <a:r>
                        <a:rPr lang="hr-HR" sz="1200" dirty="0" smtClean="0"/>
                        <a:t> društvo prodaje vozilo nakon prekida </a:t>
                      </a:r>
                      <a:r>
                        <a:rPr lang="hr-HR" sz="1200" dirty="0" err="1" smtClean="0"/>
                        <a:t>leasing</a:t>
                      </a:r>
                      <a:r>
                        <a:rPr lang="hr-HR" sz="1200" dirty="0" smtClean="0"/>
                        <a:t> ugovora</a:t>
                      </a:r>
                      <a:endParaRPr lang="hr-H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hr-HR" sz="1200" dirty="0" smtClean="0"/>
                        <a:t>Zaračunava PDV na</a:t>
                      </a:r>
                      <a:r>
                        <a:rPr lang="hr-HR" sz="1200" baseline="0" dirty="0" smtClean="0"/>
                        <a:t> prodajnu cijenu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baseline="0" dirty="0" smtClean="0"/>
                        <a:t>Neotplaćeni dio PPMV-a – iskazuje se na računu kao prolazna stavka</a:t>
                      </a:r>
                      <a:endParaRPr lang="hr-H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52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hr-HR" dirty="0"/>
              <a:t>Ključne izmjene </a:t>
            </a:r>
            <a:r>
              <a:rPr lang="hr-HR" i="1" dirty="0"/>
              <a:t>Pravilnika o porezu na dohodak </a:t>
            </a:r>
            <a:r>
              <a:rPr lang="hr-HR" dirty="0"/>
              <a:t>(putni nalozi):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781128"/>
          </a:xfrm>
        </p:spPr>
        <p:txBody>
          <a:bodyPr>
            <a:noAutofit/>
          </a:bodyPr>
          <a:lstStyle/>
          <a:p>
            <a:pPr algn="just"/>
            <a:r>
              <a:rPr lang="hr-HR" sz="2000" dirty="0"/>
              <a:t>U slučaju </a:t>
            </a:r>
            <a:r>
              <a:rPr lang="hr-HR" sz="2000" b="1" dirty="0"/>
              <a:t>edukacije</a:t>
            </a:r>
            <a:r>
              <a:rPr lang="hr-HR" sz="2000" dirty="0"/>
              <a:t> koja </a:t>
            </a:r>
            <a:r>
              <a:rPr lang="hr-HR" sz="2000" b="1" u="sng" dirty="0"/>
              <a:t>traje do tjedan dana</a:t>
            </a:r>
            <a:r>
              <a:rPr lang="hr-HR" sz="2000" dirty="0"/>
              <a:t>, poslodavac može neoporezivo isplatiti dnevnicu / prijevoz;</a:t>
            </a:r>
          </a:p>
          <a:p>
            <a:pPr algn="just"/>
            <a:r>
              <a:rPr lang="hr-HR" sz="2000" b="1" dirty="0"/>
              <a:t>Troškovi smještaja i prehrane sezonskih djelatnika </a:t>
            </a:r>
            <a:r>
              <a:rPr lang="hr-HR" sz="2000" dirty="0"/>
              <a:t>(koji imaju ugovor o radu na određeno vrijeme za stalne sezonske poslove, pri čemu je mjesto rada dalje od 30 km od njihovog mjesta stalnog boraviša / prebivališta) </a:t>
            </a:r>
            <a:r>
              <a:rPr lang="hr-HR" sz="2000" b="1" u="sng" dirty="0"/>
              <a:t>predstavljaju neoporezive primitke, ali se moraju iskazati u JOPPD obrascu</a:t>
            </a:r>
            <a:r>
              <a:rPr lang="hr-HR" sz="2000" dirty="0"/>
              <a:t>!</a:t>
            </a:r>
          </a:p>
          <a:p>
            <a:pPr algn="just"/>
            <a:r>
              <a:rPr lang="hr-HR" sz="2000" b="1" dirty="0"/>
              <a:t>Dar u naravi </a:t>
            </a:r>
            <a:r>
              <a:rPr lang="hr-HR" sz="2000" dirty="0"/>
              <a:t>povećava se sa 400 HRK na 600 HRK.</a:t>
            </a:r>
          </a:p>
          <a:p>
            <a:pPr algn="just"/>
            <a:r>
              <a:rPr lang="hr-HR" sz="2000" b="1" dirty="0"/>
              <a:t>Minimalna plaća </a:t>
            </a:r>
            <a:r>
              <a:rPr lang="hr-HR" sz="2000" dirty="0"/>
              <a:t>iznosi 3.439,80 HRK bruto, te se za te radnike omogućava umanjenje doprinosa </a:t>
            </a:r>
            <a:r>
              <a:rPr lang="hr-HR" sz="2000" b="1" u="sng" dirty="0"/>
              <a:t>NA</a:t>
            </a:r>
            <a:r>
              <a:rPr lang="hr-HR" sz="2000" dirty="0"/>
              <a:t> plaću za 50% (pod uvjetom da se radi o novozaposlenim radnicima koji rade dulje od 12 mjeseci </a:t>
            </a:r>
            <a:r>
              <a:rPr lang="hr-HR" sz="2000" dirty="0">
                <a:sym typeface="Wingdings"/>
              </a:rPr>
              <a:t> odgoda primjene za 12 mjeseci)</a:t>
            </a:r>
            <a:endParaRPr lang="hr-HR" sz="2000" dirty="0"/>
          </a:p>
          <a:p>
            <a:pPr algn="just"/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04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3352"/>
          </a:xfrm>
        </p:spPr>
        <p:txBody>
          <a:bodyPr>
            <a:normAutofit fontScale="90000"/>
          </a:bodyPr>
          <a:lstStyle/>
          <a:p>
            <a:pPr algn="just"/>
            <a:r>
              <a:rPr lang="hr-HR" dirty="0"/>
              <a:t>Obračun naknada kod završnog računa: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435915"/>
              </p:ext>
            </p:extLst>
          </p:nvPr>
        </p:nvGraphicFramePr>
        <p:xfrm>
          <a:off x="250824" y="1196752"/>
          <a:ext cx="8569647" cy="484353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008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202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1679">
                <a:tc>
                  <a:txBody>
                    <a:bodyPr/>
                    <a:lstStyle/>
                    <a:p>
                      <a:r>
                        <a:rPr lang="hr-HR" sz="1600" dirty="0"/>
                        <a:t>Opis naknade: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Osnovica za izračun: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Visina naknade: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70529">
                <a:tc>
                  <a:txBody>
                    <a:bodyPr/>
                    <a:lstStyle/>
                    <a:p>
                      <a:r>
                        <a:rPr lang="hr-HR" sz="1600" dirty="0"/>
                        <a:t>Općekorisna funkcija šuma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Ukupan prihod 2017 umanjen za</a:t>
                      </a:r>
                      <a:r>
                        <a:rPr lang="hr-HR" sz="1600" baseline="0" dirty="0"/>
                        <a:t>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hr-HR" sz="1600" baseline="0" dirty="0"/>
                        <a:t>prihode od ukidanja rezerviranja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hr-HR" sz="1600" baseline="0" dirty="0"/>
                        <a:t>Prihode od naplaćenih prethodno otpisanih potraživanja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hr-HR" sz="1600" baseline="0" dirty="0"/>
                        <a:t>Prihodi od dividendi i udjela u dobitku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0,0265%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7575">
                <a:tc>
                  <a:txBody>
                    <a:bodyPr/>
                    <a:lstStyle/>
                    <a:p>
                      <a:r>
                        <a:rPr lang="hr-HR" sz="1600" dirty="0"/>
                        <a:t>Turistička članarina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Ukupno ostvareni prihod 2017.</a:t>
                      </a:r>
                      <a:r>
                        <a:rPr lang="hr-HR" sz="1600" baseline="0" dirty="0"/>
                        <a:t> godine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Visina ovisi o: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Vrsti djelatnosti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Području</a:t>
                      </a:r>
                      <a:r>
                        <a:rPr lang="hr-HR" sz="1600" baseline="0" dirty="0"/>
                        <a:t> gdje se djelatnost obavlja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90443">
                <a:tc>
                  <a:txBody>
                    <a:bodyPr/>
                    <a:lstStyle/>
                    <a:p>
                      <a:r>
                        <a:rPr lang="hr-HR" sz="1600" dirty="0"/>
                        <a:t>Spomenička renta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Samo za dio djelatnosti (uglavnom trgovina) obračunava se na prihod </a:t>
                      </a:r>
                      <a:r>
                        <a:rPr lang="hr-HR" sz="1600"/>
                        <a:t>te djelatnosti</a:t>
                      </a:r>
                      <a:r>
                        <a:rPr lang="hr-HR" sz="1600" baseline="0"/>
                        <a:t> u tekućoj godini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/>
                        <a:t>0,05% od obavljana</a:t>
                      </a:r>
                      <a:r>
                        <a:rPr lang="hr-HR" sz="1600" baseline="0" dirty="0"/>
                        <a:t> određene djelatnosti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3310">
                <a:tc>
                  <a:txBody>
                    <a:bodyPr/>
                    <a:lstStyle/>
                    <a:p>
                      <a:r>
                        <a:rPr lang="hr-HR" sz="1600" dirty="0"/>
                        <a:t>Članarina HRK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r-HR" sz="1600" dirty="0"/>
                        <a:t>Fiksni iznos u ovisnosti o veličin</a:t>
                      </a:r>
                      <a:r>
                        <a:rPr lang="hr-HR" sz="1600" baseline="0" dirty="0"/>
                        <a:t>i poduzetnika (BITNO! Razdioba poduzetnika je drugačija od ZOR)</a:t>
                      </a:r>
                      <a:endParaRPr lang="hr-H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6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Obračun poreza na dobit za 2017. godinu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627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dirty="0"/>
              <a:t>Opće odredbe: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256584"/>
          </a:xfrm>
        </p:spPr>
        <p:txBody>
          <a:bodyPr>
            <a:noAutofit/>
          </a:bodyPr>
          <a:lstStyle/>
          <a:p>
            <a:pPr algn="just"/>
            <a:r>
              <a:rPr lang="hr-HR" sz="2000" dirty="0"/>
              <a:t>Promjena stope (12% za </a:t>
            </a:r>
            <a:r>
              <a:rPr lang="hr-HR" sz="2000" u="sng" dirty="0"/>
              <a:t>ukupne</a:t>
            </a:r>
            <a:r>
              <a:rPr lang="hr-HR" sz="2000" dirty="0"/>
              <a:t> prihode do 3 mil HRK, 18% za ukupne prihode iznad 3 mil HRK);</a:t>
            </a:r>
          </a:p>
          <a:p>
            <a:pPr algn="just"/>
            <a:r>
              <a:rPr lang="hr-HR" sz="2000" dirty="0"/>
              <a:t>Nema više reinvestiranog dobitka;</a:t>
            </a:r>
          </a:p>
          <a:p>
            <a:pPr algn="just"/>
            <a:r>
              <a:rPr lang="hr-HR" sz="2000" dirty="0"/>
              <a:t>Ukinuta je olakšica za potpomognuta područja skupine II;</a:t>
            </a:r>
          </a:p>
          <a:p>
            <a:pPr algn="just"/>
            <a:r>
              <a:rPr lang="hr-HR" sz="2000" dirty="0"/>
              <a:t>50% troškova reprezentacije je porezno neprizati (ne više 70%);</a:t>
            </a:r>
          </a:p>
          <a:p>
            <a:pPr algn="just"/>
            <a:r>
              <a:rPr lang="hr-HR" sz="2000" dirty="0"/>
              <a:t>Rok je i nadalje 30.04.+dostavlja se putem sustava ePorezna (srednje veliki &amp; veliki &amp; svi obveznici PDV-a)</a:t>
            </a:r>
          </a:p>
          <a:p>
            <a:pPr algn="just"/>
            <a:r>
              <a:rPr lang="hr-HR" sz="2000" b="1" u="sng" dirty="0"/>
              <a:t>Osnovica</a:t>
            </a:r>
            <a:r>
              <a:rPr lang="hr-HR" sz="2000" dirty="0"/>
              <a:t> za obračun (prije uvećanja / umanjenja) je dobit utvrđena računovodstvenim propisima (!)</a:t>
            </a:r>
          </a:p>
          <a:p>
            <a:pPr algn="just"/>
            <a:endParaRPr lang="hr-HR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38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982007"/>
              </p:ext>
            </p:extLst>
          </p:nvPr>
        </p:nvGraphicFramePr>
        <p:xfrm>
          <a:off x="107504" y="908720"/>
          <a:ext cx="8928992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6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608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hr-HR" i="1" dirty="0"/>
                        <a:t>5. Amortizacija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hr-HR" dirty="0"/>
                        <a:t>Amortizacija vozila nabavne</a:t>
                      </a:r>
                      <a:r>
                        <a:rPr lang="hr-HR" baseline="0" dirty="0"/>
                        <a:t> vrijednosti iznad 400.000 HRK (sa nepriznatim iznosom PDV-a), ali samo na iznos koji prelazi 400 tisuća HRK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Redovno</a:t>
                      </a:r>
                      <a:r>
                        <a:rPr lang="hr-HR" baseline="0" dirty="0"/>
                        <a:t> se priznaje 70% ovih troškova, ali se uvećanje provodi kroz poziciju </a:t>
                      </a:r>
                      <a:r>
                        <a:rPr lang="hr-HR" i="1" baseline="0" dirty="0"/>
                        <a:t>7 - Iznos nepriznatih troškova za prijevoz</a:t>
                      </a:r>
                      <a:endParaRPr lang="hr-HR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baseline="0" dirty="0"/>
                        <a:t>Amortizacija zrakoplova, plovila, apartmana za odmor, ako prihodi nisu u visini od 5% / 7% nabavne vrijednosti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Mora</a:t>
                      </a:r>
                      <a:r>
                        <a:rPr lang="hr-HR" baseline="0" dirty="0"/>
                        <a:t> biti registracija za tu djelatnost!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Problem</a:t>
                      </a:r>
                      <a:r>
                        <a:rPr lang="hr-HR" baseline="0" dirty="0"/>
                        <a:t> je bio kod nabave ovih sredstva u drugoj polovini poslovne godine, zbog čega PU priznaje u godini nabave/prodaje </a:t>
                      </a:r>
                      <a:r>
                        <a:rPr lang="hr-HR" u="sng" baseline="0" dirty="0"/>
                        <a:t>alikvotni</a:t>
                      </a:r>
                      <a:r>
                        <a:rPr lang="hr-HR" baseline="0" dirty="0"/>
                        <a:t> iznos mjeseci.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aseline="0" dirty="0"/>
                        <a:t>Privatno korištenje treba fakturirati (+PDV) po tržišnim cijenama!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6.</a:t>
                      </a:r>
                    </a:p>
                    <a:p>
                      <a:r>
                        <a:rPr lang="hr-HR" dirty="0"/>
                        <a:t>50% troškova</a:t>
                      </a:r>
                      <a:r>
                        <a:rPr lang="hr-HR" baseline="0" dirty="0"/>
                        <a:t> prezentacije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Darovi sa i bez utisnog znaka dani poslovnom partneru.</a:t>
                      </a:r>
                    </a:p>
                    <a:p>
                      <a:pPr algn="just"/>
                      <a:r>
                        <a:rPr lang="hr-HR" dirty="0"/>
                        <a:t>Reprezentacija</a:t>
                      </a:r>
                      <a:r>
                        <a:rPr lang="hr-HR" baseline="0" dirty="0"/>
                        <a:t> </a:t>
                      </a:r>
                      <a:r>
                        <a:rPr lang="hr-HR" b="1" u="sng" baseline="0" dirty="0"/>
                        <a:t>NIJE</a:t>
                      </a:r>
                      <a:r>
                        <a:rPr lang="hr-HR" baseline="0" dirty="0"/>
                        <a:t> reklamni predmet, pojedinačne vrijednosti do 160,00 kn (bez PDV-a).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Trošak</a:t>
                      </a:r>
                      <a:r>
                        <a:rPr lang="hr-HR" baseline="0" dirty="0"/>
                        <a:t> reprezentacije uvećan za porezno nepriznati pretporez.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2698617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427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918080"/>
              </p:ext>
            </p:extLst>
          </p:nvPr>
        </p:nvGraphicFramePr>
        <p:xfrm>
          <a:off x="250825" y="1125538"/>
          <a:ext cx="8713788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25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i="1" dirty="0"/>
                        <a:t>7.</a:t>
                      </a:r>
                    </a:p>
                    <a:p>
                      <a:r>
                        <a:rPr lang="hr-HR" dirty="0"/>
                        <a:t>30% troškova</a:t>
                      </a:r>
                      <a:r>
                        <a:rPr lang="hr-HR" baseline="0" dirty="0"/>
                        <a:t> za osobni prijevoz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Troškovi goriva, </a:t>
                      </a:r>
                      <a:r>
                        <a:rPr lang="hr-HR" baseline="0" dirty="0"/>
                        <a:t>registracije, amortizacije, popravaka, autogume, rent a car. </a:t>
                      </a:r>
                    </a:p>
                    <a:p>
                      <a:pPr algn="just"/>
                      <a:endParaRPr lang="hr-HR" baseline="0" dirty="0"/>
                    </a:p>
                    <a:p>
                      <a:pPr algn="just"/>
                      <a:r>
                        <a:rPr lang="hr-HR" baseline="0" dirty="0"/>
                        <a:t>U ovo </a:t>
                      </a:r>
                      <a:r>
                        <a:rPr lang="hr-HR" b="1" u="sng" baseline="0" dirty="0"/>
                        <a:t>NE</a:t>
                      </a:r>
                      <a:r>
                        <a:rPr lang="hr-HR" baseline="0" dirty="0"/>
                        <a:t> ulazi troškovi osiguranja (obveznog i kasko), porez na cestovna motorna vozila i pristojbe plaćene prilikom registracije, te obračunate kamate.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Ako se utvrđuje plaća (dohodak u naravi) tada su svi troškovi porezno priznati.</a:t>
                      </a:r>
                    </a:p>
                    <a:p>
                      <a:pPr algn="just"/>
                      <a:r>
                        <a:rPr lang="hr-HR" dirty="0"/>
                        <a:t>Kod operativnog leasinga svi</a:t>
                      </a:r>
                      <a:r>
                        <a:rPr lang="hr-HR" baseline="0" dirty="0"/>
                        <a:t> ovi neoporezive naknade su dio cijene operativnoga najma zbog čega uvećava ukupna naknada PD prijavu.</a:t>
                      </a:r>
                      <a:endParaRPr lang="hr-HR" dirty="0"/>
                    </a:p>
                    <a:p>
                      <a:pPr algn="just"/>
                      <a:r>
                        <a:rPr lang="hr-HR" b="1" dirty="0">
                          <a:solidFill>
                            <a:srgbClr val="FF0000"/>
                          </a:solidFill>
                        </a:rPr>
                        <a:t>BITNO!</a:t>
                      </a:r>
                      <a:r>
                        <a:rPr lang="hr-HR" dirty="0"/>
                        <a:t> Kod financijskog </a:t>
                      </a:r>
                      <a:r>
                        <a:rPr lang="hr-HR" dirty="0" err="1"/>
                        <a:t>leasinga</a:t>
                      </a:r>
                      <a:r>
                        <a:rPr lang="hr-HR" baseline="0" dirty="0"/>
                        <a:t> mišljenje RRIFa je da i na prefakturirane troškove osiguranja i poreza (=jer se smatra naknadom) treba uvećati PD!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57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pPr algn="just"/>
            <a:r>
              <a:rPr lang="hr-HR" b="1" dirty="0"/>
              <a:t>Uvećanja</a:t>
            </a:r>
            <a:r>
              <a:rPr lang="hr-HR" dirty="0"/>
              <a:t> PD obrasca: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0614672"/>
              </p:ext>
            </p:extLst>
          </p:nvPr>
        </p:nvGraphicFramePr>
        <p:xfrm>
          <a:off x="215106" y="1268760"/>
          <a:ext cx="8713788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41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447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94071">
                <a:tc>
                  <a:txBody>
                    <a:bodyPr/>
                    <a:lstStyle/>
                    <a:p>
                      <a:r>
                        <a:rPr lang="hr-HR" dirty="0"/>
                        <a:t>R. br.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Opis: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Interne napomene: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4685">
                <a:tc>
                  <a:txBody>
                    <a:bodyPr/>
                    <a:lstStyle/>
                    <a:p>
                      <a:r>
                        <a:rPr lang="hr-HR" i="1" dirty="0"/>
                        <a:t>8.</a:t>
                      </a:r>
                    </a:p>
                    <a:p>
                      <a:r>
                        <a:rPr lang="hr-HR" dirty="0"/>
                        <a:t>Manjkovi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Unosi</a:t>
                      </a:r>
                      <a:r>
                        <a:rPr lang="hr-HR" baseline="0" dirty="0"/>
                        <a:t> se ako se </a:t>
                      </a:r>
                      <a:r>
                        <a:rPr lang="hr-HR" b="1" u="sng" baseline="0" dirty="0"/>
                        <a:t>NE</a:t>
                      </a:r>
                      <a:r>
                        <a:rPr lang="hr-HR" baseline="0" dirty="0"/>
                        <a:t> tereti odgovorna osoba, ali za to je potrebna odluka Uprave, NO ili Skupštine, a zbog nemogućnosti utvrđivanja odgovorne osobe</a:t>
                      </a:r>
                    </a:p>
                    <a:p>
                      <a:pPr marL="285750" indent="-285750" algn="l">
                        <a:buFont typeface="Wingdings"/>
                        <a:buChar char="Ü"/>
                      </a:pPr>
                      <a:r>
                        <a:rPr lang="hr-HR" baseline="0" dirty="0">
                          <a:sym typeface="Wingdings"/>
                        </a:rPr>
                        <a:t>Izuzetne situacije (obrazloženje).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Prekomjerni</a:t>
                      </a:r>
                      <a:r>
                        <a:rPr lang="hr-HR" baseline="0" dirty="0"/>
                        <a:t> manjak uvećan za PDV (koji definira dopustivi manjak).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83732">
                <a:tc>
                  <a:txBody>
                    <a:bodyPr/>
                    <a:lstStyle/>
                    <a:p>
                      <a:r>
                        <a:rPr lang="hr-HR" i="1" dirty="0"/>
                        <a:t>9.</a:t>
                      </a:r>
                    </a:p>
                    <a:p>
                      <a:r>
                        <a:rPr lang="hr-HR" dirty="0"/>
                        <a:t>Rashodi</a:t>
                      </a:r>
                      <a:r>
                        <a:rPr lang="hr-HR" baseline="0" dirty="0"/>
                        <a:t> utvrđeni u postupku nadzora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/>
                        <a:buNone/>
                      </a:pPr>
                      <a:r>
                        <a:rPr lang="hr-HR" baseline="0" dirty="0">
                          <a:sym typeface="Wingdings"/>
                        </a:rPr>
                        <a:t>Odnosi se na izuzimanje utvrđeno tijekom kontrole PU </a:t>
                      </a:r>
                    </a:p>
                    <a:p>
                      <a:pPr marL="0" indent="0" algn="just">
                        <a:buFont typeface="Wingdings"/>
                        <a:buNone/>
                      </a:pPr>
                      <a:r>
                        <a:rPr lang="hr-HR" baseline="0" dirty="0">
                          <a:sym typeface="Wingdings"/>
                        </a:rPr>
                        <a:t> najskuplja opcija.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dirty="0"/>
                        <a:t>Trošak uvećan za PDV.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156" y="6309360"/>
            <a:ext cx="119157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106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Jasnoća">
  <a:themeElements>
    <a:clrScheme name="Jasnoć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ć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455</TotalTime>
  <Words>2851</Words>
  <Application>Microsoft Office PowerPoint</Application>
  <PresentationFormat>Prikaz na zaslonu (4:3)</PresentationFormat>
  <Paragraphs>320</Paragraphs>
  <Slides>26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Naslovi slajdova</vt:lpstr>
      </vt:variant>
      <vt:variant>
        <vt:i4>26</vt:i4>
      </vt:variant>
    </vt:vector>
  </HeadingPairs>
  <TitlesOfParts>
    <vt:vector size="28" baseType="lpstr">
      <vt:lpstr>Clarity</vt:lpstr>
      <vt:lpstr>Jasnoća</vt:lpstr>
      <vt:lpstr>Interna edukacija</vt:lpstr>
      <vt:lpstr>Ključne izmjene Pravilnika o porezu na dohodak (putni nalozi):</vt:lpstr>
      <vt:lpstr>Ključne izmjene Pravilnika o porezu na dohodak (putni nalozi):</vt:lpstr>
      <vt:lpstr>Obračun naknada kod završnog računa:</vt:lpstr>
      <vt:lpstr>Obračun poreza na dobit za 2017. godinu</vt:lpstr>
      <vt:lpstr>Opće odredbe:</vt:lpstr>
      <vt:lpstr>Uvećanja PD obrasca:</vt:lpstr>
      <vt:lpstr>Uvećanja PD obrasca:</vt:lpstr>
      <vt:lpstr>Uvećanja PD obrasca:</vt:lpstr>
      <vt:lpstr>Uvećanja PD obrasca:</vt:lpstr>
      <vt:lpstr>Uvećanja PD obrasca:</vt:lpstr>
      <vt:lpstr>Uvećanja PD obrasca:</vt:lpstr>
      <vt:lpstr>Uvećanja PD obrasca:</vt:lpstr>
      <vt:lpstr>Uvećanja PD obrasca:</vt:lpstr>
      <vt:lpstr>Uvećanja PD obrasca:</vt:lpstr>
      <vt:lpstr>Uvećanja PD obrasca:</vt:lpstr>
      <vt:lpstr>Uvećanja PD obrasca:</vt:lpstr>
      <vt:lpstr>Umanjenje PD obrasca:</vt:lpstr>
      <vt:lpstr>Umanjenje PD obrasca:</vt:lpstr>
      <vt:lpstr>NABAVA OSOBNOG AUTOMOBILA</vt:lpstr>
      <vt:lpstr>Dopušten odbitak u cijelosti:</vt:lpstr>
      <vt:lpstr>PPMV</vt:lpstr>
      <vt:lpstr>PPMV</vt:lpstr>
      <vt:lpstr>Upravna pristojba</vt:lpstr>
      <vt:lpstr>Plaćeni pretporez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 edukacija</dc:title>
  <dc:creator>Dubravka Kopun - jr.</dc:creator>
  <cp:lastModifiedBy>Slaven Hržica</cp:lastModifiedBy>
  <cp:revision>51</cp:revision>
  <dcterms:created xsi:type="dcterms:W3CDTF">2018-01-05T11:13:42Z</dcterms:created>
  <dcterms:modified xsi:type="dcterms:W3CDTF">2018-01-12T08:40:29Z</dcterms:modified>
</cp:coreProperties>
</file>