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25"/>
  </p:notesMasterIdLst>
  <p:sldIdLst>
    <p:sldId id="338" r:id="rId2"/>
    <p:sldId id="340" r:id="rId3"/>
    <p:sldId id="341" r:id="rId4"/>
    <p:sldId id="343" r:id="rId5"/>
    <p:sldId id="344" r:id="rId6"/>
    <p:sldId id="345" r:id="rId7"/>
    <p:sldId id="361" r:id="rId8"/>
    <p:sldId id="346" r:id="rId9"/>
    <p:sldId id="347" r:id="rId10"/>
    <p:sldId id="365" r:id="rId11"/>
    <p:sldId id="348" r:id="rId12"/>
    <p:sldId id="356" r:id="rId13"/>
    <p:sldId id="349" r:id="rId14"/>
    <p:sldId id="351" r:id="rId15"/>
    <p:sldId id="354" r:id="rId16"/>
    <p:sldId id="357" r:id="rId17"/>
    <p:sldId id="358" r:id="rId18"/>
    <p:sldId id="359" r:id="rId19"/>
    <p:sldId id="360" r:id="rId20"/>
    <p:sldId id="362" r:id="rId21"/>
    <p:sldId id="363" r:id="rId22"/>
    <p:sldId id="364" r:id="rId23"/>
    <p:sldId id="33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6" autoAdjust="0"/>
    <p:restoredTop sz="94660" autoAdjust="0"/>
  </p:normalViewPr>
  <p:slideViewPr>
    <p:cSldViewPr>
      <p:cViewPr varScale="1">
        <p:scale>
          <a:sx n="73" d="100"/>
          <a:sy n="73" d="100"/>
        </p:scale>
        <p:origin x="109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E41FD-CEB0-4E14-8BD7-F7060D774C41}" type="datetimeFigureOut">
              <a:rPr lang="hr-HR" smtClean="0"/>
              <a:pPr/>
              <a:t>25.6.2019.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E47BC-933D-44F2-9916-17968C5121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1203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539550" y="5816750"/>
            <a:ext cx="2253371" cy="440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hr-HR" dirty="0">
                <a:solidFill>
                  <a:schemeClr val="tx2"/>
                </a:solidFill>
              </a:rPr>
              <a:t>www.rif.hr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710" y="620688"/>
            <a:ext cx="5753725" cy="22860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5" y="3501008"/>
            <a:ext cx="2429083" cy="2200287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1" y="586836"/>
            <a:ext cx="1368152" cy="25347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457200" y="1600200"/>
            <a:ext cx="8229600" cy="463600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10800000">
            <a:off x="445305" y="476672"/>
            <a:ext cx="2057400" cy="5759536"/>
          </a:xfrm>
        </p:spPr>
        <p:txBody>
          <a:bodyPr vert="eaVert" anchor="b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2699792" y="476672"/>
            <a:ext cx="6019800" cy="5759536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848600" cy="2462113"/>
          </a:xfrm>
        </p:spPr>
        <p:txBody>
          <a:bodyPr anchor="ctr">
            <a:noAutofit/>
          </a:bodyPr>
          <a:lstStyle>
            <a:lvl1pPr algn="ctr">
              <a:defRPr sz="5400" cap="all" baseline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2732112"/>
          </a:xfrm>
        </p:spPr>
        <p:txBody>
          <a:bodyPr/>
          <a:lstStyle>
            <a:lvl1pPr marL="0" indent="0" algn="l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888" y="6521440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9" name="Ravni poveznik 8"/>
          <p:cNvCxnSpPr/>
          <p:nvPr userDrawn="1"/>
        </p:nvCxnSpPr>
        <p:spPr>
          <a:xfrm>
            <a:off x="683568" y="3356992"/>
            <a:ext cx="781931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08721"/>
            <a:ext cx="7772400" cy="2448272"/>
          </a:xfrm>
        </p:spPr>
        <p:txBody>
          <a:bodyPr anchor="ctr">
            <a:normAutofit/>
          </a:bodyPr>
          <a:lstStyle>
            <a:lvl1pPr algn="ctr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73016"/>
            <a:ext cx="7772400" cy="255403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755576" y="3429000"/>
            <a:ext cx="774731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82239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71223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1" name="Ravni poveznik 10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13793" y="692696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18288"/>
            <a:ext cx="777686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416" y="18288"/>
            <a:ext cx="72008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fld id="{D2E57653-3E58-4892-A7ED-712530ACC6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3563888" y="3501008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chemeClr val="tx2"/>
                </a:solidFill>
              </a:rPr>
              <a:t>Implementacija </a:t>
            </a:r>
            <a:r>
              <a:rPr lang="hr-HR" dirty="0" err="1">
                <a:solidFill>
                  <a:schemeClr val="tx2"/>
                </a:solidFill>
              </a:rPr>
              <a:t>eRačuna</a:t>
            </a:r>
            <a:r>
              <a:rPr lang="hr-HR" dirty="0">
                <a:solidFill>
                  <a:schemeClr val="tx2"/>
                </a:solidFill>
              </a:rPr>
              <a:t> i utjecaj na poslovne procese u poduzećima</a:t>
            </a:r>
          </a:p>
          <a:p>
            <a:pPr algn="ctr"/>
            <a:endParaRPr lang="hr-HR" dirty="0">
              <a:solidFill>
                <a:schemeClr val="tx2"/>
              </a:solidFill>
            </a:endParaRPr>
          </a:p>
          <a:p>
            <a:pPr algn="ctr"/>
            <a:r>
              <a:rPr lang="hr-HR" dirty="0">
                <a:solidFill>
                  <a:schemeClr val="tx2"/>
                </a:solidFill>
              </a:rPr>
              <a:t>Ivica Milčić </a:t>
            </a:r>
            <a:r>
              <a:rPr lang="hr-HR" dirty="0" err="1">
                <a:solidFill>
                  <a:schemeClr val="tx2"/>
                </a:solidFill>
              </a:rPr>
              <a:t>univ</a:t>
            </a:r>
            <a:r>
              <a:rPr lang="hr-HR" dirty="0">
                <a:solidFill>
                  <a:schemeClr val="tx2"/>
                </a:solidFill>
              </a:rPr>
              <a:t>. </a:t>
            </a:r>
            <a:r>
              <a:rPr lang="hr-HR" dirty="0" err="1">
                <a:solidFill>
                  <a:schemeClr val="tx2"/>
                </a:solidFill>
              </a:rPr>
              <a:t>spec</a:t>
            </a:r>
            <a:r>
              <a:rPr lang="hr-HR" dirty="0">
                <a:solidFill>
                  <a:schemeClr val="tx2"/>
                </a:solidFill>
              </a:rPr>
              <a:t>. </a:t>
            </a:r>
            <a:r>
              <a:rPr lang="hr-HR" dirty="0" err="1">
                <a:solidFill>
                  <a:schemeClr val="tx2"/>
                </a:solidFill>
              </a:rPr>
              <a:t>oec</a:t>
            </a:r>
            <a:r>
              <a:rPr lang="hr-HR" dirty="0">
                <a:solidFill>
                  <a:schemeClr val="tx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329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E180D4A7-C9FB-4DFB-919C-405C955672EB}">
      <p14:showEvtLst xmlns:p14="http://schemas.microsoft.com/office/powerpoint/2010/main">
        <p14:playEvt time="0" objId="5"/>
        <p14:pauseEvt time="4398" objId="5"/>
        <p14:seekEvt time="4398" objId="5" seek="4330"/>
        <p14:resumeEvt time="4398" objId="5"/>
        <p14:stopEvt time="6871" objId="5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Oznake procesa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P1 – Fakturiranje isporuka dobara i usluga preko narudžbi na temelju ugovora</a:t>
            </a:r>
          </a:p>
          <a:p>
            <a:r>
              <a:rPr lang="hr-HR" dirty="0"/>
              <a:t>P2 - Periodično fakturiranje isporuka na temelju ugovora</a:t>
            </a:r>
          </a:p>
          <a:p>
            <a:r>
              <a:rPr lang="hr-HR" dirty="0"/>
              <a:t>P3 - Fakturiranje isporuka preko nepredviđene narudžbe</a:t>
            </a:r>
          </a:p>
          <a:p>
            <a:r>
              <a:rPr lang="hr-HR" dirty="0"/>
              <a:t>P4 - Plaćanje predujma (avansno plaćanje)</a:t>
            </a:r>
          </a:p>
          <a:p>
            <a:r>
              <a:rPr lang="hr-HR" dirty="0"/>
              <a:t>P5 - Plaćanje na licu mjesta</a:t>
            </a:r>
          </a:p>
          <a:p>
            <a:r>
              <a:rPr lang="hr-HR" dirty="0"/>
              <a:t>P6 - Plaćanje prije isporuke na temelju narudžbe</a:t>
            </a:r>
          </a:p>
          <a:p>
            <a:r>
              <a:rPr lang="hr-HR" dirty="0"/>
              <a:t>P7 - Računi s referencom na otpremnicu</a:t>
            </a:r>
          </a:p>
          <a:p>
            <a:r>
              <a:rPr lang="hr-HR" dirty="0"/>
              <a:t>P8 - Računi s referencom na otpremnicu i primku</a:t>
            </a:r>
          </a:p>
          <a:p>
            <a:r>
              <a:rPr lang="hr-HR" dirty="0"/>
              <a:t>P9 - Odobrenje ili negativno fakturiranje</a:t>
            </a:r>
          </a:p>
          <a:p>
            <a:r>
              <a:rPr lang="hr-HR" dirty="0"/>
              <a:t>P10 - Korektivno fakturiranje</a:t>
            </a:r>
          </a:p>
          <a:p>
            <a:r>
              <a:rPr lang="hr-HR" dirty="0"/>
              <a:t>P11 - Parcijalno i završno fakturiranje</a:t>
            </a:r>
          </a:p>
          <a:p>
            <a:r>
              <a:rPr lang="hr-HR" dirty="0"/>
              <a:t>P12 - </a:t>
            </a:r>
            <a:r>
              <a:rPr lang="hr-HR" dirty="0" err="1"/>
              <a:t>Samoizdavanje</a:t>
            </a:r>
            <a:r>
              <a:rPr lang="hr-HR" dirty="0"/>
              <a:t> računa</a:t>
            </a:r>
          </a:p>
        </p:txBody>
      </p:sp>
    </p:spTree>
    <p:extLst>
      <p:ext uri="{BB962C8B-B14F-4D97-AF65-F5344CB8AC3E}">
        <p14:creationId xmlns:p14="http://schemas.microsoft.com/office/powerpoint/2010/main" val="339578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ZAKON O ELEKTRONIČKOM IZDAVANJU RAČUNA U JAVNOJ NABAVI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Naručitelji su obvezni zaprimati i obrađivati te izvršiti plaćanje elektroničkih računa i pratećih isprava izdanih sukladno europskoj normi. </a:t>
            </a:r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1.prosinca 2018.</a:t>
            </a:r>
          </a:p>
          <a:p>
            <a:endParaRPr lang="hr-HR" dirty="0"/>
          </a:p>
          <a:p>
            <a:r>
              <a:rPr lang="hr-HR" dirty="0"/>
              <a:t>Izdavatelji elektroničkih računa obvezni su izdavati i slati elektroničke račune i prateće isprave sukladno europskoj normi.</a:t>
            </a:r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1. srpnja 2019. godine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1527493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/>
              <a:t>ZAKON O PDV-U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Računi na papiru i računi u elektroničkom obliku</a:t>
            </a:r>
          </a:p>
          <a:p>
            <a:pPr lvl="1"/>
            <a:r>
              <a:rPr lang="hr-HR" dirty="0"/>
              <a:t>Računom se smatra i račun izdan i poslan u elektroničkom obliku ako postoji suglasnost primatelja za prihvat takvog računa.</a:t>
            </a:r>
          </a:p>
          <a:p>
            <a:r>
              <a:rPr lang="hr-HR" dirty="0"/>
              <a:t>Vjerodostojnost podrijetla, cjelovitost sadržaja i čitljivost računa mora biti osigurana od trenutka izdavanja do kraja razdoblja za pohranu računa neovisno o tome je li račun izdan na papiru ili u elektroničkom obliku.</a:t>
            </a:r>
          </a:p>
          <a:p>
            <a:r>
              <a:rPr lang="hr-HR" dirty="0"/>
              <a:t>Porezni obveznik obvezan je utvrditi na koji će način osigurati vjerodostojnost podrijetla, cjelovitost sadržaja i čitljivost računa. </a:t>
            </a:r>
          </a:p>
          <a:p>
            <a:pPr lvl="1"/>
            <a:r>
              <a:rPr lang="hr-HR" dirty="0"/>
              <a:t>Ostvaruje se pomoću elektroničke razmjene podataka (EDI) ili naprednog elektroničkog potpisa ili bilo koje metode poslovne kontrole koja omogućuje povezivanje računa s isporukama dobara i usluga.</a:t>
            </a:r>
          </a:p>
        </p:txBody>
      </p:sp>
    </p:spTree>
    <p:extLst>
      <p:ext uri="{BB962C8B-B14F-4D97-AF65-F5344CB8AC3E}">
        <p14:creationId xmlns:p14="http://schemas.microsoft.com/office/powerpoint/2010/main" val="401736838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Evidentiranje poslovnih događaja u računovodstvu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Računovodstveni poslovi su prikupljanje i </a:t>
            </a:r>
            <a:r>
              <a:rPr lang="hr-HR" b="1" dirty="0"/>
              <a:t>obrada podataka na temelju knjigovodstvenih isprava</a:t>
            </a:r>
            <a:r>
              <a:rPr lang="hr-HR" dirty="0"/>
              <a:t>, priprema i vođenje poslovnih knjiga, priprema i sastavljanje godišnjih financijskih izvještaja, te prikupljanje i obrada podataka u vezi s pripremom i sastavljanjem godišnjeg izvješća, te financijskih podataka za statističke, porezne i druge potrebe.</a:t>
            </a:r>
          </a:p>
          <a:p>
            <a:r>
              <a:rPr lang="hr-HR" dirty="0"/>
              <a:t>Poduzetnik je dužan organizirati prikupljanje i sastavljanje knjigovodstvenih isprava, vođenje poslovnih knjiga te sastavljanje godišnjih financijskih izvještaja </a:t>
            </a:r>
            <a:r>
              <a:rPr lang="hr-HR" b="1" dirty="0"/>
              <a:t>na način da je moguće provjeriti poslovne događaje</a:t>
            </a:r>
            <a:r>
              <a:rPr lang="hr-HR" dirty="0"/>
              <a:t>, financijski položaj i uspješnost poslovanja poduzetnika.</a:t>
            </a:r>
          </a:p>
          <a:p>
            <a:r>
              <a:rPr lang="hr-HR" dirty="0"/>
              <a:t>Računovodstvena dokumentacija obuhvaća osobito knjigovodstvene isprave, poslovne knjige, godišnje financijske izvještaje i godišnje konsolidirane financijske izvještaje te godišnja izvješća i godišnja konsolidirana izvješća.</a:t>
            </a:r>
          </a:p>
          <a:p>
            <a:r>
              <a:rPr lang="hr-HR" dirty="0"/>
              <a:t>Poduzetnik je dužan osigurati da računovodstvena dokumentacija bude točna, potpuna, provjerljiva, razumljiva i zaštićena od oštećenja i promjena.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8201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Evidentiranje poslovnih događaja u računovodstvu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Knjigovodstvena isprava mora biti vjerodostojna, uredna i sastavljena na način da osigurava pravodobni nadzor. </a:t>
            </a:r>
          </a:p>
          <a:p>
            <a:pPr lvl="1"/>
            <a:r>
              <a:rPr lang="hr-HR" dirty="0"/>
              <a:t>Osoba ovlaštena za zastupanje poduzetnika ili osoba na koju je internim pravilima i procedurama prenesena ovlast za potpisivanje knjigovodstvene isprave </a:t>
            </a:r>
            <a:r>
              <a:rPr lang="hr-HR" b="1" dirty="0"/>
              <a:t>jamči svojim potpisom </a:t>
            </a:r>
            <a:r>
              <a:rPr lang="hr-HR" dirty="0"/>
              <a:t>na izdanoj knjigovodstvenoj ispravi da je ona vjerodostojna i uredna i ima potreban sadržaj.</a:t>
            </a:r>
          </a:p>
          <a:p>
            <a:r>
              <a:rPr lang="hr-HR" dirty="0"/>
              <a:t>Knjigovodstvena </a:t>
            </a:r>
            <a:r>
              <a:rPr lang="hr-HR" b="1" dirty="0"/>
              <a:t>isprava sastavljena kao elektronički zapis</a:t>
            </a:r>
            <a:r>
              <a:rPr lang="hr-HR" dirty="0"/>
              <a:t> može umjesto potpisa osobe sadržavati:</a:t>
            </a:r>
          </a:p>
          <a:p>
            <a:pPr lvl="1"/>
            <a:r>
              <a:rPr lang="hr-HR" dirty="0"/>
              <a:t>ime i prezime ili drugu prepoznatljivu oznaku osobe ovlaštene za sastavljanje knjigovodstvene isprave </a:t>
            </a:r>
          </a:p>
          <a:p>
            <a:pPr lvl="1"/>
            <a:r>
              <a:rPr lang="hr-HR" dirty="0"/>
              <a:t>jedinstveni identifikator koji predstavlja skup verificiranih procedura i pravila knjiženja poslovnih događaja ugrađenih u informacijski sustav </a:t>
            </a:r>
          </a:p>
          <a:p>
            <a:pPr lvl="1"/>
            <a:r>
              <a:rPr lang="hr-HR" dirty="0"/>
              <a:t>mora biti potpisana sukladno propisima kojima se uređuje elektronički potpis.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7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Čuvanje knjigovodstvenih isprava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Knjigovodstvene isprave čuvaju se kao izvorni pisani dokument, na nositelju elektroničkog zapisa ili pretvorene na nositelju </a:t>
            </a:r>
            <a:r>
              <a:rPr lang="hr-HR" dirty="0" err="1"/>
              <a:t>mikrografske</a:t>
            </a:r>
            <a:r>
              <a:rPr lang="hr-HR" dirty="0"/>
              <a:t> obrade.</a:t>
            </a:r>
          </a:p>
          <a:p>
            <a:pPr lvl="1"/>
            <a:r>
              <a:rPr lang="hr-HR" dirty="0"/>
              <a:t>Očekuje se izmjena ovog članka Zakona </a:t>
            </a:r>
          </a:p>
          <a:p>
            <a:r>
              <a:rPr lang="hr-HR" dirty="0"/>
              <a:t>Knjigovodstvene isprave čuvaju se, i to:</a:t>
            </a:r>
          </a:p>
          <a:p>
            <a:pPr lvl="1"/>
            <a:r>
              <a:rPr lang="hr-HR" dirty="0"/>
              <a:t>isplatne liste, analitička evidencija o plaćama za koje se plaćaju obvezni doprinosi – trajno</a:t>
            </a:r>
          </a:p>
          <a:p>
            <a:pPr lvl="1"/>
            <a:r>
              <a:rPr lang="hr-HR" dirty="0"/>
              <a:t>isprave na temelju kojih su podaci uneseni u dnevnik i glavnu knjigu – najmanje jedanaest godina</a:t>
            </a:r>
          </a:p>
          <a:p>
            <a:pPr lvl="1"/>
            <a:r>
              <a:rPr lang="hr-HR" dirty="0"/>
              <a:t>isprave na temelju kojih su podaci uneseni u pomoćne knjige – najmanje jedanaest godina.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355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Čuvanje knjigovodstvenih isprava - poduzetnici</a:t>
            </a: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045756"/>
              </p:ext>
            </p:extLst>
          </p:nvPr>
        </p:nvGraphicFramePr>
        <p:xfrm>
          <a:off x="457200" y="1628800"/>
          <a:ext cx="8147247" cy="418301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98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88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Knjigovodstvena isprave – čl. 7. Zakona o računovodstvu 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>
                          <a:effectLst/>
                        </a:rPr>
                        <a:t>Vrijeme nastanka poslovne dokumentacije </a:t>
                      </a:r>
                      <a:endParaRPr lang="hr-H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>
                          <a:effectLst/>
                        </a:rPr>
                        <a:t>Rok čuvanja poslovne dokumentacije</a:t>
                      </a:r>
                      <a:endParaRPr lang="hr-H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Isplatne liste 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2018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Trajno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>
                          <a:effectLst/>
                        </a:rPr>
                        <a:t>Analitička evidencija o plaćama za koju se plaćaju obvezni doprinosi</a:t>
                      </a:r>
                      <a:endParaRPr lang="hr-H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8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>
                          <a:effectLst/>
                        </a:rPr>
                        <a:t>Isprave na temelju kojih su podaci uneseni u glavnu knjigu</a:t>
                      </a:r>
                      <a:endParaRPr lang="hr-H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2018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1.1.2030.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8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Isprave na temelju kojih su podaci uneseni u pomoćne knjige 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dirty="0">
                          <a:effectLst/>
                        </a:rPr>
                        <a:t>2018</a:t>
                      </a:r>
                      <a:endParaRPr lang="hr-H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14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Čuvanje poslovnih knjiga - poduzetnici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101218"/>
              </p:ext>
            </p:extLst>
          </p:nvPr>
        </p:nvGraphicFramePr>
        <p:xfrm>
          <a:off x="457200" y="1628800"/>
          <a:ext cx="8229600" cy="403244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42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8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</a:rPr>
                        <a:t>Poslovne knjige - 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 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 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8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Glavna knjiga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</a:rPr>
                        <a:t>2018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1.1.2030.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8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Dnevnik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1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</a:rPr>
                        <a:t>Pomoćne knjige (knjiga blagajne, knjiga ulaznih računa, knjiga izlaznih računa, analitičko knjigovodstvo sirovina i materijala, analitičko knjigovodstvo dugotrajne imovine i slične pomoćne poslovne knjige)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</a:rPr>
                        <a:t>2018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</a:rPr>
                        <a:t>1.1.2030.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43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Čuvanje financijskih izvještaja - poduzetnici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908539"/>
              </p:ext>
            </p:extLst>
          </p:nvPr>
        </p:nvGraphicFramePr>
        <p:xfrm>
          <a:off x="457200" y="1628800"/>
          <a:ext cx="8229600" cy="414581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474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0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13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Financijski izvještaji – Čl. 15., čl. 17. i čl. 18.  Zakona o računovodstvu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Bilanca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</a:rPr>
                        <a:t>2018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</a:rPr>
                        <a:t>Trajno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Račun dobiti i gubitka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Izvještaj o novčanom tijeku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Izvještaj o promjenama kapitala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</a:rPr>
                        <a:t>Bilješke uz financijske izvještaje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3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Konsolidirani financijski izvještaj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</a:rPr>
                        <a:t>Revizorsko izvješće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4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</a:rPr>
                        <a:t>Godišnje izvješće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7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Dokumentacija koja se može izlučiti u 2019. godini - poduzetnici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647926"/>
              </p:ext>
            </p:extLst>
          </p:nvPr>
        </p:nvGraphicFramePr>
        <p:xfrm>
          <a:off x="457200" y="1700808"/>
          <a:ext cx="8229600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8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Poslovne knjige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Vrijeme nastanka poslovne dokumentacije koja se može izlučiti u 2019. godini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Glavna knjiga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2007. godina (Jedanaest godina)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Dnevnik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5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Pomoćne knjige (knjiga blagajne, knjiga ulaznih računa, knjiga izlaznih računa, analitičko knjigovodstvo sirovina i materijala,analitičko knjigovodstvo dugotrajne imovine i slične pomoćne poslovne knjige)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2008. posljednja godina za koju se ova dokumentacija čuva 7 godina i prema tome je već mogla biti izlučena. 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0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ZAKONODAVNI OKVIR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Direktiva 2014/55/EU Europskog Parlamenta i Vijeća od 16. travnja 2014. o elektroničkom izdavanju računa u javnoj nabavi</a:t>
            </a:r>
          </a:p>
          <a:p>
            <a:r>
              <a:rPr lang="pl-PL" dirty="0"/>
              <a:t>Zakon o elektroničkom izdavanju računa u javnoj nabavi – NN 94/2018.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2562118"/>
      </p:ext>
    </p:extLst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Čuvanje knjigovodstvenih isprava – proračun i proračunski korisnici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461651"/>
              </p:ext>
            </p:extLst>
          </p:nvPr>
        </p:nvGraphicFramePr>
        <p:xfrm>
          <a:off x="457200" y="1628800"/>
          <a:ext cx="8229600" cy="4854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Knjigovodstvena isprave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Rok čuvanja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Isplatne liste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Trajno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90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Analitička evidencija o plaćama za koju se plaćaju obvezni doprinosi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90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Isprave na temelju kojih su podaci uneseni u dnevnik i glavnu knjigu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Jedanaest godina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90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>
                          <a:effectLst/>
                        </a:rPr>
                        <a:t>Isprave na temelju kojih su podaci uneseni u pomoćne knjige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400" dirty="0">
                          <a:effectLst/>
                        </a:rPr>
                        <a:t>Sedam godina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5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Čuvanje poslovnih knjiga – proračun i proračunski korisnici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437224"/>
              </p:ext>
            </p:extLst>
          </p:nvPr>
        </p:nvGraphicFramePr>
        <p:xfrm>
          <a:off x="539552" y="1628800"/>
          <a:ext cx="8147248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3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2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Poslovne knjige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 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Glavna knjiga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Jedanaest godina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Dnevnik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>
                          <a:effectLst/>
                        </a:rPr>
                        <a:t>Pomoćne knjige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800" dirty="0">
                          <a:effectLst/>
                        </a:rPr>
                        <a:t>Sedam godina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3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Čuvanje financijskih izvještaja – proračun i proračunski korisnici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384062"/>
              </p:ext>
            </p:extLst>
          </p:nvPr>
        </p:nvGraphicFramePr>
        <p:xfrm>
          <a:off x="539552" y="1628800"/>
          <a:ext cx="8147248" cy="4680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3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effectLst/>
                        </a:rPr>
                        <a:t>Financijski izvještaji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>
                          <a:effectLst/>
                        </a:rPr>
                        <a:t>Bilanca 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>
                          <a:effectLst/>
                        </a:rPr>
                        <a:t>Trajno 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>
                          <a:effectLst/>
                        </a:rPr>
                        <a:t>Izvještaj o obvezama 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effectLst/>
                        </a:rPr>
                        <a:t>Izvještaj o prihodima i rashodima, primicima i izdacima 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effectLst/>
                        </a:rPr>
                        <a:t>Izvještaj o rashodima prema funkcijskoj klasifikaciji 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effectLst/>
                        </a:rPr>
                        <a:t>Izvještaj o promjenama u vrijednosti i obujmu imovine i obveza 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8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effectLst/>
                        </a:rPr>
                        <a:t>Izvještaj o prihodima i rashodima korisnika proračuna 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64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3563888" y="4077072"/>
            <a:ext cx="5112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b="1" dirty="0">
                <a:solidFill>
                  <a:schemeClr val="tx2"/>
                </a:solidFill>
              </a:rPr>
              <a:t>HVALA NA PAŽNJI</a:t>
            </a:r>
          </a:p>
          <a:p>
            <a:pPr algn="ctr"/>
            <a:endParaRPr lang="hr-HR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9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E180D4A7-C9FB-4DFB-919C-405C955672EB}">
      <p14:showEvtLst xmlns:p14="http://schemas.microsoft.com/office/powerpoint/2010/main">
        <p14:playEvt time="0" objId="5"/>
        <p14:pauseEvt time="4398" objId="5"/>
        <p14:seekEvt time="4398" objId="5" seek="4330"/>
        <p14:resumeEvt time="4398" objId="5"/>
        <p14:stopEvt time="6871" objId="5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DIREKTIVA EU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Nedostatak zajedničke norme </a:t>
            </a:r>
          </a:p>
          <a:p>
            <a:pPr lvl="1"/>
            <a:r>
              <a:rPr lang="hr-HR" dirty="0"/>
              <a:t>Pretjerana složenost, pravna nesigurnost, dodatni operativni troškovi, </a:t>
            </a:r>
          </a:p>
          <a:p>
            <a:r>
              <a:rPr lang="hr-HR" dirty="0"/>
              <a:t>Gospodarski subjekti koji žele obavljati djelatnosti prekogranične nabave često se moraju uskladiti s novom normom o elektroničkom izdavanju računa svaki put kad uđu na novo tržište</a:t>
            </a:r>
          </a:p>
          <a:p>
            <a:r>
              <a:rPr lang="hr-HR" dirty="0"/>
              <a:t>Prednosti elektroničkog izdavanja računa najveće su kada su izrada, slanje, prijenos, primitak i obrada računa u cijelosti automatizirani. </a:t>
            </a:r>
          </a:p>
          <a:p>
            <a:r>
              <a:rPr lang="hr-HR" b="1" dirty="0"/>
              <a:t>Zbog toga bi samo strojno čitljive račune, koje primatelj može obraditi automatski i digitalno, trebalo smatrati usklađenima s europskom normom o elektroničkom izdavanju računa. </a:t>
            </a:r>
          </a:p>
          <a:p>
            <a:r>
              <a:rPr lang="hr-HR" dirty="0"/>
              <a:t>Samu </a:t>
            </a:r>
            <a:r>
              <a:rPr lang="hr-HR" b="1" dirty="0"/>
              <a:t>datoteku sa slikom ne bi trebalo smatrati elektroničkim računom </a:t>
            </a:r>
            <a:r>
              <a:rPr lang="hr-HR" dirty="0"/>
              <a:t>za potrebe ove Direktive</a:t>
            </a:r>
          </a:p>
        </p:txBody>
      </p:sp>
    </p:spTree>
    <p:extLst>
      <p:ext uri="{BB962C8B-B14F-4D97-AF65-F5344CB8AC3E}">
        <p14:creationId xmlns:p14="http://schemas.microsoft.com/office/powerpoint/2010/main" val="2978330051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ZAKON O ELEKTRONIČKOM IZDAVANJU RAČUNA U JAVNOJ NABAVI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Ovaj se Zakon primjenjuje na javne, sektorske i druge naručitelje kao obveznike javne nabave, izdavatelje elektroničkih računa u postupcima javne nabave te informacijske posrednike koji pružaju usluge razmjene elektroničkih računa i pratećih isprava u postupcima javne nabave.</a:t>
            </a:r>
          </a:p>
          <a:p>
            <a:r>
              <a:rPr lang="hr-HR" dirty="0"/>
              <a:t>Ovaj se Zakon primjenjuje na elektroničke račune koji su izdani temeljem ugovora o javnoj nabavi na koje se primjenjuje poseban zakon kojim se utvrđuju pravila postupka javne nabave koju provode javni, sektorski i drugi naručitelji radi sklapanja ugovora o javnoj nabavi </a:t>
            </a:r>
          </a:p>
        </p:txBody>
      </p:sp>
    </p:spTree>
    <p:extLst>
      <p:ext uri="{BB962C8B-B14F-4D97-AF65-F5344CB8AC3E}">
        <p14:creationId xmlns:p14="http://schemas.microsoft.com/office/powerpoint/2010/main" val="1338892476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PRIMJENA ZAKONA U JEDNOSTAVNOJ NABAVI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Odredbe ovoga Zakona primjenjuju se i na elektroničke račune koji su izdani temeljem ugovora proizašlih iz postupka nabave robe i usluga te provedenih projektnih natječaja procijenjene vrijednosti manje od 200.000,00 kuna te radova procijenjene vrijednosti manje od 500.000,00 kuna.</a:t>
            </a:r>
          </a:p>
          <a:p>
            <a:endParaRPr lang="hr-HR" dirty="0"/>
          </a:p>
          <a:p>
            <a:r>
              <a:rPr lang="hr-HR" dirty="0" err="1"/>
              <a:t>Čl</a:t>
            </a:r>
            <a:r>
              <a:rPr lang="hr-HR" dirty="0"/>
              <a:t>. 15. ZJN 2016</a:t>
            </a:r>
          </a:p>
          <a:p>
            <a:r>
              <a:rPr lang="hr-HR" dirty="0"/>
              <a:t>Jednostavna nabava je nabava roba i usluga procijenjene vrijednosti do 200.000 kuna i nabava radova procijenjene vrijednosti do 500.000 kuna.</a:t>
            </a:r>
          </a:p>
          <a:p>
            <a:r>
              <a:rPr lang="hr-HR" dirty="0"/>
              <a:t>Procijenjena vrijednost – iznos bez PDV-a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8386356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CENTRALNI INFORMACIJSKI POSREDNIK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Financijska agencija (FINA) je centralni informacijski posrednik koji obavlja uslugu zaprimanja i slanja elektroničkih računa i pratećih isprava čiji je djelokrug definiran posebnim zakonom, odnosno obavlja elektroničku razmjenu računa između izdavatelja </a:t>
            </a:r>
            <a:r>
              <a:rPr lang="hr-HR" dirty="0" err="1"/>
              <a:t>eRačuna</a:t>
            </a:r>
            <a:r>
              <a:rPr lang="hr-HR" dirty="0"/>
              <a:t> i javnih naručitelja, u skladu s europskom normom, te na čiju su se centralnu platformu za razmjenu </a:t>
            </a:r>
            <a:r>
              <a:rPr lang="hr-HR" dirty="0" err="1"/>
              <a:t>eRačuna</a:t>
            </a:r>
            <a:r>
              <a:rPr lang="hr-HR" dirty="0"/>
              <a:t> dužni povezati ostali informacijski posrednici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5317737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INFORMACIJSKI POSREDNICI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Informacijski posrednik je pravna osoba koja, u skladu s europskom normom, pruža usluge zaprimanja i slanja elektroničkih računa i pratećih isprava, odnosno koja obavlja elektroničku razmjenu računa između izdavatelja </a:t>
            </a:r>
            <a:r>
              <a:rPr lang="hr-HR" dirty="0" err="1"/>
              <a:t>eRačuna</a:t>
            </a:r>
            <a:r>
              <a:rPr lang="hr-HR" dirty="0"/>
              <a:t> i primatelja, a koja može obavljati i usluge upravljanja cjelokupnim poslovnim procesom izdavanja, zaprimanja, slanja i arhiviranja </a:t>
            </a:r>
            <a:r>
              <a:rPr lang="hr-HR" dirty="0" err="1"/>
              <a:t>eRačuna</a:t>
            </a:r>
            <a:endParaRPr lang="hr-HR" dirty="0"/>
          </a:p>
          <a:p>
            <a:r>
              <a:rPr lang="hr-HR" dirty="0"/>
              <a:t>Naručitelji su obvezni zaprimati i obrađivati elektroničke račune i prateće isprave u postupcima javne nabave.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634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ZAKON O ELEKTRONIČKOM IZDAVANJU RAČUNA U JAVNOJ NABAVI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hr-HR" dirty="0"/>
              <a:t>Javni naručitelji obvezni su usluge informacijskog posredništva zaprimanja i slanja elektroničkih računa povjeriti Financijskoj agenciji (FINA).</a:t>
            </a:r>
          </a:p>
          <a:p>
            <a:pPr lvl="1" fontAlgn="base"/>
            <a:r>
              <a:rPr lang="hr-HR" dirty="0"/>
              <a:t>Iznimno, jedinice lokalne i područne (regionalne) samouprave i tijela javnog prava koja u iznosu većem od 50 % financira jedinica lokalne i područne (regionalne) samouprave ili su podložna upravljačkom nadzoru od strane jedinica lokalne i područne (regionalne) samouprave ili je više od polovine članova njihovih upravnih, upravljačkih ili nadzornih tijela imenovala jedinica lokalne i područne (regionalne) samouprave, usluge informacijskog posredništva zaprimanja i slanja elektroničkih računa mogu povjeriti bilo kojem informacijskom posredniku registriranom na području Republike Hrvatske ili druge države članice.</a:t>
            </a:r>
          </a:p>
          <a:p>
            <a:r>
              <a:rPr lang="hr-HR" dirty="0"/>
              <a:t>Sektorski naručitelji usluge informacijskog posredništva zaprimanja i slanja elektroničkih računa mogu povjeriti bilo kojem informacijskom posredniku registriranom na području Republike Hrvatske ili druge države članice.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0085923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>
            <a:noAutofit/>
          </a:bodyPr>
          <a:lstStyle/>
          <a:p>
            <a:r>
              <a:rPr lang="hr-HR" sz="3600" dirty="0"/>
              <a:t>OBVEZNI ELEMENTI RAČUNA PREMA ZAKONU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Obvezni osnovni elementi elektroničkog računa:</a:t>
            </a:r>
          </a:p>
          <a:p>
            <a:pPr lvl="1"/>
            <a:r>
              <a:rPr lang="hr-HR" dirty="0"/>
              <a:t>oznake procesa i računa te vrijeme izdavanja računa godina, mjesec i dan te sat i minuta)</a:t>
            </a:r>
          </a:p>
          <a:p>
            <a:pPr lvl="1"/>
            <a:r>
              <a:rPr lang="hr-HR" dirty="0"/>
              <a:t>razdoblje koje račun obuhvaća</a:t>
            </a:r>
          </a:p>
          <a:p>
            <a:pPr lvl="1"/>
            <a:r>
              <a:rPr lang="hr-HR" dirty="0"/>
              <a:t>podaci o prodavatelju</a:t>
            </a:r>
          </a:p>
          <a:p>
            <a:pPr lvl="1"/>
            <a:r>
              <a:rPr lang="hr-HR" dirty="0"/>
              <a:t>podaci o kupcu</a:t>
            </a:r>
          </a:p>
          <a:p>
            <a:pPr lvl="1"/>
            <a:r>
              <a:rPr lang="hr-HR" dirty="0"/>
              <a:t>podaci o primatelju plaćanja</a:t>
            </a:r>
          </a:p>
          <a:p>
            <a:pPr lvl="1"/>
            <a:r>
              <a:rPr lang="hr-HR" dirty="0"/>
              <a:t>podaci o poreznom predstavniku prodavatelja</a:t>
            </a:r>
          </a:p>
          <a:p>
            <a:pPr lvl="1"/>
            <a:r>
              <a:rPr lang="hr-HR" dirty="0"/>
              <a:t>upućivanje na ugovor</a:t>
            </a:r>
          </a:p>
          <a:p>
            <a:pPr lvl="1"/>
            <a:r>
              <a:rPr lang="hr-HR" dirty="0"/>
              <a:t>detalji o isporuci</a:t>
            </a:r>
          </a:p>
          <a:p>
            <a:pPr lvl="1"/>
            <a:r>
              <a:rPr lang="hr-HR" dirty="0"/>
              <a:t>upute za plaćanje</a:t>
            </a:r>
          </a:p>
          <a:p>
            <a:pPr lvl="1"/>
            <a:r>
              <a:rPr lang="hr-HR" dirty="0"/>
              <a:t>podaci o naknadama ili davanjima</a:t>
            </a:r>
          </a:p>
          <a:p>
            <a:pPr lvl="1"/>
            <a:r>
              <a:rPr lang="hr-HR" dirty="0"/>
              <a:t>podaci o stavkama na računu</a:t>
            </a:r>
          </a:p>
          <a:p>
            <a:pPr lvl="1"/>
            <a:r>
              <a:rPr lang="hr-HR" dirty="0"/>
              <a:t>ukupni iznos računa</a:t>
            </a:r>
          </a:p>
          <a:p>
            <a:pPr lvl="1"/>
            <a:r>
              <a:rPr lang="hr-HR" dirty="0"/>
              <a:t>raščlanjeni prikaz PDV-a.</a:t>
            </a:r>
          </a:p>
          <a:p>
            <a:r>
              <a:rPr lang="hr-HR" dirty="0"/>
              <a:t>elektronički račun mora sadržavati i druge podatke koje zahtijevaju posebni porezni propisi kojima se uređuje izdavanje određene vrste računa te propisi kojima se uređuje računovodstvo poduzetnika.</a:t>
            </a:r>
          </a:p>
          <a:p>
            <a:pPr lvl="1"/>
            <a:endParaRPr lang="hr-HR" dirty="0"/>
          </a:p>
          <a:p>
            <a:pPr marL="274320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9160692"/>
      </p:ext>
    </p:extLst>
  </p:cSld>
  <p:clrMapOvr>
    <a:masterClrMapping/>
  </p:clrMapOvr>
  <p:transition advClick="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f-mod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Rif-model</Template>
  <TotalTime>6146</TotalTime>
  <Words>1654</Words>
  <Application>Microsoft Office PowerPoint</Application>
  <PresentationFormat>Prikaz na zaslonu (4:3)</PresentationFormat>
  <Paragraphs>168</Paragraphs>
  <Slides>23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6" baseType="lpstr">
      <vt:lpstr>Arial</vt:lpstr>
      <vt:lpstr>Calibri</vt:lpstr>
      <vt:lpstr>Rif-model</vt:lpstr>
      <vt:lpstr>PowerPoint prezentacija</vt:lpstr>
      <vt:lpstr>ZAKONODAVNI OKVIR </vt:lpstr>
      <vt:lpstr>DIREKTIVA EU </vt:lpstr>
      <vt:lpstr>ZAKON O ELEKTRONIČKOM IZDAVANJU RAČUNA U JAVNOJ NABAVI </vt:lpstr>
      <vt:lpstr>PRIMJENA ZAKONA U JEDNOSTAVNOJ NABAVI</vt:lpstr>
      <vt:lpstr>CENTRALNI INFORMACIJSKI POSREDNIK</vt:lpstr>
      <vt:lpstr>INFORMACIJSKI POSREDNICI</vt:lpstr>
      <vt:lpstr>ZAKON O ELEKTRONIČKOM IZDAVANJU RAČUNA U JAVNOJ NABAVI </vt:lpstr>
      <vt:lpstr>OBVEZNI ELEMENTI RAČUNA PREMA ZAKONU </vt:lpstr>
      <vt:lpstr>Oznake procesa </vt:lpstr>
      <vt:lpstr>ZAKON O ELEKTRONIČKOM IZDAVANJU RAČUNA U JAVNOJ NABAVI </vt:lpstr>
      <vt:lpstr>ZAKON O PDV-U </vt:lpstr>
      <vt:lpstr>Evidentiranje poslovnih događaja u računovodstvu </vt:lpstr>
      <vt:lpstr>Evidentiranje poslovnih događaja u računovodstvu </vt:lpstr>
      <vt:lpstr>Čuvanje knjigovodstvenih isprava</vt:lpstr>
      <vt:lpstr>Čuvanje knjigovodstvenih isprava - poduzetnici</vt:lpstr>
      <vt:lpstr>Čuvanje poslovnih knjiga - poduzetnici</vt:lpstr>
      <vt:lpstr>Čuvanje financijskih izvještaja - poduzetnici</vt:lpstr>
      <vt:lpstr>Dokumentacija koja se može izlučiti u 2019. godini - poduzetnici</vt:lpstr>
      <vt:lpstr>Čuvanje knjigovodstvenih isprava – proračun i proračunski korisnici</vt:lpstr>
      <vt:lpstr>Čuvanje poslovnih knjiga – proračun i proračunski korisnici</vt:lpstr>
      <vt:lpstr>Čuvanje financijskih izvještaja – proračun i proračunski korisnici</vt:lpstr>
      <vt:lpstr>PowerPoint prezentacija</vt:lpstr>
    </vt:vector>
  </TitlesOfParts>
  <Company>RIF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xxx</dc:creator>
  <cp:lastModifiedBy>Dubravka Kopun</cp:lastModifiedBy>
  <cp:revision>416</cp:revision>
  <dcterms:created xsi:type="dcterms:W3CDTF">2012-09-19T13:04:13Z</dcterms:created>
  <dcterms:modified xsi:type="dcterms:W3CDTF">2019-06-25T12:48:58Z</dcterms:modified>
</cp:coreProperties>
</file>