
<file path=[Content_Types].xml><?xml version="1.0" encoding="utf-8"?>
<Types xmlns="http://schemas.openxmlformats.org/package/2006/content-types">
  <Default Extension="jpeg" ContentType="image/jpeg"/>
  <Default Extension="png" ContentType="image/png"/>
  <Default Extension="pptx" ContentType="application/vnd.openxmlformats-officedocument.presentationml.presentation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56" r:id="rId2"/>
    <p:sldId id="257" r:id="rId3"/>
    <p:sldId id="261" r:id="rId4"/>
    <p:sldId id="258" r:id="rId5"/>
    <p:sldId id="259" r:id="rId6"/>
    <p:sldId id="260" r:id="rId7"/>
    <p:sldId id="264" r:id="rId8"/>
    <p:sldId id="265" r:id="rId9"/>
    <p:sldId id="282" r:id="rId10"/>
    <p:sldId id="283" r:id="rId11"/>
    <p:sldId id="262" r:id="rId12"/>
    <p:sldId id="266" r:id="rId13"/>
    <p:sldId id="277" r:id="rId14"/>
    <p:sldId id="275" r:id="rId15"/>
    <p:sldId id="268" r:id="rId16"/>
    <p:sldId id="267" r:id="rId17"/>
    <p:sldId id="269" r:id="rId18"/>
    <p:sldId id="271" r:id="rId19"/>
    <p:sldId id="279" r:id="rId20"/>
    <p:sldId id="270" r:id="rId21"/>
    <p:sldId id="273" r:id="rId22"/>
    <p:sldId id="278" r:id="rId23"/>
    <p:sldId id="272" r:id="rId24"/>
    <p:sldId id="274" r:id="rId25"/>
    <p:sldId id="281" r:id="rId26"/>
    <p:sldId id="284" r:id="rId2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35" autoAdjust="0"/>
    <p:restoredTop sz="94660"/>
  </p:normalViewPr>
  <p:slideViewPr>
    <p:cSldViewPr snapToGrid="0">
      <p:cViewPr varScale="1">
        <p:scale>
          <a:sx n="85" d="100"/>
          <a:sy n="85" d="100"/>
        </p:scale>
        <p:origin x="2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BD1AE-63DB-44BA-867B-FC7A4010ADCE}" type="datetimeFigureOut">
              <a:rPr lang="sl-SI" smtClean="0"/>
              <a:t>4. 03. 2020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A6882F-EC8B-4963-B236-D97E5A07C3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216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F94E9-82A4-40E3-9A1A-16F9DDD1B9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C62B33-E621-4279-B534-6F53E88B88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08AFA-92FA-4018-BE16-32F34B569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53E8E-9704-460D-91E6-2C2481F9F19B}" type="datetimeFigureOut">
              <a:rPr lang="sl-SI" smtClean="0"/>
              <a:t>4. 03. 2020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5A5DB-94F3-41D4-B3D6-09D0E7553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3601D-178D-47AA-BD6A-45733E9EB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32CC-BBC5-40C5-9238-3B3EB0F2C1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526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65EB2-56C8-4253-925D-5C38379EC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052644-B8F4-478E-86E6-0CAD60805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AB350-67E0-44E8-88CF-F8E8AADD8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53E8E-9704-460D-91E6-2C2481F9F19B}" type="datetimeFigureOut">
              <a:rPr lang="sl-SI" smtClean="0"/>
              <a:t>4. 03. 2020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F2EB2-1595-4EDF-8E4D-542736C80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CF0161-33F4-4B5E-9750-4EEF8097F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32CC-BBC5-40C5-9238-3B3EB0F2C1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548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867758-8BA9-429C-A685-30D7A90B66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D8C0E2-159B-4929-BC1D-ED8A6A6D28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5C47A3-37E3-4742-B2CD-2A4238DA9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53E8E-9704-460D-91E6-2C2481F9F19B}" type="datetimeFigureOut">
              <a:rPr lang="sl-SI" smtClean="0"/>
              <a:t>4. 03. 2020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08BAA-F95C-4B54-AB48-C7D54411C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4724D-2D86-4CCB-BCDD-F54CBAA04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32CC-BBC5-40C5-9238-3B3EB0F2C1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07575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059D2-E389-4D04-BEE7-68E2EA47A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1DC62-D38E-4326-9619-223874EDF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4F542-8988-4D16-84E7-7689DF945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53E8E-9704-460D-91E6-2C2481F9F19B}" type="datetimeFigureOut">
              <a:rPr lang="sl-SI" smtClean="0"/>
              <a:t>4. 03. 2020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1815E-F608-419A-9A75-88D64D764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F0F51-FF2F-4BFE-8C06-ADB8D92D1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32CC-BBC5-40C5-9238-3B3EB0F2C1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93440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8E592-8CB4-454B-8036-232441494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CFAD81-30A8-46FB-97A5-B748DEA5F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F6A3D-21AC-4AAE-8F90-7806F37A9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53E8E-9704-460D-91E6-2C2481F9F19B}" type="datetimeFigureOut">
              <a:rPr lang="sl-SI" smtClean="0"/>
              <a:t>4. 03. 2020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6C48F7-C27A-44F3-A52F-036B0B38E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A4336-DCEA-458F-9ADA-A77184784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32CC-BBC5-40C5-9238-3B3EB0F2C1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5060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D035C-F97D-4825-8057-722B3EF71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AD162-E83F-400B-8CAA-97DAA3D1B6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198FA2-C4CF-45C3-A879-7E42CB018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9AA1FB-24E8-4483-8D9C-82395B43D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53E8E-9704-460D-91E6-2C2481F9F19B}" type="datetimeFigureOut">
              <a:rPr lang="sl-SI" smtClean="0"/>
              <a:t>4. 03. 2020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1866FA-35C9-47D0-B9C7-B20C5E8D0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0ACC8F-8BE7-43C1-8274-5E9E1FBF5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32CC-BBC5-40C5-9238-3B3EB0F2C1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066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94006-D19B-449B-AE44-599E4DAE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FB1D90-3D72-4C6C-B19A-4CF0B52E0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C11061-F2AC-44A6-A9C7-CE67ABCB3C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E40253-126E-449E-A6EA-AB6B1B9A79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31A507-D8B5-4A49-9D14-5E6D7050C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475535-80B5-4D8B-95C9-6490DD589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53E8E-9704-460D-91E6-2C2481F9F19B}" type="datetimeFigureOut">
              <a:rPr lang="sl-SI" smtClean="0"/>
              <a:t>4. 03. 2020</a:t>
            </a:fld>
            <a:endParaRPr lang="sl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626DC7-DE71-467D-825F-FF76B3D23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5241A3-C12B-4339-996D-4F3F95303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32CC-BBC5-40C5-9238-3B3EB0F2C1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6129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4EC1E-DEE4-4DB9-A32E-5634E8E85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4D3461-0B48-4836-B8EC-95006AA15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53E8E-9704-460D-91E6-2C2481F9F19B}" type="datetimeFigureOut">
              <a:rPr lang="sl-SI" smtClean="0"/>
              <a:t>4. 03. 2020</a:t>
            </a:fld>
            <a:endParaRPr 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01AEAB-3262-48E8-80A5-1E2737843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929B6B-51D0-42C8-B8A5-65F091D9F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32CC-BBC5-40C5-9238-3B3EB0F2C1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603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A17A56-9F64-40BF-A4AE-73639BECE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53E8E-9704-460D-91E6-2C2481F9F19B}" type="datetimeFigureOut">
              <a:rPr lang="sl-SI" smtClean="0"/>
              <a:t>4. 03. 2020</a:t>
            </a:fld>
            <a:endParaRPr lang="sl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BFCC97-6625-4CFA-BEB4-C65EC6897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8A6611-7742-4FFC-9C38-DF63E5EC1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32CC-BBC5-40C5-9238-3B3EB0F2C1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8343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3F911-2F86-41F8-9F92-1ED9F2091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AC170-1FD9-420B-AF7C-0B28BDADD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FB9B0-66E3-4F61-A860-B723BDFB8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FDFF30-D964-420A-BFE9-A48C46C7B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53E8E-9704-460D-91E6-2C2481F9F19B}" type="datetimeFigureOut">
              <a:rPr lang="sl-SI" smtClean="0"/>
              <a:t>4. 03. 2020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8D0586-6306-4589-B6CD-749DB2345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964542-672F-4AC1-A35E-B41580985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32CC-BBC5-40C5-9238-3B3EB0F2C1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637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9B464-A2A8-4F51-A5C5-BD1707970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3F7129-F506-4F0C-8EBB-291C0F6A4B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F29E94-5F72-467B-A068-E2832F89A7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D3BC23-BFCC-4D95-BB00-ED840A75A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53E8E-9704-460D-91E6-2C2481F9F19B}" type="datetimeFigureOut">
              <a:rPr lang="sl-SI" smtClean="0"/>
              <a:t>4. 03. 2020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0155C3-FA46-4AC0-89DB-E3643179F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08523E-15B5-42D8-8DF7-97E0BDE8B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32CC-BBC5-40C5-9238-3B3EB0F2C1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7069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D0A520-2717-44B0-8A70-03D1DD416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E0A1F-2107-4529-9372-CA5E7E4FF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BE0A8-116A-4CB3-AD47-67FD5D8C06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53E8E-9704-460D-91E6-2C2481F9F19B}" type="datetimeFigureOut">
              <a:rPr lang="sl-SI" smtClean="0"/>
              <a:t>4. 03. 2020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50D022-F2EE-4DFE-AF3A-ED7CF40008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CB9C4-4C7A-4EF0-9901-D3528CAF48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732CC-BBC5-40C5-9238-3B3EB0F2C1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6282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_Presentation.ppt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taxation_customs/sites/taxation/files/guidelines-vat-committee-meetings_en.pdf" TargetMode="External"/><Relationship Id="rId2" Type="http://schemas.openxmlformats.org/officeDocument/2006/relationships/hyperlink" Target="https://ec.europa.eu/taxation_customs/sites/taxation/files/explanatory_notes_2020_quick_fixes_en.pdf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64745-C071-4E6E-B043-C199B9DEF3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PREMJEŠTANJE DOBARA – novosti od 1.1.2020.</a:t>
            </a:r>
            <a:endParaRPr lang="sl-S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97C6F8-9318-4579-A877-A9159BA146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Zagreb, 4. ožujka 2020.</a:t>
            </a:r>
            <a:endParaRPr lang="sl-SI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A4DD76-B0FA-466C-9B60-A98E297FA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z="1400" b="1" dirty="0"/>
              <a:t>mr.sc. Ljubica Javor</a:t>
            </a:r>
          </a:p>
        </p:txBody>
      </p:sp>
    </p:spTree>
    <p:extLst>
      <p:ext uri="{BB962C8B-B14F-4D97-AF65-F5344CB8AC3E}">
        <p14:creationId xmlns:p14="http://schemas.microsoft.com/office/powerpoint/2010/main" val="469378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5107B-72B3-4B07-93E8-3B977AF0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2119"/>
          </a:xfrm>
        </p:spPr>
        <p:txBody>
          <a:bodyPr/>
          <a:lstStyle/>
          <a:p>
            <a:pPr algn="ctr"/>
            <a:r>
              <a:rPr lang="hr-HR" dirty="0"/>
              <a:t>Evidencija – obvezni podaci (2)</a:t>
            </a:r>
            <a:endParaRPr lang="sl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6DC64-4F76-4D12-837D-8BC1C2655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41308"/>
          </a:xfrm>
        </p:spPr>
        <p:txBody>
          <a:bodyPr>
            <a:normAutofit fontScale="85000" lnSpcReduction="20000"/>
          </a:bodyPr>
          <a:lstStyle/>
          <a:p>
            <a:r>
              <a:rPr lang="sl-SI" i="1" dirty="0">
                <a:solidFill>
                  <a:srgbClr val="FF0000"/>
                </a:solidFill>
              </a:rPr>
              <a:t>Čl. 54.a st.2</a:t>
            </a:r>
            <a:r>
              <a:rPr lang="sl-SI" dirty="0">
                <a:solidFill>
                  <a:srgbClr val="FF0000"/>
                </a:solidFill>
              </a:rPr>
              <a:t>. Uredbe 282/2011 – </a:t>
            </a:r>
            <a:r>
              <a:rPr lang="sl-SI" dirty="0" err="1">
                <a:solidFill>
                  <a:srgbClr val="FF0000"/>
                </a:solidFill>
              </a:rPr>
              <a:t>podaci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 err="1">
                <a:solidFill>
                  <a:srgbClr val="FF0000"/>
                </a:solidFill>
              </a:rPr>
              <a:t>koje</a:t>
            </a:r>
            <a:r>
              <a:rPr lang="sl-SI" dirty="0">
                <a:solidFill>
                  <a:srgbClr val="FF0000"/>
                </a:solidFill>
              </a:rPr>
              <a:t> vodi </a:t>
            </a:r>
            <a:r>
              <a:rPr lang="sl-SI" dirty="0" err="1">
                <a:solidFill>
                  <a:srgbClr val="FF0000"/>
                </a:solidFill>
              </a:rPr>
              <a:t>p.o</a:t>
            </a:r>
            <a:r>
              <a:rPr lang="sl-SI" dirty="0">
                <a:solidFill>
                  <a:srgbClr val="FF0000"/>
                </a:solidFill>
              </a:rPr>
              <a:t>. </a:t>
            </a:r>
            <a:r>
              <a:rPr lang="sl-SI" dirty="0" err="1">
                <a:solidFill>
                  <a:srgbClr val="FF0000"/>
                </a:solidFill>
              </a:rPr>
              <a:t>kojemu</a:t>
            </a:r>
            <a:r>
              <a:rPr lang="sl-SI" dirty="0">
                <a:solidFill>
                  <a:srgbClr val="FF0000"/>
                </a:solidFill>
              </a:rPr>
              <a:t> se dobra </a:t>
            </a:r>
            <a:r>
              <a:rPr lang="sl-SI" dirty="0" err="1">
                <a:solidFill>
                  <a:srgbClr val="FF0000"/>
                </a:solidFill>
              </a:rPr>
              <a:t>isporučuju</a:t>
            </a:r>
            <a:endParaRPr lang="sl-SI" dirty="0">
              <a:solidFill>
                <a:srgbClr val="FF0000"/>
              </a:solidFill>
            </a:endParaRPr>
          </a:p>
          <a:p>
            <a:pPr marL="514350" indent="-514350">
              <a:buAutoNum type="alphaLcParenR"/>
            </a:pPr>
            <a:r>
              <a:rPr lang="sl-SI" dirty="0"/>
              <a:t>PDV identifikacijski broj </a:t>
            </a:r>
            <a:r>
              <a:rPr lang="sl-SI" dirty="0" err="1"/>
              <a:t>p.o</a:t>
            </a:r>
            <a:r>
              <a:rPr lang="sl-SI" dirty="0"/>
              <a:t>. </a:t>
            </a:r>
            <a:r>
              <a:rPr lang="sl-SI" dirty="0" err="1"/>
              <a:t>koji</a:t>
            </a:r>
            <a:r>
              <a:rPr lang="sl-SI" dirty="0"/>
              <a:t> prenosi robu u okviru </a:t>
            </a:r>
            <a:r>
              <a:rPr lang="sl-SI" dirty="0" err="1"/>
              <a:t>aranžmanâ</a:t>
            </a:r>
            <a:r>
              <a:rPr lang="sl-SI" dirty="0"/>
              <a:t> za </a:t>
            </a:r>
            <a:r>
              <a:rPr lang="sl-SI" dirty="0" err="1"/>
              <a:t>premještanje</a:t>
            </a:r>
            <a:r>
              <a:rPr lang="sl-SI" dirty="0"/>
              <a:t> </a:t>
            </a:r>
            <a:r>
              <a:rPr lang="sl-SI" dirty="0" err="1"/>
              <a:t>dobara</a:t>
            </a:r>
            <a:r>
              <a:rPr lang="sl-SI" dirty="0"/>
              <a:t>; </a:t>
            </a:r>
          </a:p>
          <a:p>
            <a:pPr marL="514350" indent="-514350">
              <a:buAutoNum type="alphaLcParenR"/>
            </a:pPr>
            <a:r>
              <a:rPr lang="sl-SI" dirty="0"/>
              <a:t>opis i </a:t>
            </a:r>
            <a:r>
              <a:rPr lang="sl-SI" dirty="0" err="1"/>
              <a:t>količinu</a:t>
            </a:r>
            <a:r>
              <a:rPr lang="sl-SI" dirty="0"/>
              <a:t> robe </a:t>
            </a:r>
            <a:r>
              <a:rPr lang="sl-SI" dirty="0" err="1"/>
              <a:t>koja</a:t>
            </a:r>
            <a:r>
              <a:rPr lang="sl-SI" dirty="0"/>
              <a:t> mu je </a:t>
            </a:r>
            <a:r>
              <a:rPr lang="sl-SI" dirty="0" err="1"/>
              <a:t>namijenjena</a:t>
            </a:r>
            <a:r>
              <a:rPr lang="sl-SI" dirty="0"/>
              <a:t>; </a:t>
            </a:r>
          </a:p>
          <a:p>
            <a:pPr marL="514350" indent="-514350">
              <a:buAutoNum type="alphaLcParenR"/>
            </a:pPr>
            <a:r>
              <a:rPr lang="sl-SI" dirty="0"/>
              <a:t>datum </a:t>
            </a:r>
            <a:r>
              <a:rPr lang="sl-SI" dirty="0" err="1"/>
              <a:t>dolaska</a:t>
            </a:r>
            <a:r>
              <a:rPr lang="sl-SI" dirty="0"/>
              <a:t> robe </a:t>
            </a:r>
            <a:r>
              <a:rPr lang="sl-SI" dirty="0" err="1"/>
              <a:t>koja</a:t>
            </a:r>
            <a:r>
              <a:rPr lang="sl-SI" dirty="0"/>
              <a:t> mu je </a:t>
            </a:r>
            <a:r>
              <a:rPr lang="sl-SI" dirty="0" err="1"/>
              <a:t>namijenjena</a:t>
            </a:r>
            <a:r>
              <a:rPr lang="sl-SI" dirty="0"/>
              <a:t> u </a:t>
            </a:r>
            <a:r>
              <a:rPr lang="sl-SI" dirty="0" err="1"/>
              <a:t>skladište</a:t>
            </a:r>
            <a:r>
              <a:rPr lang="sl-SI" dirty="0"/>
              <a:t>; </a:t>
            </a:r>
          </a:p>
          <a:p>
            <a:pPr marL="514350" indent="-514350">
              <a:buAutoNum type="alphaLcParenR"/>
            </a:pPr>
            <a:r>
              <a:rPr lang="sl-SI" dirty="0" err="1"/>
              <a:t>oporezivi</a:t>
            </a:r>
            <a:r>
              <a:rPr lang="sl-SI" dirty="0"/>
              <a:t> iznos, opis i </a:t>
            </a:r>
            <a:r>
              <a:rPr lang="sl-SI" dirty="0" err="1"/>
              <a:t>količinu</a:t>
            </a:r>
            <a:r>
              <a:rPr lang="sl-SI" dirty="0"/>
              <a:t> robe </a:t>
            </a:r>
            <a:r>
              <a:rPr lang="sl-SI" dirty="0" err="1"/>
              <a:t>koja</a:t>
            </a:r>
            <a:r>
              <a:rPr lang="sl-SI" dirty="0"/>
              <a:t> mu je </a:t>
            </a:r>
            <a:r>
              <a:rPr lang="sl-SI" dirty="0" err="1"/>
              <a:t>isporučena</a:t>
            </a:r>
            <a:r>
              <a:rPr lang="sl-SI" dirty="0"/>
              <a:t> te datum na </a:t>
            </a:r>
            <a:r>
              <a:rPr lang="sl-SI" dirty="0" err="1"/>
              <a:t>koji</a:t>
            </a:r>
            <a:r>
              <a:rPr lang="sl-SI" dirty="0"/>
              <a:t> je roba iz članka 17.a stavka 3. točke (b) Direktive 2006/112/EZ </a:t>
            </a:r>
            <a:r>
              <a:rPr lang="sl-SI" dirty="0" err="1"/>
              <a:t>stečena</a:t>
            </a:r>
            <a:r>
              <a:rPr lang="sl-SI" dirty="0"/>
              <a:t> </a:t>
            </a:r>
            <a:r>
              <a:rPr lang="sl-SI" dirty="0" err="1"/>
              <a:t>unutar</a:t>
            </a:r>
            <a:r>
              <a:rPr lang="sl-SI" dirty="0"/>
              <a:t> Zajednice; </a:t>
            </a:r>
          </a:p>
          <a:p>
            <a:pPr marL="514350" indent="-514350">
              <a:buAutoNum type="alphaLcParenR"/>
            </a:pPr>
            <a:r>
              <a:rPr lang="sl-SI" dirty="0"/>
              <a:t>opis i </a:t>
            </a:r>
            <a:r>
              <a:rPr lang="sl-SI" dirty="0" err="1"/>
              <a:t>količinu</a:t>
            </a:r>
            <a:r>
              <a:rPr lang="sl-SI" dirty="0"/>
              <a:t> robe te datum na </a:t>
            </a:r>
            <a:r>
              <a:rPr lang="sl-SI" dirty="0" err="1"/>
              <a:t>koji</a:t>
            </a:r>
            <a:r>
              <a:rPr lang="sl-SI" dirty="0"/>
              <a:t> je roba </a:t>
            </a:r>
            <a:r>
              <a:rPr lang="sl-SI" dirty="0" err="1"/>
              <a:t>premještena</a:t>
            </a:r>
            <a:r>
              <a:rPr lang="sl-SI" dirty="0"/>
              <a:t> iz </a:t>
            </a:r>
            <a:r>
              <a:rPr lang="sl-SI" dirty="0" err="1"/>
              <a:t>skladišta</a:t>
            </a:r>
            <a:r>
              <a:rPr lang="sl-SI" dirty="0"/>
              <a:t> na </a:t>
            </a:r>
            <a:r>
              <a:rPr lang="sl-SI" dirty="0" err="1"/>
              <a:t>zahtjev</a:t>
            </a:r>
            <a:r>
              <a:rPr lang="sl-SI" dirty="0"/>
              <a:t> </a:t>
            </a:r>
            <a:r>
              <a:rPr lang="sl-SI" dirty="0" err="1"/>
              <a:t>p.o</a:t>
            </a:r>
            <a:r>
              <a:rPr lang="sl-SI" dirty="0"/>
              <a:t>. iz točke (a); </a:t>
            </a:r>
          </a:p>
          <a:p>
            <a:pPr marL="514350" indent="-514350">
              <a:buAutoNum type="alphaLcParenR"/>
            </a:pPr>
            <a:r>
              <a:rPr lang="sl-SI" dirty="0"/>
              <a:t>opis i </a:t>
            </a:r>
            <a:r>
              <a:rPr lang="sl-SI" dirty="0" err="1"/>
              <a:t>količinu</a:t>
            </a:r>
            <a:r>
              <a:rPr lang="sl-SI" dirty="0"/>
              <a:t> </a:t>
            </a:r>
            <a:r>
              <a:rPr lang="sl-SI" dirty="0" err="1"/>
              <a:t>uništene</a:t>
            </a:r>
            <a:r>
              <a:rPr lang="sl-SI" dirty="0"/>
              <a:t> ili </a:t>
            </a:r>
            <a:r>
              <a:rPr lang="sl-SI" dirty="0" err="1"/>
              <a:t>nestale</a:t>
            </a:r>
            <a:r>
              <a:rPr lang="sl-SI" dirty="0"/>
              <a:t> robe te datum </a:t>
            </a:r>
            <a:r>
              <a:rPr lang="sl-SI" dirty="0" err="1"/>
              <a:t>uništenja</a:t>
            </a:r>
            <a:r>
              <a:rPr lang="sl-SI" dirty="0"/>
              <a:t>, </a:t>
            </a:r>
            <a:r>
              <a:rPr lang="sl-SI" dirty="0" err="1"/>
              <a:t>gubitka</a:t>
            </a:r>
            <a:r>
              <a:rPr lang="sl-SI" dirty="0"/>
              <a:t> ili </a:t>
            </a:r>
            <a:r>
              <a:rPr lang="sl-SI" dirty="0" err="1"/>
              <a:t>krađe</a:t>
            </a:r>
            <a:r>
              <a:rPr lang="sl-SI" dirty="0"/>
              <a:t> robe </a:t>
            </a:r>
            <a:r>
              <a:rPr lang="sl-SI" dirty="0" err="1"/>
              <a:t>koja</a:t>
            </a:r>
            <a:r>
              <a:rPr lang="sl-SI" dirty="0"/>
              <a:t> je </a:t>
            </a:r>
            <a:r>
              <a:rPr lang="sl-SI" dirty="0" err="1"/>
              <a:t>prethodno</a:t>
            </a:r>
            <a:r>
              <a:rPr lang="sl-SI" dirty="0"/>
              <a:t> dostavljena u </a:t>
            </a:r>
            <a:r>
              <a:rPr lang="sl-SI" dirty="0" err="1"/>
              <a:t>skladište</a:t>
            </a:r>
            <a:r>
              <a:rPr lang="sl-SI" dirty="0"/>
              <a:t> ili datum na </a:t>
            </a:r>
            <a:r>
              <a:rPr lang="sl-SI" dirty="0" err="1"/>
              <a:t>koji</a:t>
            </a:r>
            <a:r>
              <a:rPr lang="sl-SI" dirty="0"/>
              <a:t> je </a:t>
            </a:r>
            <a:r>
              <a:rPr lang="sl-SI" dirty="0" err="1"/>
              <a:t>utvrđeno</a:t>
            </a:r>
            <a:r>
              <a:rPr lang="sl-SI" dirty="0"/>
              <a:t> da je roba </a:t>
            </a:r>
            <a:r>
              <a:rPr lang="sl-SI" dirty="0" err="1"/>
              <a:t>uništena</a:t>
            </a:r>
            <a:r>
              <a:rPr lang="sl-SI" dirty="0"/>
              <a:t> ili da </a:t>
            </a:r>
            <a:r>
              <a:rPr lang="sl-SI" dirty="0" err="1"/>
              <a:t>nedostaje</a:t>
            </a:r>
            <a:r>
              <a:rPr lang="sl-SI" dirty="0"/>
              <a:t>. 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52730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CF4E3-57DC-47E2-9183-04D03E3D9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/>
              <a:t> Premještanje od 1.1.2020. godine</a:t>
            </a:r>
            <a:endParaRPr lang="sl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5C3D2-33C0-4464-8DCF-1BFC15FE9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  <p:graphicFrame>
        <p:nvGraphicFramePr>
          <p:cNvPr id="4" name="Object 3">
            <a:hlinkClick r:id="" action="ppaction://ole?verb=0"/>
            <a:extLst>
              <a:ext uri="{FF2B5EF4-FFF2-40B4-BE49-F238E27FC236}">
                <a16:creationId xmlns:a16="http://schemas.microsoft.com/office/drawing/2014/main" id="{55362E1D-7FC3-413A-A11F-A943C9C7FA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161125"/>
              </p:ext>
            </p:extLst>
          </p:nvPr>
        </p:nvGraphicFramePr>
        <p:xfrm>
          <a:off x="838200" y="1690688"/>
          <a:ext cx="10515600" cy="4947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Presentation" r:id="rId3" imgW="6350040" imgH="3571920" progId="PowerPoint.Show.12">
                  <p:embed/>
                </p:oleObj>
              </mc:Choice>
              <mc:Fallback>
                <p:oleObj name="Presentation" r:id="rId3" imgW="6350040" imgH="3571920" progId="PowerPoint.Show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690688"/>
                        <a:ext cx="10515600" cy="49477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6838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44B6E-0395-491A-A5FB-81A3AF602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3135"/>
            <a:ext cx="10515600" cy="1467554"/>
          </a:xfrm>
        </p:spPr>
        <p:txBody>
          <a:bodyPr/>
          <a:lstStyle/>
          <a:p>
            <a:r>
              <a:rPr lang="hr-HR" dirty="0"/>
              <a:t> </a:t>
            </a:r>
            <a:r>
              <a:rPr lang="hr-HR" sz="3600" b="1" dirty="0"/>
              <a:t>Obveze kod premještanja – otprema dobara</a:t>
            </a:r>
            <a:endParaRPr lang="sl-SI" sz="3600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CF1524B-4B15-4D86-B0F6-1DA551979A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5506234"/>
              </p:ext>
            </p:extLst>
          </p:nvPr>
        </p:nvGraphicFramePr>
        <p:xfrm>
          <a:off x="1648178" y="2314223"/>
          <a:ext cx="8128000" cy="19755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56178">
                  <a:extLst>
                    <a:ext uri="{9D8B030D-6E8A-4147-A177-3AD203B41FA5}">
                      <a16:colId xmlns:a16="http://schemas.microsoft.com/office/drawing/2014/main" val="3677312412"/>
                    </a:ext>
                  </a:extLst>
                </a:gridCol>
                <a:gridCol w="5971822">
                  <a:extLst>
                    <a:ext uri="{9D8B030D-6E8A-4147-A177-3AD203B41FA5}">
                      <a16:colId xmlns:a16="http://schemas.microsoft.com/office/drawing/2014/main" val="310551986"/>
                    </a:ext>
                  </a:extLst>
                </a:gridCol>
              </a:tblGrid>
              <a:tr h="19755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         </a:t>
                      </a:r>
                      <a:endParaRPr lang="sl-SI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A (HR)</a:t>
                      </a:r>
                      <a:endParaRPr lang="sl-S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endParaRPr lang="sl-SI" sz="12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endParaRPr lang="sl-SI" sz="1200" dirty="0">
                        <a:effectLst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l-SI" sz="1800" dirty="0">
                          <a:effectLst/>
                        </a:rPr>
                        <a:t>- </a:t>
                      </a:r>
                      <a:r>
                        <a:rPr lang="sl-SI" sz="1800" dirty="0" err="1">
                          <a:effectLst/>
                        </a:rPr>
                        <a:t>Evidencija</a:t>
                      </a:r>
                      <a:r>
                        <a:rPr lang="sl-SI" sz="1800" dirty="0">
                          <a:effectLst/>
                        </a:rPr>
                        <a:t> – </a:t>
                      </a:r>
                      <a:r>
                        <a:rPr lang="sl-SI" sz="1800" dirty="0" err="1">
                          <a:effectLst/>
                        </a:rPr>
                        <a:t>podaci</a:t>
                      </a:r>
                      <a:r>
                        <a:rPr lang="sl-SI" sz="1800" dirty="0">
                          <a:effectLst/>
                        </a:rPr>
                        <a:t> iz čl.54a.st.1.t.a) do d) Uredbe 282/2011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 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l-SI" sz="1800" dirty="0">
                          <a:effectLst/>
                        </a:rPr>
                        <a:t>- ZP - </a:t>
                      </a:r>
                      <a:r>
                        <a:rPr lang="sl-SI" sz="1800" dirty="0" err="1">
                          <a:effectLst/>
                        </a:rPr>
                        <a:t>podaci</a:t>
                      </a:r>
                      <a:r>
                        <a:rPr lang="sl-SI" sz="1800" dirty="0">
                          <a:effectLst/>
                        </a:rPr>
                        <a:t> na r.b.19, 20 i 21 </a:t>
                      </a:r>
                      <a:endParaRPr lang="sl-SI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163198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E9413C5-686E-45C8-89DA-B78BD77FB6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463192"/>
              </p:ext>
            </p:extLst>
          </p:nvPr>
        </p:nvGraphicFramePr>
        <p:xfrm>
          <a:off x="1648178" y="4289780"/>
          <a:ext cx="8128000" cy="14675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56178">
                  <a:extLst>
                    <a:ext uri="{9D8B030D-6E8A-4147-A177-3AD203B41FA5}">
                      <a16:colId xmlns:a16="http://schemas.microsoft.com/office/drawing/2014/main" val="4093365014"/>
                    </a:ext>
                  </a:extLst>
                </a:gridCol>
                <a:gridCol w="5971822">
                  <a:extLst>
                    <a:ext uri="{9D8B030D-6E8A-4147-A177-3AD203B41FA5}">
                      <a16:colId xmlns:a16="http://schemas.microsoft.com/office/drawing/2014/main" val="4164343556"/>
                    </a:ext>
                  </a:extLst>
                </a:gridCol>
              </a:tblGrid>
              <a:tr h="14675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2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2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2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 (DE)</a:t>
                      </a:r>
                      <a:endParaRPr lang="sl-S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endParaRPr lang="sl-SI" sz="12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endParaRPr lang="sl-SI" sz="1200" dirty="0">
                        <a:effectLst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l-SI" sz="1800" dirty="0">
                          <a:effectLst/>
                        </a:rPr>
                        <a:t>- </a:t>
                      </a:r>
                      <a:r>
                        <a:rPr lang="sl-SI" sz="1800" dirty="0" err="1">
                          <a:effectLst/>
                        </a:rPr>
                        <a:t>Evidencija</a:t>
                      </a:r>
                      <a:r>
                        <a:rPr lang="sl-SI" sz="1800" dirty="0">
                          <a:effectLst/>
                        </a:rPr>
                        <a:t> – </a:t>
                      </a:r>
                      <a:r>
                        <a:rPr lang="sl-SI" sz="1800" dirty="0" err="1">
                          <a:effectLst/>
                        </a:rPr>
                        <a:t>podaci</a:t>
                      </a:r>
                      <a:r>
                        <a:rPr lang="sl-SI" sz="1800" dirty="0">
                          <a:effectLst/>
                        </a:rPr>
                        <a:t> iz čl.54a.st.2.t.a),b) i c)</a:t>
                      </a:r>
                      <a:endParaRPr lang="sl-SI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3909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1177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15AD04E-4759-4824-990F-ABF24CA723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181780"/>
              </p:ext>
            </p:extLst>
          </p:nvPr>
        </p:nvGraphicFramePr>
        <p:xfrm>
          <a:off x="1371600" y="2414587"/>
          <a:ext cx="9167461" cy="33400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4069">
                  <a:extLst>
                    <a:ext uri="{9D8B030D-6E8A-4147-A177-3AD203B41FA5}">
                      <a16:colId xmlns:a16="http://schemas.microsoft.com/office/drawing/2014/main" val="903898730"/>
                    </a:ext>
                  </a:extLst>
                </a:gridCol>
                <a:gridCol w="1186098">
                  <a:extLst>
                    <a:ext uri="{9D8B030D-6E8A-4147-A177-3AD203B41FA5}">
                      <a16:colId xmlns:a16="http://schemas.microsoft.com/office/drawing/2014/main" val="534693511"/>
                    </a:ext>
                  </a:extLst>
                </a:gridCol>
                <a:gridCol w="2179894">
                  <a:extLst>
                    <a:ext uri="{9D8B030D-6E8A-4147-A177-3AD203B41FA5}">
                      <a16:colId xmlns:a16="http://schemas.microsoft.com/office/drawing/2014/main" val="3007328525"/>
                    </a:ext>
                  </a:extLst>
                </a:gridCol>
                <a:gridCol w="2389040">
                  <a:extLst>
                    <a:ext uri="{9D8B030D-6E8A-4147-A177-3AD203B41FA5}">
                      <a16:colId xmlns:a16="http://schemas.microsoft.com/office/drawing/2014/main" val="2759118184"/>
                    </a:ext>
                  </a:extLst>
                </a:gridCol>
                <a:gridCol w="2588360">
                  <a:extLst>
                    <a:ext uri="{9D8B030D-6E8A-4147-A177-3AD203B41FA5}">
                      <a16:colId xmlns:a16="http://schemas.microsoft.com/office/drawing/2014/main" val="4098019998"/>
                    </a:ext>
                  </a:extLst>
                </a:gridCol>
              </a:tblGrid>
              <a:tr h="792564">
                <a:tc gridSpan="5">
                  <a:txBody>
                    <a:bodyPr/>
                    <a:lstStyle/>
                    <a:p>
                      <a:pPr marL="1129030" algn="ctr">
                        <a:lnSpc>
                          <a:spcPct val="107000"/>
                        </a:lnSpc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endParaRPr lang="hr-HR" sz="1600" spc="-5" dirty="0">
                        <a:effectLst/>
                      </a:endParaRPr>
                    </a:p>
                    <a:p>
                      <a:pPr marL="1129030" algn="ctr">
                        <a:lnSpc>
                          <a:spcPct val="107000"/>
                        </a:lnSpc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r>
                        <a:rPr lang="hr-HR" sz="1600" b="1" spc="-5" dirty="0">
                          <a:effectLst/>
                        </a:rPr>
                        <a:t>A</a:t>
                      </a:r>
                      <a:r>
                        <a:rPr lang="hr-HR" sz="1600" b="1" spc="5" dirty="0">
                          <a:effectLst/>
                        </a:rPr>
                        <a:t>r</a:t>
                      </a:r>
                      <a:r>
                        <a:rPr lang="hr-HR" sz="1600" b="1" dirty="0">
                          <a:effectLst/>
                        </a:rPr>
                        <a:t>a</a:t>
                      </a:r>
                      <a:r>
                        <a:rPr lang="hr-HR" sz="1600" b="1" spc="5" dirty="0">
                          <a:effectLst/>
                        </a:rPr>
                        <a:t>n</a:t>
                      </a:r>
                      <a:r>
                        <a:rPr lang="hr-HR" sz="1600" b="1" spc="-20" dirty="0">
                          <a:effectLst/>
                        </a:rPr>
                        <a:t>ž</a:t>
                      </a:r>
                      <a:r>
                        <a:rPr lang="hr-HR" sz="1600" b="1" spc="20" dirty="0">
                          <a:effectLst/>
                        </a:rPr>
                        <a:t>m</a:t>
                      </a:r>
                      <a:r>
                        <a:rPr lang="hr-HR" sz="1600" b="1" dirty="0">
                          <a:effectLst/>
                        </a:rPr>
                        <a:t>an</a:t>
                      </a:r>
                      <a:r>
                        <a:rPr lang="hr-HR" sz="1600" b="1" spc="-40" dirty="0">
                          <a:effectLst/>
                        </a:rPr>
                        <a:t> </a:t>
                      </a:r>
                      <a:r>
                        <a:rPr lang="hr-HR" sz="1600" b="1" spc="-5" dirty="0">
                          <a:effectLst/>
                        </a:rPr>
                        <a:t>z</a:t>
                      </a:r>
                      <a:r>
                        <a:rPr lang="hr-HR" sz="1600" b="1" dirty="0">
                          <a:effectLst/>
                        </a:rPr>
                        <a:t>a pre</a:t>
                      </a:r>
                      <a:r>
                        <a:rPr lang="hr-HR" sz="1600" b="1" spc="20" dirty="0">
                          <a:effectLst/>
                        </a:rPr>
                        <a:t>m</a:t>
                      </a:r>
                      <a:r>
                        <a:rPr lang="hr-HR" sz="1600" b="1" spc="5" dirty="0">
                          <a:effectLst/>
                        </a:rPr>
                        <a:t>j</a:t>
                      </a:r>
                      <a:r>
                        <a:rPr lang="hr-HR" sz="1600" b="1" dirty="0">
                          <a:effectLst/>
                        </a:rPr>
                        <a:t>e</a:t>
                      </a:r>
                      <a:r>
                        <a:rPr lang="hr-HR" sz="1600" b="1" spc="5" dirty="0">
                          <a:effectLst/>
                        </a:rPr>
                        <a:t>š</a:t>
                      </a:r>
                      <a:r>
                        <a:rPr lang="hr-HR" sz="1600" b="1" dirty="0">
                          <a:effectLst/>
                        </a:rPr>
                        <a:t>ta</a:t>
                      </a:r>
                      <a:r>
                        <a:rPr lang="hr-HR" sz="1600" b="1" spc="-5" dirty="0">
                          <a:effectLst/>
                        </a:rPr>
                        <a:t>n</a:t>
                      </a:r>
                      <a:r>
                        <a:rPr lang="hr-HR" sz="1600" b="1" spc="5" dirty="0">
                          <a:effectLst/>
                        </a:rPr>
                        <a:t>j</a:t>
                      </a:r>
                      <a:r>
                        <a:rPr lang="hr-HR" sz="1600" b="1" dirty="0">
                          <a:effectLst/>
                        </a:rPr>
                        <a:t>e</a:t>
                      </a:r>
                      <a:r>
                        <a:rPr lang="hr-HR" sz="1600" b="1" spc="-70" dirty="0">
                          <a:effectLst/>
                        </a:rPr>
                        <a:t> </a:t>
                      </a:r>
                      <a:r>
                        <a:rPr lang="hr-HR" sz="1600" b="1" dirty="0">
                          <a:effectLst/>
                        </a:rPr>
                        <a:t>d</a:t>
                      </a:r>
                      <a:r>
                        <a:rPr lang="hr-HR" sz="1600" b="1" spc="-5" dirty="0">
                          <a:effectLst/>
                        </a:rPr>
                        <a:t>o</a:t>
                      </a:r>
                      <a:r>
                        <a:rPr lang="hr-HR" sz="1600" b="1" dirty="0">
                          <a:effectLst/>
                        </a:rPr>
                        <a:t>b</a:t>
                      </a:r>
                      <a:r>
                        <a:rPr lang="hr-HR" sz="1600" b="1" spc="-5" dirty="0">
                          <a:effectLst/>
                        </a:rPr>
                        <a:t>a</a:t>
                      </a:r>
                      <a:r>
                        <a:rPr lang="hr-HR" sz="1600" b="1" spc="15" dirty="0">
                          <a:effectLst/>
                        </a:rPr>
                        <a:t>r</a:t>
                      </a:r>
                      <a:r>
                        <a:rPr lang="hr-HR" sz="1600" b="1" dirty="0">
                          <a:effectLst/>
                        </a:rPr>
                        <a:t>a</a:t>
                      </a:r>
                      <a:endParaRPr lang="sl-SI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852523"/>
                  </a:ext>
                </a:extLst>
              </a:tr>
              <a:tr h="843314">
                <a:tc>
                  <a:txBody>
                    <a:bodyPr/>
                    <a:lstStyle/>
                    <a:p>
                      <a:pPr marL="150495" marR="73660" indent="-46990">
                        <a:lnSpc>
                          <a:spcPts val="91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endParaRPr lang="hr-HR" sz="1400" spc="-5" dirty="0">
                        <a:effectLst/>
                      </a:endParaRPr>
                    </a:p>
                    <a:p>
                      <a:pPr marL="150495" marR="73660" indent="-46990">
                        <a:lnSpc>
                          <a:spcPts val="91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hr-HR" sz="1400" b="1" spc="-5" dirty="0">
                          <a:effectLst/>
                        </a:rPr>
                        <a:t>Red</a:t>
                      </a:r>
                      <a:r>
                        <a:rPr lang="hr-HR" sz="1400" b="1" dirty="0">
                          <a:effectLst/>
                        </a:rPr>
                        <a:t>. </a:t>
                      </a:r>
                      <a:r>
                        <a:rPr lang="hr-HR" sz="1400" b="1" spc="-5" dirty="0">
                          <a:effectLst/>
                        </a:rPr>
                        <a:t>br.</a:t>
                      </a:r>
                      <a:endParaRPr lang="sl-SI" sz="1400" b="1" dirty="0">
                        <a:effectLst/>
                      </a:endParaRPr>
                    </a:p>
                    <a:p>
                      <a:pPr>
                        <a:lnSpc>
                          <a:spcPts val="8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 </a:t>
                      </a:r>
                      <a:endParaRPr lang="sl-SI" sz="1400" b="1" dirty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 </a:t>
                      </a:r>
                      <a:endParaRPr lang="sl-SI" sz="1400" b="1" dirty="0">
                        <a:effectLst/>
                      </a:endParaRPr>
                    </a:p>
                    <a:p>
                      <a:pPr marL="120015">
                        <a:lnSpc>
                          <a:spcPts val="915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-5" dirty="0">
                          <a:effectLst/>
                        </a:rPr>
                        <a:t>(1</a:t>
                      </a:r>
                      <a:r>
                        <a:rPr lang="hr-HR" sz="1400" b="1" dirty="0">
                          <a:effectLst/>
                        </a:rPr>
                        <a:t>9)</a:t>
                      </a:r>
                      <a:endParaRPr lang="sl-SI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63500" marR="50165" indent="6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5" dirty="0">
                          <a:effectLst/>
                        </a:rPr>
                        <a:t>K</a:t>
                      </a:r>
                      <a:r>
                        <a:rPr lang="hr-HR" sz="1400" b="1" spc="-5" dirty="0">
                          <a:effectLst/>
                        </a:rPr>
                        <a:t>ô</a:t>
                      </a:r>
                      <a:r>
                        <a:rPr lang="hr-HR" sz="1400" b="1" dirty="0">
                          <a:effectLst/>
                        </a:rPr>
                        <a:t>d </a:t>
                      </a:r>
                      <a:r>
                        <a:rPr lang="hr-HR" sz="1400" b="1" spc="-5" dirty="0">
                          <a:effectLst/>
                        </a:rPr>
                        <a:t>držav</a:t>
                      </a:r>
                      <a:r>
                        <a:rPr lang="hr-HR" sz="1400" b="1" dirty="0">
                          <a:effectLst/>
                        </a:rPr>
                        <a:t>e </a:t>
                      </a:r>
                      <a:r>
                        <a:rPr lang="hr-HR" sz="1400" b="1" spc="-5" dirty="0">
                          <a:effectLst/>
                        </a:rPr>
                        <a:t>pr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15" dirty="0">
                          <a:effectLst/>
                        </a:rPr>
                        <a:t>m</a:t>
                      </a:r>
                      <a:r>
                        <a:rPr lang="hr-HR" sz="1400" b="1" spc="-15" dirty="0">
                          <a:effectLst/>
                        </a:rPr>
                        <a:t>a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spc="-5" dirty="0">
                          <a:effectLst/>
                        </a:rPr>
                        <a:t>e</a:t>
                      </a:r>
                      <a:r>
                        <a:rPr lang="hr-HR" sz="1400" b="1" dirty="0">
                          <a:effectLst/>
                        </a:rPr>
                        <a:t>lj a</a:t>
                      </a:r>
                      <a:endParaRPr lang="sl-SI" sz="1400" b="1" dirty="0">
                        <a:effectLst/>
                      </a:endParaRPr>
                    </a:p>
                    <a:p>
                      <a:pPr marL="154305" marR="140970" algn="ctr">
                        <a:lnSpc>
                          <a:spcPts val="905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-5" dirty="0">
                          <a:effectLst/>
                        </a:rPr>
                        <a:t>(20</a:t>
                      </a:r>
                      <a:r>
                        <a:rPr lang="hr-HR" sz="1400" b="1" dirty="0">
                          <a:effectLst/>
                        </a:rPr>
                        <a:t>)</a:t>
                      </a:r>
                      <a:endParaRPr lang="sl-SI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61595" indent="6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5" dirty="0">
                          <a:effectLst/>
                        </a:rPr>
                        <a:t>P</a:t>
                      </a:r>
                      <a:r>
                        <a:rPr lang="hr-HR" sz="1400" b="1" spc="-5" dirty="0">
                          <a:effectLst/>
                        </a:rPr>
                        <a:t>D</a:t>
                      </a:r>
                      <a:r>
                        <a:rPr lang="hr-HR" sz="1400" b="1" dirty="0">
                          <a:effectLst/>
                        </a:rPr>
                        <a:t>V id</a:t>
                      </a:r>
                      <a:r>
                        <a:rPr lang="hr-HR" sz="1400" b="1" spc="-5" dirty="0">
                          <a:effectLst/>
                        </a:rPr>
                        <a:t>en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5" dirty="0">
                          <a:effectLst/>
                        </a:rPr>
                        <a:t>f</a:t>
                      </a:r>
                      <a:r>
                        <a:rPr lang="hr-HR" sz="1400" b="1" spc="-10" dirty="0">
                          <a:effectLst/>
                        </a:rPr>
                        <a:t>i</a:t>
                      </a:r>
                      <a:r>
                        <a:rPr lang="hr-HR" sz="1400" b="1" spc="5" dirty="0">
                          <a:effectLst/>
                        </a:rPr>
                        <a:t>k</a:t>
                      </a:r>
                      <a:r>
                        <a:rPr lang="hr-HR" sz="1400" b="1" spc="-15" dirty="0">
                          <a:effectLst/>
                        </a:rPr>
                        <a:t>a</a:t>
                      </a:r>
                      <a:r>
                        <a:rPr lang="hr-HR" sz="1400" b="1" spc="5" dirty="0">
                          <a:effectLst/>
                        </a:rPr>
                        <a:t>c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-10" dirty="0">
                          <a:effectLst/>
                        </a:rPr>
                        <a:t>j</a:t>
                      </a:r>
                      <a:r>
                        <a:rPr lang="hr-HR" sz="1400" b="1" spc="5" dirty="0">
                          <a:effectLst/>
                        </a:rPr>
                        <a:t>sk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-5" dirty="0">
                          <a:effectLst/>
                        </a:rPr>
                        <a:t> bro</a:t>
                      </a:r>
                      <a:r>
                        <a:rPr lang="hr-HR" sz="1400" b="1" dirty="0">
                          <a:effectLst/>
                        </a:rPr>
                        <a:t>j </a:t>
                      </a:r>
                      <a:r>
                        <a:rPr lang="hr-HR" sz="1400" b="1" spc="-5" dirty="0">
                          <a:effectLst/>
                        </a:rPr>
                        <a:t>po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spc="-5" dirty="0">
                          <a:effectLst/>
                        </a:rPr>
                        <a:t>en</a:t>
                      </a:r>
                      <a:r>
                        <a:rPr lang="hr-HR" sz="1400" b="1" spc="5" dirty="0">
                          <a:effectLst/>
                        </a:rPr>
                        <a:t>c</a:t>
                      </a:r>
                      <a:r>
                        <a:rPr lang="hr-HR" sz="1400" b="1" dirty="0">
                          <a:effectLst/>
                        </a:rPr>
                        <a:t>ij</a:t>
                      </a:r>
                      <a:r>
                        <a:rPr lang="hr-HR" sz="1400" b="1" spc="-5" dirty="0">
                          <a:effectLst/>
                        </a:rPr>
                        <a:t>a</a:t>
                      </a:r>
                      <a:r>
                        <a:rPr lang="hr-HR" sz="1400" b="1" dirty="0">
                          <a:effectLst/>
                        </a:rPr>
                        <a:t>ln</a:t>
                      </a:r>
                      <a:r>
                        <a:rPr lang="hr-HR" sz="1400" b="1" spc="-5" dirty="0">
                          <a:effectLst/>
                        </a:rPr>
                        <a:t>o</a:t>
                      </a:r>
                      <a:r>
                        <a:rPr lang="hr-HR" sz="1400" b="1" dirty="0">
                          <a:effectLst/>
                        </a:rPr>
                        <a:t>g </a:t>
                      </a:r>
                      <a:r>
                        <a:rPr lang="hr-HR" sz="1400" b="1" spc="-5" dirty="0">
                          <a:effectLst/>
                        </a:rPr>
                        <a:t>pr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15" dirty="0">
                          <a:effectLst/>
                        </a:rPr>
                        <a:t>m</a:t>
                      </a:r>
                      <a:r>
                        <a:rPr lang="hr-HR" sz="1400" b="1" spc="-15" dirty="0">
                          <a:effectLst/>
                        </a:rPr>
                        <a:t>a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spc="-5" dirty="0">
                          <a:effectLst/>
                        </a:rPr>
                        <a:t>e</a:t>
                      </a:r>
                      <a:r>
                        <a:rPr lang="hr-HR" sz="1400" b="1" dirty="0">
                          <a:effectLst/>
                        </a:rPr>
                        <a:t>lja</a:t>
                      </a:r>
                      <a:endParaRPr lang="sl-SI" sz="1400" b="1" dirty="0">
                        <a:effectLst/>
                      </a:endParaRPr>
                    </a:p>
                    <a:p>
                      <a:pPr marL="376555" marR="368300" algn="ctr">
                        <a:lnSpc>
                          <a:spcPts val="905"/>
                        </a:lnSpc>
                        <a:spcAft>
                          <a:spcPts val="0"/>
                        </a:spcAft>
                      </a:pPr>
                      <a:endParaRPr lang="hr-HR" sz="1400" b="1" spc="-5" dirty="0">
                        <a:effectLst/>
                      </a:endParaRPr>
                    </a:p>
                    <a:p>
                      <a:pPr marL="376555" marR="368300" algn="ctr">
                        <a:lnSpc>
                          <a:spcPts val="905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-5" dirty="0">
                          <a:effectLst/>
                        </a:rPr>
                        <a:t>(21</a:t>
                      </a:r>
                      <a:r>
                        <a:rPr lang="hr-HR" sz="1400" b="1" dirty="0">
                          <a:effectLst/>
                        </a:rPr>
                        <a:t>)</a:t>
                      </a:r>
                      <a:endParaRPr lang="sl-SI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7155" marR="869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5" dirty="0">
                          <a:effectLst/>
                        </a:rPr>
                        <a:t>P</a:t>
                      </a:r>
                      <a:r>
                        <a:rPr lang="hr-HR" sz="1400" b="1" spc="-5" dirty="0">
                          <a:effectLst/>
                        </a:rPr>
                        <a:t>D</a:t>
                      </a:r>
                      <a:r>
                        <a:rPr lang="hr-HR" sz="1400" b="1" dirty="0">
                          <a:effectLst/>
                        </a:rPr>
                        <a:t>V id</a:t>
                      </a:r>
                      <a:r>
                        <a:rPr lang="hr-HR" sz="1400" b="1" spc="-5" dirty="0">
                          <a:effectLst/>
                        </a:rPr>
                        <a:t>en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-5" dirty="0">
                          <a:effectLst/>
                        </a:rPr>
                        <a:t>f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5" dirty="0">
                          <a:effectLst/>
                        </a:rPr>
                        <a:t>k</a:t>
                      </a:r>
                      <a:r>
                        <a:rPr lang="hr-HR" sz="1400" b="1" spc="-15" dirty="0">
                          <a:effectLst/>
                        </a:rPr>
                        <a:t>a</a:t>
                      </a:r>
                      <a:r>
                        <a:rPr lang="hr-HR" sz="1400" b="1" spc="5" dirty="0">
                          <a:effectLst/>
                        </a:rPr>
                        <a:t>c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-10" dirty="0">
                          <a:effectLst/>
                        </a:rPr>
                        <a:t>j</a:t>
                      </a:r>
                      <a:r>
                        <a:rPr lang="hr-HR" sz="1400" b="1" spc="-5" dirty="0">
                          <a:effectLst/>
                        </a:rPr>
                        <a:t>s</a:t>
                      </a:r>
                      <a:r>
                        <a:rPr lang="hr-HR" sz="1400" b="1" spc="5" dirty="0">
                          <a:effectLst/>
                        </a:rPr>
                        <a:t>k</a:t>
                      </a:r>
                      <a:r>
                        <a:rPr lang="hr-HR" sz="1400" b="1" dirty="0">
                          <a:effectLst/>
                        </a:rPr>
                        <a:t>i </a:t>
                      </a:r>
                      <a:r>
                        <a:rPr lang="hr-HR" sz="1400" b="1" spc="-5" dirty="0">
                          <a:effectLst/>
                        </a:rPr>
                        <a:t>bro</a:t>
                      </a:r>
                      <a:r>
                        <a:rPr lang="hr-HR" sz="1400" b="1" dirty="0">
                          <a:effectLst/>
                        </a:rPr>
                        <a:t>j</a:t>
                      </a:r>
                      <a:r>
                        <a:rPr lang="hr-HR" sz="1400" b="1" spc="5" dirty="0">
                          <a:effectLst/>
                        </a:rPr>
                        <a:t> </a:t>
                      </a:r>
                      <a:r>
                        <a:rPr lang="hr-HR" sz="1400" b="1" spc="-5" dirty="0">
                          <a:effectLst/>
                        </a:rPr>
                        <a:t>po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spc="-5" dirty="0">
                          <a:effectLst/>
                        </a:rPr>
                        <a:t>en</a:t>
                      </a:r>
                      <a:r>
                        <a:rPr lang="hr-HR" sz="1400" b="1" spc="5" dirty="0">
                          <a:effectLst/>
                        </a:rPr>
                        <a:t>c</a:t>
                      </a:r>
                      <a:r>
                        <a:rPr lang="hr-HR" sz="1400" b="1" dirty="0">
                          <a:effectLst/>
                        </a:rPr>
                        <a:t>ij</a:t>
                      </a:r>
                      <a:r>
                        <a:rPr lang="hr-HR" sz="1400" b="1" spc="-15" dirty="0">
                          <a:effectLst/>
                        </a:rPr>
                        <a:t>a</a:t>
                      </a:r>
                      <a:r>
                        <a:rPr lang="hr-HR" sz="1400" b="1" dirty="0">
                          <a:effectLst/>
                        </a:rPr>
                        <a:t>ln</a:t>
                      </a:r>
                      <a:r>
                        <a:rPr lang="hr-HR" sz="1400" b="1" spc="-5" dirty="0">
                          <a:effectLst/>
                        </a:rPr>
                        <a:t>o</a:t>
                      </a:r>
                      <a:r>
                        <a:rPr lang="hr-HR" sz="1400" b="1" dirty="0">
                          <a:effectLst/>
                        </a:rPr>
                        <a:t>g </a:t>
                      </a:r>
                      <a:r>
                        <a:rPr lang="hr-HR" sz="1400" b="1" spc="-5" dirty="0">
                          <a:effectLst/>
                        </a:rPr>
                        <a:t>pr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15" dirty="0">
                          <a:effectLst/>
                        </a:rPr>
                        <a:t>m</a:t>
                      </a:r>
                      <a:r>
                        <a:rPr lang="hr-HR" sz="1400" b="1" spc="-15" dirty="0">
                          <a:effectLst/>
                        </a:rPr>
                        <a:t>a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spc="-5" dirty="0">
                          <a:effectLst/>
                        </a:rPr>
                        <a:t>e</a:t>
                      </a:r>
                      <a:r>
                        <a:rPr lang="hr-HR" sz="1400" b="1" dirty="0">
                          <a:effectLst/>
                        </a:rPr>
                        <a:t>lja</a:t>
                      </a:r>
                      <a:r>
                        <a:rPr lang="hr-HR" sz="1400" b="1" spc="-10" dirty="0">
                          <a:effectLst/>
                        </a:rPr>
                        <a:t> </a:t>
                      </a:r>
                      <a:r>
                        <a:rPr lang="hr-HR" sz="1400" b="1" spc="5" dirty="0">
                          <a:effectLst/>
                        </a:rPr>
                        <a:t>k</a:t>
                      </a:r>
                      <a:r>
                        <a:rPr lang="hr-HR" sz="1400" b="1" spc="-5" dirty="0">
                          <a:effectLst/>
                        </a:rPr>
                        <a:t>o</a:t>
                      </a:r>
                      <a:r>
                        <a:rPr lang="hr-HR" sz="1400" b="1" dirty="0">
                          <a:effectLst/>
                        </a:rPr>
                        <a:t>ji</a:t>
                      </a:r>
                      <a:r>
                        <a:rPr lang="hr-HR" sz="1400" b="1" spc="-5" dirty="0">
                          <a:effectLst/>
                        </a:rPr>
                        <a:t> </a:t>
                      </a:r>
                      <a:r>
                        <a:rPr lang="hr-HR" sz="1400" b="1" dirty="0">
                          <a:effectLst/>
                        </a:rPr>
                        <a:t>je </a:t>
                      </a:r>
                      <a:r>
                        <a:rPr lang="hr-HR" sz="1400" b="1" spc="-5" dirty="0">
                          <a:effectLst/>
                        </a:rPr>
                        <a:t>za</a:t>
                      </a:r>
                      <a:r>
                        <a:rPr lang="hr-HR" sz="1400" b="1" spc="15" dirty="0">
                          <a:effectLst/>
                        </a:rPr>
                        <a:t>m</a:t>
                      </a:r>
                      <a:r>
                        <a:rPr lang="hr-HR" sz="1400" b="1" dirty="0">
                          <a:effectLst/>
                        </a:rPr>
                        <a:t>ij</a:t>
                      </a:r>
                      <a:r>
                        <a:rPr lang="hr-HR" sz="1400" b="1" spc="-5" dirty="0">
                          <a:effectLst/>
                        </a:rPr>
                        <a:t>en</a:t>
                      </a:r>
                      <a:r>
                        <a:rPr lang="hr-HR" sz="1400" b="1" dirty="0">
                          <a:effectLst/>
                        </a:rPr>
                        <a:t>jen</a:t>
                      </a:r>
                      <a:endParaRPr lang="sl-SI" sz="1400" b="1" dirty="0">
                        <a:effectLst/>
                      </a:endParaRPr>
                    </a:p>
                    <a:p>
                      <a:pPr marL="424180" marR="415290" algn="ctr">
                        <a:lnSpc>
                          <a:spcPts val="905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-5" dirty="0">
                          <a:effectLst/>
                        </a:rPr>
                        <a:t>(22</a:t>
                      </a:r>
                      <a:r>
                        <a:rPr lang="hr-HR" sz="1400" b="1" dirty="0">
                          <a:effectLst/>
                        </a:rPr>
                        <a:t>)</a:t>
                      </a:r>
                      <a:endParaRPr lang="sl-SI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1300" marR="2298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5" dirty="0">
                          <a:effectLst/>
                        </a:rPr>
                        <a:t>P</a:t>
                      </a:r>
                      <a:r>
                        <a:rPr lang="hr-HR" sz="1400" b="1" spc="-5" dirty="0">
                          <a:effectLst/>
                        </a:rPr>
                        <a:t>ovra</a:t>
                      </a:r>
                      <a:r>
                        <a:rPr lang="hr-HR" sz="1400" b="1" dirty="0">
                          <a:effectLst/>
                        </a:rPr>
                        <a:t>t</a:t>
                      </a:r>
                      <a:r>
                        <a:rPr lang="hr-HR" sz="1400" b="1" spc="10" dirty="0">
                          <a:effectLst/>
                        </a:rPr>
                        <a:t> </a:t>
                      </a:r>
                      <a:r>
                        <a:rPr lang="hr-HR" sz="1400" b="1" spc="-5" dirty="0">
                          <a:effectLst/>
                        </a:rPr>
                        <a:t>dobar</a:t>
                      </a:r>
                      <a:r>
                        <a:rPr lang="hr-HR" sz="1400" b="1" dirty="0">
                          <a:effectLst/>
                        </a:rPr>
                        <a:t>a</a:t>
                      </a:r>
                      <a:endParaRPr lang="sl-SI" sz="1400" b="1" dirty="0">
                        <a:effectLst/>
                      </a:endParaRPr>
                    </a:p>
                    <a:p>
                      <a:pPr>
                        <a:lnSpc>
                          <a:spcPts val="75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 </a:t>
                      </a:r>
                      <a:endParaRPr lang="sl-SI" sz="1400" b="1" dirty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 </a:t>
                      </a:r>
                      <a:endParaRPr lang="sl-SI" sz="1400" b="1" dirty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 </a:t>
                      </a:r>
                      <a:endParaRPr lang="sl-SI" sz="1400" b="1" dirty="0">
                        <a:effectLst/>
                      </a:endParaRPr>
                    </a:p>
                    <a:p>
                      <a:pPr marL="469900" marR="459740" algn="ctr">
                        <a:lnSpc>
                          <a:spcPts val="915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-5" dirty="0">
                          <a:effectLst/>
                        </a:rPr>
                        <a:t>(23</a:t>
                      </a:r>
                      <a:r>
                        <a:rPr lang="hr-HR" sz="1400" b="1" dirty="0">
                          <a:effectLst/>
                        </a:rPr>
                        <a:t>)</a:t>
                      </a:r>
                      <a:endParaRPr lang="sl-SI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7251236"/>
                  </a:ext>
                </a:extLst>
              </a:tr>
              <a:tr h="5680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 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1.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DE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877788112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sl-SI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sl-SI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6074238"/>
                  </a:ext>
                </a:extLst>
              </a:tr>
              <a:tr h="5680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sl-SI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782598"/>
                  </a:ext>
                </a:extLst>
              </a:tr>
              <a:tr h="5680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1691751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90868299-BDE1-4AD9-A61F-1224136FF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6297"/>
          </a:xfrm>
        </p:spPr>
        <p:txBody>
          <a:bodyPr>
            <a:normAutofit fontScale="90000"/>
          </a:bodyPr>
          <a:lstStyle/>
          <a:p>
            <a:r>
              <a:rPr lang="hr-HR" dirty="0"/>
              <a:t>  	Zbirna prijava – poseban dio-otprema dobara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164445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D2690-31B2-482E-95A0-1FB6881DD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3157"/>
            <a:ext cx="10515600" cy="620888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	</a:t>
            </a:r>
            <a:r>
              <a:rPr lang="hr-HR" b="1" dirty="0"/>
              <a:t>Isporuka dobara </a:t>
            </a:r>
            <a:endParaRPr lang="sl-S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56955-A62E-4C31-BCE3-CA7520FA9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1379"/>
            <a:ext cx="10515600" cy="4538132"/>
          </a:xfrm>
        </p:spPr>
        <p:txBody>
          <a:bodyPr>
            <a:normAutofit fontScale="92500" lnSpcReduction="20000"/>
          </a:bodyPr>
          <a:lstStyle/>
          <a:p>
            <a:r>
              <a:rPr lang="hr-HR" dirty="0"/>
              <a:t>Nastaje kad je pravo raspolaganja nad dobrima u skladištu s </a:t>
            </a:r>
            <a:r>
              <a:rPr lang="hr-HR" dirty="0" err="1"/>
              <a:t>p.o</a:t>
            </a:r>
            <a:r>
              <a:rPr lang="hr-HR" dirty="0"/>
              <a:t>. A prešlo na </a:t>
            </a:r>
            <a:r>
              <a:rPr lang="hr-HR" dirty="0" err="1"/>
              <a:t>p.o</a:t>
            </a:r>
            <a:r>
              <a:rPr lang="hr-HR" dirty="0"/>
              <a:t>. B u skladu s ugovorom koji je sklopljen između njih</a:t>
            </a:r>
          </a:p>
          <a:p>
            <a:r>
              <a:rPr lang="hr-HR" dirty="0"/>
              <a:t>Obveza fakturiranja isporuke – obvezan PDV ID broj kupca na fakturi, </a:t>
            </a:r>
          </a:p>
          <a:p>
            <a:r>
              <a:rPr lang="hr-HR" dirty="0"/>
              <a:t>Isporuka oslobođena PDV-a ako su ispunjeni uvjeti iz čl.41. Zakona o PDV-u, u fakturi poziv na porezno oslobođenje iz čl.41. Zakona o PDV-u</a:t>
            </a:r>
            <a:endParaRPr lang="sl-SI" dirty="0"/>
          </a:p>
          <a:p>
            <a:r>
              <a:rPr lang="hr-HR" dirty="0"/>
              <a:t>Iskazivanje u PDV prijavi – red.br.I.3. </a:t>
            </a:r>
          </a:p>
          <a:p>
            <a:r>
              <a:rPr lang="hr-HR" dirty="0"/>
              <a:t>Obvezno iskazivanje isporuke U ZP i podnošenje ZP – dio za redovne isporuka, </a:t>
            </a:r>
            <a:r>
              <a:rPr lang="sl-SI" dirty="0"/>
              <a:t>PDV ID kupca B i </a:t>
            </a:r>
            <a:r>
              <a:rPr lang="sl-SI" dirty="0" err="1"/>
              <a:t>vrijednost</a:t>
            </a:r>
            <a:r>
              <a:rPr lang="sl-SI" dirty="0"/>
              <a:t> </a:t>
            </a:r>
            <a:r>
              <a:rPr lang="sl-SI" dirty="0" err="1"/>
              <a:t>isporuke</a:t>
            </a:r>
            <a:r>
              <a:rPr lang="sl-SI" dirty="0"/>
              <a:t> – </a:t>
            </a:r>
            <a:r>
              <a:rPr lang="sl-SI" dirty="0" err="1"/>
              <a:t>podaci</a:t>
            </a:r>
            <a:r>
              <a:rPr lang="sl-SI" dirty="0"/>
              <a:t> na </a:t>
            </a:r>
            <a:r>
              <a:rPr lang="sl-SI" dirty="0" err="1"/>
              <a:t>r.b</a:t>
            </a:r>
            <a:r>
              <a:rPr lang="sl-SI" dirty="0"/>
              <a:t>. 8,9,10,11, i 15</a:t>
            </a:r>
          </a:p>
          <a:p>
            <a:r>
              <a:rPr lang="hr-HR" dirty="0"/>
              <a:t>ZP-posebni dio – ništa se ne iskazuje</a:t>
            </a:r>
          </a:p>
          <a:p>
            <a:r>
              <a:rPr lang="hr-HR" dirty="0"/>
              <a:t>Evidencija – </a:t>
            </a:r>
            <a:r>
              <a:rPr lang="hr-HR" dirty="0" err="1"/>
              <a:t>p.o</a:t>
            </a:r>
            <a:r>
              <a:rPr lang="hr-HR" dirty="0"/>
              <a:t>. A iskazuje podatak o obavljenoj isporuci prema čl.54.a st.1.t.f), a </a:t>
            </a:r>
            <a:r>
              <a:rPr lang="hr-HR" dirty="0" err="1"/>
              <a:t>p.o</a:t>
            </a:r>
            <a:r>
              <a:rPr lang="hr-HR" dirty="0"/>
              <a:t>. B o primljenoj isporuci prema čl.54.a st.2.t.d) Provedbene uredbe 282/2011</a:t>
            </a:r>
          </a:p>
        </p:txBody>
      </p:sp>
    </p:spTree>
    <p:extLst>
      <p:ext uri="{BB962C8B-B14F-4D97-AF65-F5344CB8AC3E}">
        <p14:creationId xmlns:p14="http://schemas.microsoft.com/office/powerpoint/2010/main" val="5243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44B6E-0395-491A-A5FB-81A3AF602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 Obveze u trenutku isporuke dobara</a:t>
            </a:r>
            <a:endParaRPr lang="sl-SI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CF1524B-4B15-4D86-B0F6-1DA551979A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9043957"/>
              </p:ext>
            </p:extLst>
          </p:nvPr>
        </p:nvGraphicFramePr>
        <p:xfrm>
          <a:off x="1648178" y="2314223"/>
          <a:ext cx="8128000" cy="23030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3735">
                  <a:extLst>
                    <a:ext uri="{9D8B030D-6E8A-4147-A177-3AD203B41FA5}">
                      <a16:colId xmlns:a16="http://schemas.microsoft.com/office/drawing/2014/main" val="3677312412"/>
                    </a:ext>
                  </a:extLst>
                </a:gridCol>
                <a:gridCol w="5904265">
                  <a:extLst>
                    <a:ext uri="{9D8B030D-6E8A-4147-A177-3AD203B41FA5}">
                      <a16:colId xmlns:a16="http://schemas.microsoft.com/office/drawing/2014/main" val="310551986"/>
                    </a:ext>
                  </a:extLst>
                </a:gridCol>
              </a:tblGrid>
              <a:tr h="19755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         </a:t>
                      </a:r>
                      <a:endParaRPr lang="sl-SI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 </a:t>
                      </a:r>
                      <a:endParaRPr lang="sl-SI" sz="18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A (HR)</a:t>
                      </a:r>
                      <a:endParaRPr lang="sl-S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 lvl="0"/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sl-SI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Evidencija</a:t>
                      </a:r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sl-SI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podatak</a:t>
                      </a:r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iz čl.54a.st.1.t.f) o </a:t>
                      </a:r>
                      <a:r>
                        <a:rPr lang="sl-SI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isporuci</a:t>
                      </a:r>
                      <a:endParaRPr lang="sl-SI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/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PDV prijava – </a:t>
                      </a:r>
                      <a:r>
                        <a:rPr lang="sl-SI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podatak</a:t>
                      </a:r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 I.3. – </a:t>
                      </a:r>
                      <a:r>
                        <a:rPr lang="sl-SI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oslobođena</a:t>
                      </a:r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l-SI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isporuka</a:t>
                      </a:r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l-SI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dobara</a:t>
                      </a:r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l-SI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unutar</a:t>
                      </a:r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EU</a:t>
                      </a:r>
                    </a:p>
                    <a:p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/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ZP – PDV ID kupca B i </a:t>
                      </a:r>
                      <a:r>
                        <a:rPr lang="sl-SI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vrijednost</a:t>
                      </a:r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l-SI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isporuke</a:t>
                      </a:r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sl-SI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podaci</a:t>
                      </a:r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 </a:t>
                      </a:r>
                      <a:r>
                        <a:rPr lang="sl-SI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r.b</a:t>
                      </a:r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8,9,10,11, i 15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endParaRPr lang="sl-SI" sz="12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163198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E9413C5-686E-45C8-89DA-B78BD77FB6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999586"/>
              </p:ext>
            </p:extLst>
          </p:nvPr>
        </p:nvGraphicFramePr>
        <p:xfrm>
          <a:off x="1648178" y="4605867"/>
          <a:ext cx="8128000" cy="16757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3911">
                  <a:extLst>
                    <a:ext uri="{9D8B030D-6E8A-4147-A177-3AD203B41FA5}">
                      <a16:colId xmlns:a16="http://schemas.microsoft.com/office/drawing/2014/main" val="4093365014"/>
                    </a:ext>
                  </a:extLst>
                </a:gridCol>
                <a:gridCol w="5904089">
                  <a:extLst>
                    <a:ext uri="{9D8B030D-6E8A-4147-A177-3AD203B41FA5}">
                      <a16:colId xmlns:a16="http://schemas.microsoft.com/office/drawing/2014/main" val="4164343556"/>
                    </a:ext>
                  </a:extLst>
                </a:gridCol>
              </a:tblGrid>
              <a:tr h="11514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2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2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8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 (DE)</a:t>
                      </a:r>
                      <a:endParaRPr lang="sl-S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 lvl="0"/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sl-SI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Evidencija</a:t>
                      </a:r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sl-SI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podaci</a:t>
                      </a:r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iz čl.54a.st.2.t.d)</a:t>
                      </a:r>
                    </a:p>
                    <a:p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/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PDV prijava u DE – </a:t>
                      </a:r>
                      <a:r>
                        <a:rPr lang="sl-SI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stjecanje</a:t>
                      </a:r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l-SI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dobara</a:t>
                      </a:r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l-SI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unutar</a:t>
                      </a:r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EU</a:t>
                      </a:r>
                    </a:p>
                    <a:p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endParaRPr lang="sl-SI" sz="12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endParaRPr lang="sl-SI" sz="12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3909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3794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FA4C3-20B9-4CE1-AE93-A801F2E27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		</a:t>
            </a:r>
            <a:r>
              <a:rPr lang="hr-HR" b="1" dirty="0"/>
              <a:t>Pojednostavljenje postupka</a:t>
            </a:r>
            <a:endParaRPr lang="sl-S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8BC90-3734-477C-A3C1-29A42A0911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Od 1.1.2020.  - pojednostavljenje - transakcije dobara u okviru aranžmana premještanja odvija se u jednom koraku</a:t>
            </a:r>
          </a:p>
          <a:p>
            <a:r>
              <a:rPr lang="hr-HR" dirty="0"/>
              <a:t>Fizičko premještanje dobara nije isporuka – trebaju biti ispunjeni uvjeti</a:t>
            </a:r>
          </a:p>
          <a:p>
            <a:r>
              <a:rPr lang="hr-HR" dirty="0"/>
              <a:t>Isporuka – prijenos gospodarskog vlasništva – oslobođena u DČ iz koje su dobra otpremljena, a oporezivo u DČ u koju su dobra premještena</a:t>
            </a:r>
          </a:p>
          <a:p>
            <a:r>
              <a:rPr lang="hr-HR" dirty="0"/>
              <a:t>Obveza vođenja evidencija i podataka u ZP omogućava državama članicama praćenje tokova dobara na jedinstvenom tržištu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63606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C1120-8190-495E-8446-5B1F660FF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9231"/>
          </a:xfrm>
        </p:spPr>
        <p:txBody>
          <a:bodyPr>
            <a:normAutofit fontScale="90000"/>
          </a:bodyPr>
          <a:lstStyle/>
          <a:p>
            <a:pPr lvl="0"/>
            <a:r>
              <a:rPr lang="sl-SI" b="1" dirty="0"/>
              <a:t>Vremensko </a:t>
            </a:r>
            <a:r>
              <a:rPr lang="sl-SI" b="1" dirty="0" err="1"/>
              <a:t>ograničenje</a:t>
            </a:r>
            <a:r>
              <a:rPr lang="sl-SI" b="1" dirty="0"/>
              <a:t> za </a:t>
            </a:r>
            <a:r>
              <a:rPr lang="sl-SI" b="1" dirty="0" err="1"/>
              <a:t>aranžman</a:t>
            </a:r>
            <a:r>
              <a:rPr lang="sl-SI" b="1" dirty="0"/>
              <a:t> </a:t>
            </a:r>
            <a:r>
              <a:rPr lang="sl-SI" b="1" dirty="0" err="1"/>
              <a:t>premještanja</a:t>
            </a:r>
            <a:br>
              <a:rPr lang="sl-SI" dirty="0"/>
            </a:br>
            <a:r>
              <a:rPr lang="sl-SI" dirty="0"/>
              <a:t>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E0B6F-452F-4454-B343-69179D36D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4356"/>
            <a:ext cx="10515600" cy="4912607"/>
          </a:xfrm>
        </p:spPr>
        <p:txBody>
          <a:bodyPr>
            <a:normAutofit fontScale="92500" lnSpcReduction="20000"/>
          </a:bodyPr>
          <a:lstStyle/>
          <a:p>
            <a:r>
              <a:rPr lang="hr-HR" dirty="0"/>
              <a:t>Čl.7a.st.4. Zakona o PDV-u – 12 mjeseci</a:t>
            </a:r>
          </a:p>
          <a:p>
            <a:r>
              <a:rPr lang="hr-HR" dirty="0"/>
              <a:t>Ako dobra u roku od 12 mjeseci od dolaska u DČ u koju su otpremljena nisu isporučena </a:t>
            </a:r>
            <a:r>
              <a:rPr lang="hr-HR" dirty="0" err="1"/>
              <a:t>p.o</a:t>
            </a:r>
            <a:r>
              <a:rPr lang="hr-HR" dirty="0"/>
              <a:t>. kome su bila namijenjena, a nije se dogodila niti jedna okolnost iz čl.7.st.7. Zakona o PDV-u (uništenje, gubitak, krađa, isporuka osobi koja pri otpremi nije bila identificirana kao namjeravani kupac, ako se dobra otpremaju u DČ koja nije DČ iz koje su dobra dopremljena), pri čemu dobra ostaju u toj DČ, </a:t>
            </a:r>
            <a:r>
              <a:rPr lang="hr-HR" u="sng" dirty="0"/>
              <a:t>smatra se da je obavljena isporuka u smislu čl.7.st.5. Zakona o PDV-u, tj. redovno premještanje dobara</a:t>
            </a:r>
            <a:r>
              <a:rPr lang="hr-HR" dirty="0"/>
              <a:t> – oslobođena isporuka unutar EU, ako su ispunjeni uvjeti iz čl.41. Zakona o PDV-u – iskazuje u PDV prijavi na r.br. I.3. i ZP r.br. 8,9,10,11 i 15</a:t>
            </a:r>
          </a:p>
          <a:p>
            <a:r>
              <a:rPr lang="hr-HR" dirty="0"/>
              <a:t>A – registracija u DE, ima stjecanje u DE, i oporezivu slijedeću isporuka u DE</a:t>
            </a:r>
          </a:p>
          <a:p>
            <a:r>
              <a:rPr lang="hr-HR" dirty="0"/>
              <a:t>Rok od 12 mjeseci počinje teći prvog sljedećeg dana nakon dolaska dobara u skladište</a:t>
            </a:r>
          </a:p>
          <a:p>
            <a:r>
              <a:rPr lang="hr-HR" dirty="0"/>
              <a:t>Nema povrata dobara, ako je prošlo 12 mjeseci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005543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F8432-7358-455D-BE05-3705360B0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2119"/>
          </a:xfrm>
        </p:spPr>
        <p:txBody>
          <a:bodyPr/>
          <a:lstStyle/>
          <a:p>
            <a:pPr algn="ctr"/>
            <a:r>
              <a:rPr lang="hr-HR" b="1" dirty="0"/>
              <a:t>Povrat dobara iz skladišta</a:t>
            </a:r>
            <a:endParaRPr lang="sl-S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7465C-DFA7-44A8-9058-2352E9C7B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Čl.7a.st.5. Zakona o PDV-u – ako se dobra vrate iz skladišta u državu članicu otpreme – ne smatra se da je obavljena isporuka prema čl.7.st.5. Zakona o PDV-u </a:t>
            </a:r>
          </a:p>
          <a:p>
            <a:pPr marL="0" indent="0">
              <a:buNone/>
            </a:pPr>
            <a:r>
              <a:rPr lang="hr-HR" dirty="0"/>
              <a:t> Uvjeti:</a:t>
            </a:r>
          </a:p>
          <a:p>
            <a:pPr marL="0" indent="0">
              <a:buNone/>
            </a:pPr>
            <a:r>
              <a:rPr lang="hr-HR" dirty="0"/>
              <a:t>- Povrat mora biti unutar roka od 12 mjeseci</a:t>
            </a:r>
          </a:p>
          <a:p>
            <a:pPr>
              <a:buFontTx/>
              <a:buChar char="-"/>
            </a:pPr>
            <a:r>
              <a:rPr lang="hr-HR" dirty="0"/>
              <a:t>Upis povrata u evidenciju – </a:t>
            </a:r>
            <a:r>
              <a:rPr lang="hr-HR" dirty="0" err="1"/>
              <a:t>p.o</a:t>
            </a:r>
            <a:r>
              <a:rPr lang="hr-HR" dirty="0"/>
              <a:t>. A prema čl.54.a st.1.t.h) i </a:t>
            </a:r>
            <a:r>
              <a:rPr lang="hr-HR" dirty="0" err="1"/>
              <a:t>p.o</a:t>
            </a:r>
            <a:r>
              <a:rPr lang="hr-HR" dirty="0"/>
              <a:t>. B prema 54.a st.2.t.e) Uredbe 282/2011</a:t>
            </a:r>
          </a:p>
          <a:p>
            <a:pPr>
              <a:buFontTx/>
              <a:buChar char="-"/>
            </a:pPr>
            <a:r>
              <a:rPr lang="hr-HR" dirty="0"/>
              <a:t>U ZP – poseban dio - navesti podatak na red.br. 23</a:t>
            </a:r>
          </a:p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</a:rPr>
              <a:t>Ako su ispunjeni uvjeti - isti status dobara koja su premještena u drugu DČ na skladište, kao i povrat dobara sa skladišta – </a:t>
            </a:r>
            <a:r>
              <a:rPr lang="hr-HR" u="sng" dirty="0">
                <a:solidFill>
                  <a:srgbClr val="FF0000"/>
                </a:solidFill>
              </a:rPr>
              <a:t>nije isporuka</a:t>
            </a:r>
            <a:endParaRPr lang="sl-SI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8927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15AD04E-4759-4824-990F-ABF24CA723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500709"/>
              </p:ext>
            </p:extLst>
          </p:nvPr>
        </p:nvGraphicFramePr>
        <p:xfrm>
          <a:off x="1371600" y="2414587"/>
          <a:ext cx="9167461" cy="33400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4069">
                  <a:extLst>
                    <a:ext uri="{9D8B030D-6E8A-4147-A177-3AD203B41FA5}">
                      <a16:colId xmlns:a16="http://schemas.microsoft.com/office/drawing/2014/main" val="903898730"/>
                    </a:ext>
                  </a:extLst>
                </a:gridCol>
                <a:gridCol w="1186098">
                  <a:extLst>
                    <a:ext uri="{9D8B030D-6E8A-4147-A177-3AD203B41FA5}">
                      <a16:colId xmlns:a16="http://schemas.microsoft.com/office/drawing/2014/main" val="534693511"/>
                    </a:ext>
                  </a:extLst>
                </a:gridCol>
                <a:gridCol w="2179894">
                  <a:extLst>
                    <a:ext uri="{9D8B030D-6E8A-4147-A177-3AD203B41FA5}">
                      <a16:colId xmlns:a16="http://schemas.microsoft.com/office/drawing/2014/main" val="3007328525"/>
                    </a:ext>
                  </a:extLst>
                </a:gridCol>
                <a:gridCol w="2389040">
                  <a:extLst>
                    <a:ext uri="{9D8B030D-6E8A-4147-A177-3AD203B41FA5}">
                      <a16:colId xmlns:a16="http://schemas.microsoft.com/office/drawing/2014/main" val="2759118184"/>
                    </a:ext>
                  </a:extLst>
                </a:gridCol>
                <a:gridCol w="2588360">
                  <a:extLst>
                    <a:ext uri="{9D8B030D-6E8A-4147-A177-3AD203B41FA5}">
                      <a16:colId xmlns:a16="http://schemas.microsoft.com/office/drawing/2014/main" val="4098019998"/>
                    </a:ext>
                  </a:extLst>
                </a:gridCol>
              </a:tblGrid>
              <a:tr h="792564">
                <a:tc gridSpan="5">
                  <a:txBody>
                    <a:bodyPr/>
                    <a:lstStyle/>
                    <a:p>
                      <a:pPr marL="1129030" algn="ctr">
                        <a:lnSpc>
                          <a:spcPct val="107000"/>
                        </a:lnSpc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endParaRPr lang="hr-HR" sz="1600" spc="-5" dirty="0">
                        <a:effectLst/>
                      </a:endParaRPr>
                    </a:p>
                    <a:p>
                      <a:pPr marL="1129030" algn="ctr">
                        <a:lnSpc>
                          <a:spcPct val="107000"/>
                        </a:lnSpc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r>
                        <a:rPr lang="hr-HR" sz="1600" b="1" spc="-5" dirty="0">
                          <a:effectLst/>
                        </a:rPr>
                        <a:t>A</a:t>
                      </a:r>
                      <a:r>
                        <a:rPr lang="hr-HR" sz="1600" b="1" spc="5" dirty="0">
                          <a:effectLst/>
                        </a:rPr>
                        <a:t>r</a:t>
                      </a:r>
                      <a:r>
                        <a:rPr lang="hr-HR" sz="1600" b="1" dirty="0">
                          <a:effectLst/>
                        </a:rPr>
                        <a:t>a</a:t>
                      </a:r>
                      <a:r>
                        <a:rPr lang="hr-HR" sz="1600" b="1" spc="5" dirty="0">
                          <a:effectLst/>
                        </a:rPr>
                        <a:t>n</a:t>
                      </a:r>
                      <a:r>
                        <a:rPr lang="hr-HR" sz="1600" b="1" spc="-20" dirty="0">
                          <a:effectLst/>
                        </a:rPr>
                        <a:t>ž</a:t>
                      </a:r>
                      <a:r>
                        <a:rPr lang="hr-HR" sz="1600" b="1" spc="20" dirty="0">
                          <a:effectLst/>
                        </a:rPr>
                        <a:t>m</a:t>
                      </a:r>
                      <a:r>
                        <a:rPr lang="hr-HR" sz="1600" b="1" dirty="0">
                          <a:effectLst/>
                        </a:rPr>
                        <a:t>an</a:t>
                      </a:r>
                      <a:r>
                        <a:rPr lang="hr-HR" sz="1600" b="1" spc="-40" dirty="0">
                          <a:effectLst/>
                        </a:rPr>
                        <a:t> </a:t>
                      </a:r>
                      <a:r>
                        <a:rPr lang="hr-HR" sz="1600" b="1" spc="-5" dirty="0">
                          <a:effectLst/>
                        </a:rPr>
                        <a:t>z</a:t>
                      </a:r>
                      <a:r>
                        <a:rPr lang="hr-HR" sz="1600" b="1" dirty="0">
                          <a:effectLst/>
                        </a:rPr>
                        <a:t>a pre</a:t>
                      </a:r>
                      <a:r>
                        <a:rPr lang="hr-HR" sz="1600" b="1" spc="20" dirty="0">
                          <a:effectLst/>
                        </a:rPr>
                        <a:t>m</a:t>
                      </a:r>
                      <a:r>
                        <a:rPr lang="hr-HR" sz="1600" b="1" spc="5" dirty="0">
                          <a:effectLst/>
                        </a:rPr>
                        <a:t>j</a:t>
                      </a:r>
                      <a:r>
                        <a:rPr lang="hr-HR" sz="1600" b="1" dirty="0">
                          <a:effectLst/>
                        </a:rPr>
                        <a:t>e</a:t>
                      </a:r>
                      <a:r>
                        <a:rPr lang="hr-HR" sz="1600" b="1" spc="5" dirty="0">
                          <a:effectLst/>
                        </a:rPr>
                        <a:t>š</a:t>
                      </a:r>
                      <a:r>
                        <a:rPr lang="hr-HR" sz="1600" b="1" dirty="0">
                          <a:effectLst/>
                        </a:rPr>
                        <a:t>ta</a:t>
                      </a:r>
                      <a:r>
                        <a:rPr lang="hr-HR" sz="1600" b="1" spc="-5" dirty="0">
                          <a:effectLst/>
                        </a:rPr>
                        <a:t>n</a:t>
                      </a:r>
                      <a:r>
                        <a:rPr lang="hr-HR" sz="1600" b="1" spc="5" dirty="0">
                          <a:effectLst/>
                        </a:rPr>
                        <a:t>j</a:t>
                      </a:r>
                      <a:r>
                        <a:rPr lang="hr-HR" sz="1600" b="1" dirty="0">
                          <a:effectLst/>
                        </a:rPr>
                        <a:t>e</a:t>
                      </a:r>
                      <a:r>
                        <a:rPr lang="hr-HR" sz="1600" b="1" spc="-70" dirty="0">
                          <a:effectLst/>
                        </a:rPr>
                        <a:t> </a:t>
                      </a:r>
                      <a:r>
                        <a:rPr lang="hr-HR" sz="1600" b="1" dirty="0">
                          <a:effectLst/>
                        </a:rPr>
                        <a:t>d</a:t>
                      </a:r>
                      <a:r>
                        <a:rPr lang="hr-HR" sz="1600" b="1" spc="-5" dirty="0">
                          <a:effectLst/>
                        </a:rPr>
                        <a:t>o</a:t>
                      </a:r>
                      <a:r>
                        <a:rPr lang="hr-HR" sz="1600" b="1" dirty="0">
                          <a:effectLst/>
                        </a:rPr>
                        <a:t>b</a:t>
                      </a:r>
                      <a:r>
                        <a:rPr lang="hr-HR" sz="1600" b="1" spc="-5" dirty="0">
                          <a:effectLst/>
                        </a:rPr>
                        <a:t>a</a:t>
                      </a:r>
                      <a:r>
                        <a:rPr lang="hr-HR" sz="1600" b="1" spc="15" dirty="0">
                          <a:effectLst/>
                        </a:rPr>
                        <a:t>r</a:t>
                      </a:r>
                      <a:r>
                        <a:rPr lang="hr-HR" sz="1600" b="1" dirty="0">
                          <a:effectLst/>
                        </a:rPr>
                        <a:t>a</a:t>
                      </a:r>
                      <a:endParaRPr lang="sl-SI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852523"/>
                  </a:ext>
                </a:extLst>
              </a:tr>
              <a:tr h="843314">
                <a:tc>
                  <a:txBody>
                    <a:bodyPr/>
                    <a:lstStyle/>
                    <a:p>
                      <a:pPr marL="150495" marR="73660" indent="-46990">
                        <a:lnSpc>
                          <a:spcPts val="91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endParaRPr lang="hr-HR" sz="1400" spc="-5" dirty="0">
                        <a:effectLst/>
                      </a:endParaRPr>
                    </a:p>
                    <a:p>
                      <a:pPr marL="150495" marR="73660" indent="-46990">
                        <a:lnSpc>
                          <a:spcPts val="91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hr-HR" sz="1400" b="1" spc="-5" dirty="0">
                          <a:effectLst/>
                        </a:rPr>
                        <a:t>Red</a:t>
                      </a:r>
                      <a:r>
                        <a:rPr lang="hr-HR" sz="1400" b="1" dirty="0">
                          <a:effectLst/>
                        </a:rPr>
                        <a:t>. </a:t>
                      </a:r>
                      <a:r>
                        <a:rPr lang="hr-HR" sz="1400" b="1" spc="-5" dirty="0">
                          <a:effectLst/>
                        </a:rPr>
                        <a:t>br.</a:t>
                      </a:r>
                      <a:endParaRPr lang="sl-SI" sz="1400" b="1" dirty="0">
                        <a:effectLst/>
                      </a:endParaRPr>
                    </a:p>
                    <a:p>
                      <a:pPr>
                        <a:lnSpc>
                          <a:spcPts val="8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 </a:t>
                      </a:r>
                      <a:endParaRPr lang="sl-SI" sz="1400" b="1" dirty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 </a:t>
                      </a:r>
                      <a:endParaRPr lang="sl-SI" sz="1400" b="1" dirty="0">
                        <a:effectLst/>
                      </a:endParaRPr>
                    </a:p>
                    <a:p>
                      <a:pPr marL="120015">
                        <a:lnSpc>
                          <a:spcPts val="915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-5" dirty="0">
                          <a:effectLst/>
                        </a:rPr>
                        <a:t>(1</a:t>
                      </a:r>
                      <a:r>
                        <a:rPr lang="hr-HR" sz="1400" b="1" dirty="0">
                          <a:effectLst/>
                        </a:rPr>
                        <a:t>9)</a:t>
                      </a:r>
                      <a:endParaRPr lang="sl-SI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63500" marR="50165" indent="6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5" dirty="0">
                          <a:effectLst/>
                        </a:rPr>
                        <a:t>K</a:t>
                      </a:r>
                      <a:r>
                        <a:rPr lang="hr-HR" sz="1400" b="1" spc="-5" dirty="0">
                          <a:effectLst/>
                        </a:rPr>
                        <a:t>ô</a:t>
                      </a:r>
                      <a:r>
                        <a:rPr lang="hr-HR" sz="1400" b="1" dirty="0">
                          <a:effectLst/>
                        </a:rPr>
                        <a:t>d </a:t>
                      </a:r>
                      <a:r>
                        <a:rPr lang="hr-HR" sz="1400" b="1" spc="-5" dirty="0">
                          <a:effectLst/>
                        </a:rPr>
                        <a:t>držav</a:t>
                      </a:r>
                      <a:r>
                        <a:rPr lang="hr-HR" sz="1400" b="1" dirty="0">
                          <a:effectLst/>
                        </a:rPr>
                        <a:t>e </a:t>
                      </a:r>
                      <a:r>
                        <a:rPr lang="hr-HR" sz="1400" b="1" spc="-5" dirty="0">
                          <a:effectLst/>
                        </a:rPr>
                        <a:t>pr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15" dirty="0">
                          <a:effectLst/>
                        </a:rPr>
                        <a:t>m</a:t>
                      </a:r>
                      <a:r>
                        <a:rPr lang="hr-HR" sz="1400" b="1" spc="-15" dirty="0">
                          <a:effectLst/>
                        </a:rPr>
                        <a:t>a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spc="-5" dirty="0">
                          <a:effectLst/>
                        </a:rPr>
                        <a:t>e</a:t>
                      </a:r>
                      <a:r>
                        <a:rPr lang="hr-HR" sz="1400" b="1" dirty="0">
                          <a:effectLst/>
                        </a:rPr>
                        <a:t>lj a</a:t>
                      </a:r>
                      <a:endParaRPr lang="sl-SI" sz="1400" b="1" dirty="0">
                        <a:effectLst/>
                      </a:endParaRPr>
                    </a:p>
                    <a:p>
                      <a:pPr marL="154305" marR="140970" algn="ctr">
                        <a:lnSpc>
                          <a:spcPts val="905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-5" dirty="0">
                          <a:effectLst/>
                        </a:rPr>
                        <a:t>(20</a:t>
                      </a:r>
                      <a:r>
                        <a:rPr lang="hr-HR" sz="1400" b="1" dirty="0">
                          <a:effectLst/>
                        </a:rPr>
                        <a:t>)</a:t>
                      </a:r>
                      <a:endParaRPr lang="sl-SI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61595" indent="6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5" dirty="0">
                          <a:effectLst/>
                        </a:rPr>
                        <a:t>P</a:t>
                      </a:r>
                      <a:r>
                        <a:rPr lang="hr-HR" sz="1400" b="1" spc="-5" dirty="0">
                          <a:effectLst/>
                        </a:rPr>
                        <a:t>D</a:t>
                      </a:r>
                      <a:r>
                        <a:rPr lang="hr-HR" sz="1400" b="1" dirty="0">
                          <a:effectLst/>
                        </a:rPr>
                        <a:t>V id</a:t>
                      </a:r>
                      <a:r>
                        <a:rPr lang="hr-HR" sz="1400" b="1" spc="-5" dirty="0">
                          <a:effectLst/>
                        </a:rPr>
                        <a:t>en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5" dirty="0">
                          <a:effectLst/>
                        </a:rPr>
                        <a:t>f</a:t>
                      </a:r>
                      <a:r>
                        <a:rPr lang="hr-HR" sz="1400" b="1" spc="-10" dirty="0">
                          <a:effectLst/>
                        </a:rPr>
                        <a:t>i</a:t>
                      </a:r>
                      <a:r>
                        <a:rPr lang="hr-HR" sz="1400" b="1" spc="5" dirty="0">
                          <a:effectLst/>
                        </a:rPr>
                        <a:t>k</a:t>
                      </a:r>
                      <a:r>
                        <a:rPr lang="hr-HR" sz="1400" b="1" spc="-15" dirty="0">
                          <a:effectLst/>
                        </a:rPr>
                        <a:t>a</a:t>
                      </a:r>
                      <a:r>
                        <a:rPr lang="hr-HR" sz="1400" b="1" spc="5" dirty="0">
                          <a:effectLst/>
                        </a:rPr>
                        <a:t>c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-10" dirty="0">
                          <a:effectLst/>
                        </a:rPr>
                        <a:t>j</a:t>
                      </a:r>
                      <a:r>
                        <a:rPr lang="hr-HR" sz="1400" b="1" spc="5" dirty="0">
                          <a:effectLst/>
                        </a:rPr>
                        <a:t>sk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-5" dirty="0">
                          <a:effectLst/>
                        </a:rPr>
                        <a:t> bro</a:t>
                      </a:r>
                      <a:r>
                        <a:rPr lang="hr-HR" sz="1400" b="1" dirty="0">
                          <a:effectLst/>
                        </a:rPr>
                        <a:t>j </a:t>
                      </a:r>
                      <a:r>
                        <a:rPr lang="hr-HR" sz="1400" b="1" spc="-5" dirty="0">
                          <a:effectLst/>
                        </a:rPr>
                        <a:t>po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spc="-5" dirty="0">
                          <a:effectLst/>
                        </a:rPr>
                        <a:t>en</a:t>
                      </a:r>
                      <a:r>
                        <a:rPr lang="hr-HR" sz="1400" b="1" spc="5" dirty="0">
                          <a:effectLst/>
                        </a:rPr>
                        <a:t>c</a:t>
                      </a:r>
                      <a:r>
                        <a:rPr lang="hr-HR" sz="1400" b="1" dirty="0">
                          <a:effectLst/>
                        </a:rPr>
                        <a:t>ij</a:t>
                      </a:r>
                      <a:r>
                        <a:rPr lang="hr-HR" sz="1400" b="1" spc="-5" dirty="0">
                          <a:effectLst/>
                        </a:rPr>
                        <a:t>a</a:t>
                      </a:r>
                      <a:r>
                        <a:rPr lang="hr-HR" sz="1400" b="1" dirty="0">
                          <a:effectLst/>
                        </a:rPr>
                        <a:t>ln</a:t>
                      </a:r>
                      <a:r>
                        <a:rPr lang="hr-HR" sz="1400" b="1" spc="-5" dirty="0">
                          <a:effectLst/>
                        </a:rPr>
                        <a:t>o</a:t>
                      </a:r>
                      <a:r>
                        <a:rPr lang="hr-HR" sz="1400" b="1" dirty="0">
                          <a:effectLst/>
                        </a:rPr>
                        <a:t>g </a:t>
                      </a:r>
                      <a:r>
                        <a:rPr lang="hr-HR" sz="1400" b="1" spc="-5" dirty="0">
                          <a:effectLst/>
                        </a:rPr>
                        <a:t>pr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15" dirty="0">
                          <a:effectLst/>
                        </a:rPr>
                        <a:t>m</a:t>
                      </a:r>
                      <a:r>
                        <a:rPr lang="hr-HR" sz="1400" b="1" spc="-15" dirty="0">
                          <a:effectLst/>
                        </a:rPr>
                        <a:t>a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spc="-5" dirty="0">
                          <a:effectLst/>
                        </a:rPr>
                        <a:t>e</a:t>
                      </a:r>
                      <a:r>
                        <a:rPr lang="hr-HR" sz="1400" b="1" dirty="0">
                          <a:effectLst/>
                        </a:rPr>
                        <a:t>lja</a:t>
                      </a:r>
                      <a:endParaRPr lang="sl-SI" sz="1400" b="1" dirty="0">
                        <a:effectLst/>
                      </a:endParaRPr>
                    </a:p>
                    <a:p>
                      <a:pPr marL="376555" marR="368300" algn="ctr">
                        <a:lnSpc>
                          <a:spcPts val="905"/>
                        </a:lnSpc>
                        <a:spcAft>
                          <a:spcPts val="0"/>
                        </a:spcAft>
                      </a:pPr>
                      <a:endParaRPr lang="hr-HR" sz="1400" b="1" spc="-5" dirty="0">
                        <a:effectLst/>
                      </a:endParaRPr>
                    </a:p>
                    <a:p>
                      <a:pPr marL="376555" marR="368300" algn="ctr">
                        <a:lnSpc>
                          <a:spcPts val="905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-5" dirty="0">
                          <a:effectLst/>
                        </a:rPr>
                        <a:t>(21</a:t>
                      </a:r>
                      <a:r>
                        <a:rPr lang="hr-HR" sz="1400" b="1" dirty="0">
                          <a:effectLst/>
                        </a:rPr>
                        <a:t>)</a:t>
                      </a:r>
                      <a:endParaRPr lang="sl-SI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7155" marR="869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5" dirty="0">
                          <a:effectLst/>
                        </a:rPr>
                        <a:t>P</a:t>
                      </a:r>
                      <a:r>
                        <a:rPr lang="hr-HR" sz="1400" b="1" spc="-5" dirty="0">
                          <a:effectLst/>
                        </a:rPr>
                        <a:t>D</a:t>
                      </a:r>
                      <a:r>
                        <a:rPr lang="hr-HR" sz="1400" b="1" dirty="0">
                          <a:effectLst/>
                        </a:rPr>
                        <a:t>V id</a:t>
                      </a:r>
                      <a:r>
                        <a:rPr lang="hr-HR" sz="1400" b="1" spc="-5" dirty="0">
                          <a:effectLst/>
                        </a:rPr>
                        <a:t>en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-5" dirty="0">
                          <a:effectLst/>
                        </a:rPr>
                        <a:t>f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5" dirty="0">
                          <a:effectLst/>
                        </a:rPr>
                        <a:t>k</a:t>
                      </a:r>
                      <a:r>
                        <a:rPr lang="hr-HR" sz="1400" b="1" spc="-15" dirty="0">
                          <a:effectLst/>
                        </a:rPr>
                        <a:t>a</a:t>
                      </a:r>
                      <a:r>
                        <a:rPr lang="hr-HR" sz="1400" b="1" spc="5" dirty="0">
                          <a:effectLst/>
                        </a:rPr>
                        <a:t>c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-10" dirty="0">
                          <a:effectLst/>
                        </a:rPr>
                        <a:t>j</a:t>
                      </a:r>
                      <a:r>
                        <a:rPr lang="hr-HR" sz="1400" b="1" spc="-5" dirty="0">
                          <a:effectLst/>
                        </a:rPr>
                        <a:t>s</a:t>
                      </a:r>
                      <a:r>
                        <a:rPr lang="hr-HR" sz="1400" b="1" spc="5" dirty="0">
                          <a:effectLst/>
                        </a:rPr>
                        <a:t>k</a:t>
                      </a:r>
                      <a:r>
                        <a:rPr lang="hr-HR" sz="1400" b="1" dirty="0">
                          <a:effectLst/>
                        </a:rPr>
                        <a:t>i </a:t>
                      </a:r>
                      <a:r>
                        <a:rPr lang="hr-HR" sz="1400" b="1" spc="-5" dirty="0">
                          <a:effectLst/>
                        </a:rPr>
                        <a:t>bro</a:t>
                      </a:r>
                      <a:r>
                        <a:rPr lang="hr-HR" sz="1400" b="1" dirty="0">
                          <a:effectLst/>
                        </a:rPr>
                        <a:t>j</a:t>
                      </a:r>
                      <a:r>
                        <a:rPr lang="hr-HR" sz="1400" b="1" spc="5" dirty="0">
                          <a:effectLst/>
                        </a:rPr>
                        <a:t> </a:t>
                      </a:r>
                      <a:r>
                        <a:rPr lang="hr-HR" sz="1400" b="1" spc="-5" dirty="0">
                          <a:effectLst/>
                        </a:rPr>
                        <a:t>po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spc="-5" dirty="0">
                          <a:effectLst/>
                        </a:rPr>
                        <a:t>en</a:t>
                      </a:r>
                      <a:r>
                        <a:rPr lang="hr-HR" sz="1400" b="1" spc="5" dirty="0">
                          <a:effectLst/>
                        </a:rPr>
                        <a:t>c</a:t>
                      </a:r>
                      <a:r>
                        <a:rPr lang="hr-HR" sz="1400" b="1" dirty="0">
                          <a:effectLst/>
                        </a:rPr>
                        <a:t>ij</a:t>
                      </a:r>
                      <a:r>
                        <a:rPr lang="hr-HR" sz="1400" b="1" spc="-15" dirty="0">
                          <a:effectLst/>
                        </a:rPr>
                        <a:t>a</a:t>
                      </a:r>
                      <a:r>
                        <a:rPr lang="hr-HR" sz="1400" b="1" dirty="0">
                          <a:effectLst/>
                        </a:rPr>
                        <a:t>ln</a:t>
                      </a:r>
                      <a:r>
                        <a:rPr lang="hr-HR" sz="1400" b="1" spc="-5" dirty="0">
                          <a:effectLst/>
                        </a:rPr>
                        <a:t>o</a:t>
                      </a:r>
                      <a:r>
                        <a:rPr lang="hr-HR" sz="1400" b="1" dirty="0">
                          <a:effectLst/>
                        </a:rPr>
                        <a:t>g </a:t>
                      </a:r>
                      <a:r>
                        <a:rPr lang="hr-HR" sz="1400" b="1" spc="-5" dirty="0">
                          <a:effectLst/>
                        </a:rPr>
                        <a:t>pr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15" dirty="0">
                          <a:effectLst/>
                        </a:rPr>
                        <a:t>m</a:t>
                      </a:r>
                      <a:r>
                        <a:rPr lang="hr-HR" sz="1400" b="1" spc="-15" dirty="0">
                          <a:effectLst/>
                        </a:rPr>
                        <a:t>a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spc="-5" dirty="0">
                          <a:effectLst/>
                        </a:rPr>
                        <a:t>e</a:t>
                      </a:r>
                      <a:r>
                        <a:rPr lang="hr-HR" sz="1400" b="1" dirty="0">
                          <a:effectLst/>
                        </a:rPr>
                        <a:t>lja</a:t>
                      </a:r>
                      <a:r>
                        <a:rPr lang="hr-HR" sz="1400" b="1" spc="-10" dirty="0">
                          <a:effectLst/>
                        </a:rPr>
                        <a:t> </a:t>
                      </a:r>
                      <a:r>
                        <a:rPr lang="hr-HR" sz="1400" b="1" spc="5" dirty="0">
                          <a:effectLst/>
                        </a:rPr>
                        <a:t>k</a:t>
                      </a:r>
                      <a:r>
                        <a:rPr lang="hr-HR" sz="1400" b="1" spc="-5" dirty="0">
                          <a:effectLst/>
                        </a:rPr>
                        <a:t>o</a:t>
                      </a:r>
                      <a:r>
                        <a:rPr lang="hr-HR" sz="1400" b="1" dirty="0">
                          <a:effectLst/>
                        </a:rPr>
                        <a:t>ji</a:t>
                      </a:r>
                      <a:r>
                        <a:rPr lang="hr-HR" sz="1400" b="1" spc="-5" dirty="0">
                          <a:effectLst/>
                        </a:rPr>
                        <a:t> </a:t>
                      </a:r>
                      <a:r>
                        <a:rPr lang="hr-HR" sz="1400" b="1" dirty="0">
                          <a:effectLst/>
                        </a:rPr>
                        <a:t>je </a:t>
                      </a:r>
                      <a:r>
                        <a:rPr lang="hr-HR" sz="1400" b="1" spc="-5" dirty="0">
                          <a:effectLst/>
                        </a:rPr>
                        <a:t>za</a:t>
                      </a:r>
                      <a:r>
                        <a:rPr lang="hr-HR" sz="1400" b="1" spc="15" dirty="0">
                          <a:effectLst/>
                        </a:rPr>
                        <a:t>m</a:t>
                      </a:r>
                      <a:r>
                        <a:rPr lang="hr-HR" sz="1400" b="1" dirty="0">
                          <a:effectLst/>
                        </a:rPr>
                        <a:t>ij</a:t>
                      </a:r>
                      <a:r>
                        <a:rPr lang="hr-HR" sz="1400" b="1" spc="-5" dirty="0">
                          <a:effectLst/>
                        </a:rPr>
                        <a:t>en</a:t>
                      </a:r>
                      <a:r>
                        <a:rPr lang="hr-HR" sz="1400" b="1" dirty="0">
                          <a:effectLst/>
                        </a:rPr>
                        <a:t>jen</a:t>
                      </a:r>
                      <a:endParaRPr lang="sl-SI" sz="1400" b="1" dirty="0">
                        <a:effectLst/>
                      </a:endParaRPr>
                    </a:p>
                    <a:p>
                      <a:pPr marL="424180" marR="415290" algn="ctr">
                        <a:lnSpc>
                          <a:spcPts val="905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-5" dirty="0">
                          <a:effectLst/>
                        </a:rPr>
                        <a:t>(22</a:t>
                      </a:r>
                      <a:r>
                        <a:rPr lang="hr-HR" sz="1400" b="1" dirty="0">
                          <a:effectLst/>
                        </a:rPr>
                        <a:t>)</a:t>
                      </a:r>
                      <a:endParaRPr lang="sl-SI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1300" marR="2298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5" dirty="0">
                          <a:effectLst/>
                        </a:rPr>
                        <a:t>P</a:t>
                      </a:r>
                      <a:r>
                        <a:rPr lang="hr-HR" sz="1400" b="1" spc="-5" dirty="0">
                          <a:effectLst/>
                        </a:rPr>
                        <a:t>ovra</a:t>
                      </a:r>
                      <a:r>
                        <a:rPr lang="hr-HR" sz="1400" b="1" dirty="0">
                          <a:effectLst/>
                        </a:rPr>
                        <a:t>t</a:t>
                      </a:r>
                      <a:r>
                        <a:rPr lang="hr-HR" sz="1400" b="1" spc="10" dirty="0">
                          <a:effectLst/>
                        </a:rPr>
                        <a:t> </a:t>
                      </a:r>
                      <a:r>
                        <a:rPr lang="hr-HR" sz="1400" b="1" spc="-5" dirty="0">
                          <a:effectLst/>
                        </a:rPr>
                        <a:t>dobar</a:t>
                      </a:r>
                      <a:r>
                        <a:rPr lang="hr-HR" sz="1400" b="1" dirty="0">
                          <a:effectLst/>
                        </a:rPr>
                        <a:t>a</a:t>
                      </a:r>
                      <a:endParaRPr lang="sl-SI" sz="1400" b="1" dirty="0">
                        <a:effectLst/>
                      </a:endParaRPr>
                    </a:p>
                    <a:p>
                      <a:pPr>
                        <a:lnSpc>
                          <a:spcPts val="75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 </a:t>
                      </a:r>
                      <a:endParaRPr lang="sl-SI" sz="1400" b="1" dirty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 </a:t>
                      </a:r>
                      <a:endParaRPr lang="sl-SI" sz="1400" b="1" dirty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 </a:t>
                      </a:r>
                      <a:endParaRPr lang="sl-SI" sz="1400" b="1" dirty="0">
                        <a:effectLst/>
                      </a:endParaRPr>
                    </a:p>
                    <a:p>
                      <a:pPr marL="469900" marR="459740" algn="ctr">
                        <a:lnSpc>
                          <a:spcPts val="915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-5" dirty="0">
                          <a:effectLst/>
                        </a:rPr>
                        <a:t>(23</a:t>
                      </a:r>
                      <a:r>
                        <a:rPr lang="hr-HR" sz="1400" b="1" dirty="0">
                          <a:effectLst/>
                        </a:rPr>
                        <a:t>)</a:t>
                      </a:r>
                      <a:endParaRPr lang="sl-SI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7251236"/>
                  </a:ext>
                </a:extLst>
              </a:tr>
              <a:tr h="5680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 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1.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DE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877788112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X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6074238"/>
                  </a:ext>
                </a:extLst>
              </a:tr>
              <a:tr h="5680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sl-SI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782598"/>
                  </a:ext>
                </a:extLst>
              </a:tr>
              <a:tr h="5680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1691751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90868299-BDE1-4AD9-A61F-1224136FF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6297"/>
          </a:xfrm>
        </p:spPr>
        <p:txBody>
          <a:bodyPr/>
          <a:lstStyle/>
          <a:p>
            <a:r>
              <a:rPr lang="hr-HR" dirty="0"/>
              <a:t>  		Zbirna prijava – poseban dio -povrat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92439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1842E-FD5B-4307-ABF8-CBA815776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/>
              <a:t>Premještanje dobara</a:t>
            </a:r>
            <a:endParaRPr lang="sl-S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A6B27-3EF6-4CFD-A184-B7DABCFD5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Premještanje vlastitih dobara od strane </a:t>
            </a:r>
            <a:r>
              <a:rPr lang="hr-HR" dirty="0" err="1"/>
              <a:t>p.o</a:t>
            </a:r>
            <a:r>
              <a:rPr lang="hr-HR" dirty="0"/>
              <a:t>. iz jedne države članice u drugu – isporuka dobara – tzv. pretpostavljena ili ‘’fiktivna isporuka’’ </a:t>
            </a:r>
          </a:p>
          <a:p>
            <a:r>
              <a:rPr lang="hr-HR" dirty="0"/>
              <a:t>Fizičko premještanje – nema prijenosa prava raspolaganja</a:t>
            </a:r>
          </a:p>
          <a:p>
            <a:r>
              <a:rPr lang="hr-HR" dirty="0"/>
              <a:t>Čl.17. Direktive 2006/112/EZ i čl.7.st.5. Zakona o PDV-u – isporuka</a:t>
            </a:r>
          </a:p>
          <a:p>
            <a:r>
              <a:rPr lang="hr-HR" dirty="0"/>
              <a:t>Svrha – nadzor nad kretanjem dobara unutar EU</a:t>
            </a:r>
          </a:p>
          <a:p>
            <a:r>
              <a:rPr lang="hr-HR" dirty="0"/>
              <a:t>Oslobođena isporuka u državi članici iz koje se dobra otpremaju</a:t>
            </a:r>
          </a:p>
          <a:p>
            <a:r>
              <a:rPr lang="hr-HR" dirty="0"/>
              <a:t>Oporezivo stjecanje u državi članici u koju dobra dolaze – obveza registracije i kod isporuke zaračunavanje PDV-a te države članice</a:t>
            </a:r>
          </a:p>
          <a:p>
            <a:r>
              <a:rPr lang="hr-HR" dirty="0"/>
              <a:t>Nejednako postupanje u državama članicama</a:t>
            </a:r>
          </a:p>
          <a:p>
            <a:pPr marL="0" indent="0">
              <a:buNone/>
            </a:pPr>
            <a:endParaRPr lang="hr-HR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205695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21140-402E-4F8B-8B82-D28B48ED0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2474"/>
          </a:xfrm>
        </p:spPr>
        <p:txBody>
          <a:bodyPr/>
          <a:lstStyle/>
          <a:p>
            <a:r>
              <a:rPr lang="hr-HR" dirty="0"/>
              <a:t>			</a:t>
            </a:r>
            <a:r>
              <a:rPr lang="hr-HR" b="1" dirty="0"/>
              <a:t>Zamjena kupca (1)</a:t>
            </a:r>
            <a:endParaRPr lang="sl-S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34659-CD81-4A08-A795-C231E07E0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534"/>
            <a:ext cx="10515600" cy="4788429"/>
          </a:xfrm>
        </p:spPr>
        <p:txBody>
          <a:bodyPr>
            <a:normAutofit/>
          </a:bodyPr>
          <a:lstStyle/>
          <a:p>
            <a:r>
              <a:rPr lang="hr-HR" dirty="0"/>
              <a:t>Čl.7.st.6. Zakona o PDV-u – nakon otpreme dobra u drugu DČ poznatom kupcu, moguća je zamjena tog kupca nekom drugom osobom</a:t>
            </a:r>
          </a:p>
          <a:p>
            <a:r>
              <a:rPr lang="hr-HR" dirty="0"/>
              <a:t>Zamjena može biti samo u roku od 12 mjeseci</a:t>
            </a:r>
          </a:p>
          <a:p>
            <a:r>
              <a:rPr lang="hr-HR" dirty="0"/>
              <a:t>Propisan postupak – čl.7.st.6. Zakona o PDV-u:</a:t>
            </a:r>
          </a:p>
          <a:p>
            <a:pPr marL="0" indent="0">
              <a:buNone/>
            </a:pPr>
            <a:r>
              <a:rPr lang="hr-HR" dirty="0"/>
              <a:t>   - ispunjeni primjenjivi uvjeti iz čl.7.st.2. Zakona o PDV-u,</a:t>
            </a:r>
          </a:p>
          <a:p>
            <a:pPr marL="0" indent="0">
              <a:buNone/>
            </a:pPr>
            <a:r>
              <a:rPr lang="hr-HR" dirty="0"/>
              <a:t>   - </a:t>
            </a:r>
            <a:r>
              <a:rPr lang="hr-HR" dirty="0" err="1"/>
              <a:t>p.o</a:t>
            </a:r>
            <a:r>
              <a:rPr lang="hr-HR" dirty="0"/>
              <a:t>. A mora tu zamjenu upisati u propisanu evidenciju (čl.83.st.3. Zakona o PDV-u i čl.54.a. st.1.t.e) Provedbene uredbe Vijeća (EU) 282/2011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45210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4691D-5E24-4315-A23F-5F6AD650E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8608"/>
          </a:xfrm>
        </p:spPr>
        <p:txBody>
          <a:bodyPr/>
          <a:lstStyle/>
          <a:p>
            <a:pPr algn="ctr"/>
            <a:r>
              <a:rPr lang="hr-HR" b="1" dirty="0"/>
              <a:t>Zamjena kupca (2)</a:t>
            </a:r>
            <a:endParaRPr lang="sl-S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8558E-6433-41B1-813D-26F94CED6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7867"/>
            <a:ext cx="10515600" cy="4619096"/>
          </a:xfrm>
        </p:spPr>
        <p:txBody>
          <a:bodyPr>
            <a:normAutofit/>
          </a:bodyPr>
          <a:lstStyle/>
          <a:p>
            <a:r>
              <a:rPr lang="hr-HR" dirty="0"/>
              <a:t> čl.88. st.1.t.d) Zakona o PDV-u – u ZP navesti svaku promjenu podataka za dobra u okviru aranžmana za premještanje  -  </a:t>
            </a:r>
            <a:r>
              <a:rPr lang="hr-HR" dirty="0" err="1"/>
              <a:t>p.o</a:t>
            </a:r>
            <a:r>
              <a:rPr lang="hr-HR" dirty="0"/>
              <a:t>. A mora u ZP u posebnom dijelu za aranžman premještanja iskazati PDV ID broj potencijalnog primatelja koji je zamijenjen – čl.185.st.5.t.22. Pravilnika o PDV-u</a:t>
            </a:r>
          </a:p>
          <a:p>
            <a:r>
              <a:rPr lang="hr-HR" dirty="0"/>
              <a:t>Uputa PU od 3.1.2020.</a:t>
            </a:r>
          </a:p>
          <a:p>
            <a:pPr marL="0" indent="0">
              <a:buNone/>
            </a:pPr>
            <a:r>
              <a:rPr lang="hr-HR" dirty="0"/>
              <a:t>‘’Porezni obveznik A bilježi zamjenu poreznog obveznika B poreznim obveznikom C u svojoj evidenciji iz čl.83.st.3. Zakona o PDV-u i navodi PDV ID broj </a:t>
            </a:r>
            <a:r>
              <a:rPr lang="hr-HR" dirty="0" err="1"/>
              <a:t>p.o</a:t>
            </a:r>
            <a:r>
              <a:rPr lang="hr-HR" dirty="0"/>
              <a:t>. B i C u svojoj Zbirnoj prijavi, jer je došlo do izmjene dostavljenih podataka.’’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533546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15AD04E-4759-4824-990F-ABF24CA723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570357"/>
              </p:ext>
            </p:extLst>
          </p:nvPr>
        </p:nvGraphicFramePr>
        <p:xfrm>
          <a:off x="1371600" y="2414587"/>
          <a:ext cx="9167461" cy="33400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4069">
                  <a:extLst>
                    <a:ext uri="{9D8B030D-6E8A-4147-A177-3AD203B41FA5}">
                      <a16:colId xmlns:a16="http://schemas.microsoft.com/office/drawing/2014/main" val="903898730"/>
                    </a:ext>
                  </a:extLst>
                </a:gridCol>
                <a:gridCol w="1186098">
                  <a:extLst>
                    <a:ext uri="{9D8B030D-6E8A-4147-A177-3AD203B41FA5}">
                      <a16:colId xmlns:a16="http://schemas.microsoft.com/office/drawing/2014/main" val="534693511"/>
                    </a:ext>
                  </a:extLst>
                </a:gridCol>
                <a:gridCol w="2179894">
                  <a:extLst>
                    <a:ext uri="{9D8B030D-6E8A-4147-A177-3AD203B41FA5}">
                      <a16:colId xmlns:a16="http://schemas.microsoft.com/office/drawing/2014/main" val="3007328525"/>
                    </a:ext>
                  </a:extLst>
                </a:gridCol>
                <a:gridCol w="2389040">
                  <a:extLst>
                    <a:ext uri="{9D8B030D-6E8A-4147-A177-3AD203B41FA5}">
                      <a16:colId xmlns:a16="http://schemas.microsoft.com/office/drawing/2014/main" val="2759118184"/>
                    </a:ext>
                  </a:extLst>
                </a:gridCol>
                <a:gridCol w="2588360">
                  <a:extLst>
                    <a:ext uri="{9D8B030D-6E8A-4147-A177-3AD203B41FA5}">
                      <a16:colId xmlns:a16="http://schemas.microsoft.com/office/drawing/2014/main" val="4098019998"/>
                    </a:ext>
                  </a:extLst>
                </a:gridCol>
              </a:tblGrid>
              <a:tr h="792564">
                <a:tc gridSpan="5">
                  <a:txBody>
                    <a:bodyPr/>
                    <a:lstStyle/>
                    <a:p>
                      <a:pPr marL="1129030" algn="ctr">
                        <a:lnSpc>
                          <a:spcPct val="107000"/>
                        </a:lnSpc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endParaRPr lang="hr-HR" sz="1600" spc="-5" dirty="0">
                        <a:effectLst/>
                      </a:endParaRPr>
                    </a:p>
                    <a:p>
                      <a:pPr marL="1129030" algn="ctr">
                        <a:lnSpc>
                          <a:spcPct val="107000"/>
                        </a:lnSpc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r>
                        <a:rPr lang="hr-HR" sz="1600" b="1" spc="-5" dirty="0">
                          <a:effectLst/>
                        </a:rPr>
                        <a:t>A</a:t>
                      </a:r>
                      <a:r>
                        <a:rPr lang="hr-HR" sz="1600" b="1" spc="5" dirty="0">
                          <a:effectLst/>
                        </a:rPr>
                        <a:t>r</a:t>
                      </a:r>
                      <a:r>
                        <a:rPr lang="hr-HR" sz="1600" b="1" dirty="0">
                          <a:effectLst/>
                        </a:rPr>
                        <a:t>a</a:t>
                      </a:r>
                      <a:r>
                        <a:rPr lang="hr-HR" sz="1600" b="1" spc="5" dirty="0">
                          <a:effectLst/>
                        </a:rPr>
                        <a:t>n</a:t>
                      </a:r>
                      <a:r>
                        <a:rPr lang="hr-HR" sz="1600" b="1" spc="-20" dirty="0">
                          <a:effectLst/>
                        </a:rPr>
                        <a:t>ž</a:t>
                      </a:r>
                      <a:r>
                        <a:rPr lang="hr-HR" sz="1600" b="1" spc="20" dirty="0">
                          <a:effectLst/>
                        </a:rPr>
                        <a:t>m</a:t>
                      </a:r>
                      <a:r>
                        <a:rPr lang="hr-HR" sz="1600" b="1" dirty="0">
                          <a:effectLst/>
                        </a:rPr>
                        <a:t>an</a:t>
                      </a:r>
                      <a:r>
                        <a:rPr lang="hr-HR" sz="1600" b="1" spc="-40" dirty="0">
                          <a:effectLst/>
                        </a:rPr>
                        <a:t> </a:t>
                      </a:r>
                      <a:r>
                        <a:rPr lang="hr-HR" sz="1600" b="1" spc="-5" dirty="0">
                          <a:effectLst/>
                        </a:rPr>
                        <a:t>z</a:t>
                      </a:r>
                      <a:r>
                        <a:rPr lang="hr-HR" sz="1600" b="1" dirty="0">
                          <a:effectLst/>
                        </a:rPr>
                        <a:t>a pre</a:t>
                      </a:r>
                      <a:r>
                        <a:rPr lang="hr-HR" sz="1600" b="1" spc="20" dirty="0">
                          <a:effectLst/>
                        </a:rPr>
                        <a:t>m</a:t>
                      </a:r>
                      <a:r>
                        <a:rPr lang="hr-HR" sz="1600" b="1" spc="5" dirty="0">
                          <a:effectLst/>
                        </a:rPr>
                        <a:t>j</a:t>
                      </a:r>
                      <a:r>
                        <a:rPr lang="hr-HR" sz="1600" b="1" dirty="0">
                          <a:effectLst/>
                        </a:rPr>
                        <a:t>e</a:t>
                      </a:r>
                      <a:r>
                        <a:rPr lang="hr-HR" sz="1600" b="1" spc="5" dirty="0">
                          <a:effectLst/>
                        </a:rPr>
                        <a:t>š</a:t>
                      </a:r>
                      <a:r>
                        <a:rPr lang="hr-HR" sz="1600" b="1" dirty="0">
                          <a:effectLst/>
                        </a:rPr>
                        <a:t>ta</a:t>
                      </a:r>
                      <a:r>
                        <a:rPr lang="hr-HR" sz="1600" b="1" spc="-5" dirty="0">
                          <a:effectLst/>
                        </a:rPr>
                        <a:t>n</a:t>
                      </a:r>
                      <a:r>
                        <a:rPr lang="hr-HR" sz="1600" b="1" spc="5" dirty="0">
                          <a:effectLst/>
                        </a:rPr>
                        <a:t>j</a:t>
                      </a:r>
                      <a:r>
                        <a:rPr lang="hr-HR" sz="1600" b="1" dirty="0">
                          <a:effectLst/>
                        </a:rPr>
                        <a:t>e</a:t>
                      </a:r>
                      <a:r>
                        <a:rPr lang="hr-HR" sz="1600" b="1" spc="-70" dirty="0">
                          <a:effectLst/>
                        </a:rPr>
                        <a:t> </a:t>
                      </a:r>
                      <a:r>
                        <a:rPr lang="hr-HR" sz="1600" b="1" dirty="0">
                          <a:effectLst/>
                        </a:rPr>
                        <a:t>d</a:t>
                      </a:r>
                      <a:r>
                        <a:rPr lang="hr-HR" sz="1600" b="1" spc="-5" dirty="0">
                          <a:effectLst/>
                        </a:rPr>
                        <a:t>o</a:t>
                      </a:r>
                      <a:r>
                        <a:rPr lang="hr-HR" sz="1600" b="1" dirty="0">
                          <a:effectLst/>
                        </a:rPr>
                        <a:t>b</a:t>
                      </a:r>
                      <a:r>
                        <a:rPr lang="hr-HR" sz="1600" b="1" spc="-5" dirty="0">
                          <a:effectLst/>
                        </a:rPr>
                        <a:t>a</a:t>
                      </a:r>
                      <a:r>
                        <a:rPr lang="hr-HR" sz="1600" b="1" spc="15" dirty="0">
                          <a:effectLst/>
                        </a:rPr>
                        <a:t>r</a:t>
                      </a:r>
                      <a:r>
                        <a:rPr lang="hr-HR" sz="1600" b="1" dirty="0">
                          <a:effectLst/>
                        </a:rPr>
                        <a:t>a</a:t>
                      </a:r>
                      <a:endParaRPr lang="sl-SI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852523"/>
                  </a:ext>
                </a:extLst>
              </a:tr>
              <a:tr h="843314">
                <a:tc>
                  <a:txBody>
                    <a:bodyPr/>
                    <a:lstStyle/>
                    <a:p>
                      <a:pPr marL="150495" marR="73660" indent="-46990">
                        <a:lnSpc>
                          <a:spcPts val="91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endParaRPr lang="hr-HR" sz="1400" spc="-5" dirty="0">
                        <a:effectLst/>
                      </a:endParaRPr>
                    </a:p>
                    <a:p>
                      <a:pPr marL="150495" marR="73660" indent="-46990">
                        <a:lnSpc>
                          <a:spcPts val="91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hr-HR" sz="1400" b="1" spc="-5" dirty="0">
                          <a:effectLst/>
                        </a:rPr>
                        <a:t>Red</a:t>
                      </a:r>
                      <a:r>
                        <a:rPr lang="hr-HR" sz="1400" b="1" dirty="0">
                          <a:effectLst/>
                        </a:rPr>
                        <a:t>. </a:t>
                      </a:r>
                      <a:r>
                        <a:rPr lang="hr-HR" sz="1400" b="1" spc="-5" dirty="0">
                          <a:effectLst/>
                        </a:rPr>
                        <a:t>br.</a:t>
                      </a:r>
                      <a:endParaRPr lang="sl-SI" sz="1400" b="1" dirty="0">
                        <a:effectLst/>
                      </a:endParaRPr>
                    </a:p>
                    <a:p>
                      <a:pPr>
                        <a:lnSpc>
                          <a:spcPts val="8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 </a:t>
                      </a:r>
                      <a:endParaRPr lang="sl-SI" sz="1400" b="1" dirty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 </a:t>
                      </a:r>
                      <a:endParaRPr lang="sl-SI" sz="1400" b="1" dirty="0">
                        <a:effectLst/>
                      </a:endParaRPr>
                    </a:p>
                    <a:p>
                      <a:pPr marL="120015">
                        <a:lnSpc>
                          <a:spcPts val="915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-5" dirty="0">
                          <a:effectLst/>
                        </a:rPr>
                        <a:t>(1</a:t>
                      </a:r>
                      <a:r>
                        <a:rPr lang="hr-HR" sz="1400" b="1" dirty="0">
                          <a:effectLst/>
                        </a:rPr>
                        <a:t>9)</a:t>
                      </a:r>
                      <a:endParaRPr lang="sl-SI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63500" marR="50165" indent="6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5" dirty="0">
                          <a:effectLst/>
                        </a:rPr>
                        <a:t>K</a:t>
                      </a:r>
                      <a:r>
                        <a:rPr lang="hr-HR" sz="1400" b="1" spc="-5" dirty="0">
                          <a:effectLst/>
                        </a:rPr>
                        <a:t>ô</a:t>
                      </a:r>
                      <a:r>
                        <a:rPr lang="hr-HR" sz="1400" b="1" dirty="0">
                          <a:effectLst/>
                        </a:rPr>
                        <a:t>d </a:t>
                      </a:r>
                      <a:r>
                        <a:rPr lang="hr-HR" sz="1400" b="1" spc="-5" dirty="0">
                          <a:effectLst/>
                        </a:rPr>
                        <a:t>držav</a:t>
                      </a:r>
                      <a:r>
                        <a:rPr lang="hr-HR" sz="1400" b="1" dirty="0">
                          <a:effectLst/>
                        </a:rPr>
                        <a:t>e </a:t>
                      </a:r>
                      <a:r>
                        <a:rPr lang="hr-HR" sz="1400" b="1" spc="-5" dirty="0">
                          <a:effectLst/>
                        </a:rPr>
                        <a:t>pr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15" dirty="0">
                          <a:effectLst/>
                        </a:rPr>
                        <a:t>m</a:t>
                      </a:r>
                      <a:r>
                        <a:rPr lang="hr-HR" sz="1400" b="1" spc="-15" dirty="0">
                          <a:effectLst/>
                        </a:rPr>
                        <a:t>a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spc="-5" dirty="0">
                          <a:effectLst/>
                        </a:rPr>
                        <a:t>e</a:t>
                      </a:r>
                      <a:r>
                        <a:rPr lang="hr-HR" sz="1400" b="1" dirty="0">
                          <a:effectLst/>
                        </a:rPr>
                        <a:t>lj a</a:t>
                      </a:r>
                      <a:endParaRPr lang="sl-SI" sz="1400" b="1" dirty="0">
                        <a:effectLst/>
                      </a:endParaRPr>
                    </a:p>
                    <a:p>
                      <a:pPr marL="154305" marR="140970" algn="ctr">
                        <a:lnSpc>
                          <a:spcPts val="905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-5" dirty="0">
                          <a:effectLst/>
                        </a:rPr>
                        <a:t>(20</a:t>
                      </a:r>
                      <a:r>
                        <a:rPr lang="hr-HR" sz="1400" b="1" dirty="0">
                          <a:effectLst/>
                        </a:rPr>
                        <a:t>)</a:t>
                      </a:r>
                      <a:endParaRPr lang="sl-SI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61595" indent="6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5" dirty="0">
                          <a:effectLst/>
                        </a:rPr>
                        <a:t>P</a:t>
                      </a:r>
                      <a:r>
                        <a:rPr lang="hr-HR" sz="1400" b="1" spc="-5" dirty="0">
                          <a:effectLst/>
                        </a:rPr>
                        <a:t>D</a:t>
                      </a:r>
                      <a:r>
                        <a:rPr lang="hr-HR" sz="1400" b="1" dirty="0">
                          <a:effectLst/>
                        </a:rPr>
                        <a:t>V id</a:t>
                      </a:r>
                      <a:r>
                        <a:rPr lang="hr-HR" sz="1400" b="1" spc="-5" dirty="0">
                          <a:effectLst/>
                        </a:rPr>
                        <a:t>en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5" dirty="0">
                          <a:effectLst/>
                        </a:rPr>
                        <a:t>f</a:t>
                      </a:r>
                      <a:r>
                        <a:rPr lang="hr-HR" sz="1400" b="1" spc="-10" dirty="0">
                          <a:effectLst/>
                        </a:rPr>
                        <a:t>i</a:t>
                      </a:r>
                      <a:r>
                        <a:rPr lang="hr-HR" sz="1400" b="1" spc="5" dirty="0">
                          <a:effectLst/>
                        </a:rPr>
                        <a:t>k</a:t>
                      </a:r>
                      <a:r>
                        <a:rPr lang="hr-HR" sz="1400" b="1" spc="-15" dirty="0">
                          <a:effectLst/>
                        </a:rPr>
                        <a:t>a</a:t>
                      </a:r>
                      <a:r>
                        <a:rPr lang="hr-HR" sz="1400" b="1" spc="5" dirty="0">
                          <a:effectLst/>
                        </a:rPr>
                        <a:t>c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-10" dirty="0">
                          <a:effectLst/>
                        </a:rPr>
                        <a:t>j</a:t>
                      </a:r>
                      <a:r>
                        <a:rPr lang="hr-HR" sz="1400" b="1" spc="5" dirty="0">
                          <a:effectLst/>
                        </a:rPr>
                        <a:t>sk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-5" dirty="0">
                          <a:effectLst/>
                        </a:rPr>
                        <a:t> bro</a:t>
                      </a:r>
                      <a:r>
                        <a:rPr lang="hr-HR" sz="1400" b="1" dirty="0">
                          <a:effectLst/>
                        </a:rPr>
                        <a:t>j </a:t>
                      </a:r>
                      <a:r>
                        <a:rPr lang="hr-HR" sz="1400" b="1" spc="-5" dirty="0">
                          <a:effectLst/>
                        </a:rPr>
                        <a:t>po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spc="-5" dirty="0">
                          <a:effectLst/>
                        </a:rPr>
                        <a:t>en</a:t>
                      </a:r>
                      <a:r>
                        <a:rPr lang="hr-HR" sz="1400" b="1" spc="5" dirty="0">
                          <a:effectLst/>
                        </a:rPr>
                        <a:t>c</a:t>
                      </a:r>
                      <a:r>
                        <a:rPr lang="hr-HR" sz="1400" b="1" dirty="0">
                          <a:effectLst/>
                        </a:rPr>
                        <a:t>ij</a:t>
                      </a:r>
                      <a:r>
                        <a:rPr lang="hr-HR" sz="1400" b="1" spc="-5" dirty="0">
                          <a:effectLst/>
                        </a:rPr>
                        <a:t>a</a:t>
                      </a:r>
                      <a:r>
                        <a:rPr lang="hr-HR" sz="1400" b="1" dirty="0">
                          <a:effectLst/>
                        </a:rPr>
                        <a:t>ln</a:t>
                      </a:r>
                      <a:r>
                        <a:rPr lang="hr-HR" sz="1400" b="1" spc="-5" dirty="0">
                          <a:effectLst/>
                        </a:rPr>
                        <a:t>o</a:t>
                      </a:r>
                      <a:r>
                        <a:rPr lang="hr-HR" sz="1400" b="1" dirty="0">
                          <a:effectLst/>
                        </a:rPr>
                        <a:t>g </a:t>
                      </a:r>
                      <a:r>
                        <a:rPr lang="hr-HR" sz="1400" b="1" spc="-5" dirty="0">
                          <a:effectLst/>
                        </a:rPr>
                        <a:t>pr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15" dirty="0">
                          <a:effectLst/>
                        </a:rPr>
                        <a:t>m</a:t>
                      </a:r>
                      <a:r>
                        <a:rPr lang="hr-HR" sz="1400" b="1" spc="-15" dirty="0">
                          <a:effectLst/>
                        </a:rPr>
                        <a:t>a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spc="-5" dirty="0">
                          <a:effectLst/>
                        </a:rPr>
                        <a:t>e</a:t>
                      </a:r>
                      <a:r>
                        <a:rPr lang="hr-HR" sz="1400" b="1" dirty="0">
                          <a:effectLst/>
                        </a:rPr>
                        <a:t>lja</a:t>
                      </a:r>
                      <a:endParaRPr lang="sl-SI" sz="1400" b="1" dirty="0">
                        <a:effectLst/>
                      </a:endParaRPr>
                    </a:p>
                    <a:p>
                      <a:pPr marL="376555" marR="368300" algn="ctr">
                        <a:lnSpc>
                          <a:spcPts val="905"/>
                        </a:lnSpc>
                        <a:spcAft>
                          <a:spcPts val="0"/>
                        </a:spcAft>
                      </a:pPr>
                      <a:endParaRPr lang="hr-HR" sz="1400" b="1" spc="-5" dirty="0">
                        <a:effectLst/>
                      </a:endParaRPr>
                    </a:p>
                    <a:p>
                      <a:pPr marL="376555" marR="368300" algn="ctr">
                        <a:lnSpc>
                          <a:spcPts val="905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-5" dirty="0">
                          <a:effectLst/>
                        </a:rPr>
                        <a:t>(21</a:t>
                      </a:r>
                      <a:r>
                        <a:rPr lang="hr-HR" sz="1400" b="1" dirty="0">
                          <a:effectLst/>
                        </a:rPr>
                        <a:t>)</a:t>
                      </a:r>
                      <a:endParaRPr lang="sl-SI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7155" marR="869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5" dirty="0">
                          <a:effectLst/>
                        </a:rPr>
                        <a:t>P</a:t>
                      </a:r>
                      <a:r>
                        <a:rPr lang="hr-HR" sz="1400" b="1" spc="-5" dirty="0">
                          <a:effectLst/>
                        </a:rPr>
                        <a:t>D</a:t>
                      </a:r>
                      <a:r>
                        <a:rPr lang="hr-HR" sz="1400" b="1" dirty="0">
                          <a:effectLst/>
                        </a:rPr>
                        <a:t>V id</a:t>
                      </a:r>
                      <a:r>
                        <a:rPr lang="hr-HR" sz="1400" b="1" spc="-5" dirty="0">
                          <a:effectLst/>
                        </a:rPr>
                        <a:t>en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-5" dirty="0">
                          <a:effectLst/>
                        </a:rPr>
                        <a:t>f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5" dirty="0">
                          <a:effectLst/>
                        </a:rPr>
                        <a:t>k</a:t>
                      </a:r>
                      <a:r>
                        <a:rPr lang="hr-HR" sz="1400" b="1" spc="-15" dirty="0">
                          <a:effectLst/>
                        </a:rPr>
                        <a:t>a</a:t>
                      </a:r>
                      <a:r>
                        <a:rPr lang="hr-HR" sz="1400" b="1" spc="5" dirty="0">
                          <a:effectLst/>
                        </a:rPr>
                        <a:t>c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-10" dirty="0">
                          <a:effectLst/>
                        </a:rPr>
                        <a:t>j</a:t>
                      </a:r>
                      <a:r>
                        <a:rPr lang="hr-HR" sz="1400" b="1" spc="-5" dirty="0">
                          <a:effectLst/>
                        </a:rPr>
                        <a:t>s</a:t>
                      </a:r>
                      <a:r>
                        <a:rPr lang="hr-HR" sz="1400" b="1" spc="5" dirty="0">
                          <a:effectLst/>
                        </a:rPr>
                        <a:t>k</a:t>
                      </a:r>
                      <a:r>
                        <a:rPr lang="hr-HR" sz="1400" b="1" dirty="0">
                          <a:effectLst/>
                        </a:rPr>
                        <a:t>i </a:t>
                      </a:r>
                      <a:r>
                        <a:rPr lang="hr-HR" sz="1400" b="1" spc="-5" dirty="0">
                          <a:effectLst/>
                        </a:rPr>
                        <a:t>bro</a:t>
                      </a:r>
                      <a:r>
                        <a:rPr lang="hr-HR" sz="1400" b="1" dirty="0">
                          <a:effectLst/>
                        </a:rPr>
                        <a:t>j</a:t>
                      </a:r>
                      <a:r>
                        <a:rPr lang="hr-HR" sz="1400" b="1" spc="5" dirty="0">
                          <a:effectLst/>
                        </a:rPr>
                        <a:t> </a:t>
                      </a:r>
                      <a:r>
                        <a:rPr lang="hr-HR" sz="1400" b="1" spc="-5" dirty="0">
                          <a:effectLst/>
                        </a:rPr>
                        <a:t>po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spc="-5" dirty="0">
                          <a:effectLst/>
                        </a:rPr>
                        <a:t>en</a:t>
                      </a:r>
                      <a:r>
                        <a:rPr lang="hr-HR" sz="1400" b="1" spc="5" dirty="0">
                          <a:effectLst/>
                        </a:rPr>
                        <a:t>c</a:t>
                      </a:r>
                      <a:r>
                        <a:rPr lang="hr-HR" sz="1400" b="1" dirty="0">
                          <a:effectLst/>
                        </a:rPr>
                        <a:t>ij</a:t>
                      </a:r>
                      <a:r>
                        <a:rPr lang="hr-HR" sz="1400" b="1" spc="-15" dirty="0">
                          <a:effectLst/>
                        </a:rPr>
                        <a:t>a</a:t>
                      </a:r>
                      <a:r>
                        <a:rPr lang="hr-HR" sz="1400" b="1" dirty="0">
                          <a:effectLst/>
                        </a:rPr>
                        <a:t>ln</a:t>
                      </a:r>
                      <a:r>
                        <a:rPr lang="hr-HR" sz="1400" b="1" spc="-5" dirty="0">
                          <a:effectLst/>
                        </a:rPr>
                        <a:t>o</a:t>
                      </a:r>
                      <a:r>
                        <a:rPr lang="hr-HR" sz="1400" b="1" dirty="0">
                          <a:effectLst/>
                        </a:rPr>
                        <a:t>g </a:t>
                      </a:r>
                      <a:r>
                        <a:rPr lang="hr-HR" sz="1400" b="1" spc="-5" dirty="0">
                          <a:effectLst/>
                        </a:rPr>
                        <a:t>pr</a:t>
                      </a:r>
                      <a:r>
                        <a:rPr lang="hr-HR" sz="1400" b="1" dirty="0">
                          <a:effectLst/>
                        </a:rPr>
                        <a:t>i</a:t>
                      </a:r>
                      <a:r>
                        <a:rPr lang="hr-HR" sz="1400" b="1" spc="15" dirty="0">
                          <a:effectLst/>
                        </a:rPr>
                        <a:t>m</a:t>
                      </a:r>
                      <a:r>
                        <a:rPr lang="hr-HR" sz="1400" b="1" spc="-15" dirty="0">
                          <a:effectLst/>
                        </a:rPr>
                        <a:t>a</a:t>
                      </a:r>
                      <a:r>
                        <a:rPr lang="hr-HR" sz="1400" b="1" spc="5" dirty="0">
                          <a:effectLst/>
                        </a:rPr>
                        <a:t>t</a:t>
                      </a:r>
                      <a:r>
                        <a:rPr lang="hr-HR" sz="1400" b="1" spc="-5" dirty="0">
                          <a:effectLst/>
                        </a:rPr>
                        <a:t>e</a:t>
                      </a:r>
                      <a:r>
                        <a:rPr lang="hr-HR" sz="1400" b="1" dirty="0">
                          <a:effectLst/>
                        </a:rPr>
                        <a:t>lja</a:t>
                      </a:r>
                      <a:r>
                        <a:rPr lang="hr-HR" sz="1400" b="1" spc="-10" dirty="0">
                          <a:effectLst/>
                        </a:rPr>
                        <a:t> </a:t>
                      </a:r>
                      <a:r>
                        <a:rPr lang="hr-HR" sz="1400" b="1" spc="5" dirty="0">
                          <a:effectLst/>
                        </a:rPr>
                        <a:t>k</a:t>
                      </a:r>
                      <a:r>
                        <a:rPr lang="hr-HR" sz="1400" b="1" spc="-5" dirty="0">
                          <a:effectLst/>
                        </a:rPr>
                        <a:t>o</a:t>
                      </a:r>
                      <a:r>
                        <a:rPr lang="hr-HR" sz="1400" b="1" dirty="0">
                          <a:effectLst/>
                        </a:rPr>
                        <a:t>ji</a:t>
                      </a:r>
                      <a:r>
                        <a:rPr lang="hr-HR" sz="1400" b="1" spc="-5" dirty="0">
                          <a:effectLst/>
                        </a:rPr>
                        <a:t> </a:t>
                      </a:r>
                      <a:r>
                        <a:rPr lang="hr-HR" sz="1400" b="1" dirty="0">
                          <a:effectLst/>
                        </a:rPr>
                        <a:t>je </a:t>
                      </a:r>
                      <a:r>
                        <a:rPr lang="hr-HR" sz="1400" b="1" spc="-5" dirty="0">
                          <a:effectLst/>
                        </a:rPr>
                        <a:t>za</a:t>
                      </a:r>
                      <a:r>
                        <a:rPr lang="hr-HR" sz="1400" b="1" spc="15" dirty="0">
                          <a:effectLst/>
                        </a:rPr>
                        <a:t>m</a:t>
                      </a:r>
                      <a:r>
                        <a:rPr lang="hr-HR" sz="1400" b="1" dirty="0">
                          <a:effectLst/>
                        </a:rPr>
                        <a:t>ij</a:t>
                      </a:r>
                      <a:r>
                        <a:rPr lang="hr-HR" sz="1400" b="1" spc="-5" dirty="0">
                          <a:effectLst/>
                        </a:rPr>
                        <a:t>en</a:t>
                      </a:r>
                      <a:r>
                        <a:rPr lang="hr-HR" sz="1400" b="1" dirty="0">
                          <a:effectLst/>
                        </a:rPr>
                        <a:t>jen</a:t>
                      </a:r>
                      <a:endParaRPr lang="sl-SI" sz="1400" b="1" dirty="0">
                        <a:effectLst/>
                      </a:endParaRPr>
                    </a:p>
                    <a:p>
                      <a:pPr marL="424180" marR="415290" algn="ctr">
                        <a:lnSpc>
                          <a:spcPts val="905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-5" dirty="0">
                          <a:effectLst/>
                        </a:rPr>
                        <a:t>(22</a:t>
                      </a:r>
                      <a:r>
                        <a:rPr lang="hr-HR" sz="1400" b="1" dirty="0">
                          <a:effectLst/>
                        </a:rPr>
                        <a:t>)</a:t>
                      </a:r>
                      <a:endParaRPr lang="sl-SI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1300" marR="2298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5" dirty="0">
                          <a:effectLst/>
                        </a:rPr>
                        <a:t>P</a:t>
                      </a:r>
                      <a:r>
                        <a:rPr lang="hr-HR" sz="1400" b="1" spc="-5" dirty="0">
                          <a:effectLst/>
                        </a:rPr>
                        <a:t>ovra</a:t>
                      </a:r>
                      <a:r>
                        <a:rPr lang="hr-HR" sz="1400" b="1" dirty="0">
                          <a:effectLst/>
                        </a:rPr>
                        <a:t>t</a:t>
                      </a:r>
                      <a:r>
                        <a:rPr lang="hr-HR" sz="1400" b="1" spc="10" dirty="0">
                          <a:effectLst/>
                        </a:rPr>
                        <a:t> </a:t>
                      </a:r>
                      <a:r>
                        <a:rPr lang="hr-HR" sz="1400" b="1" spc="-5" dirty="0">
                          <a:effectLst/>
                        </a:rPr>
                        <a:t>dobar</a:t>
                      </a:r>
                      <a:r>
                        <a:rPr lang="hr-HR" sz="1400" b="1" dirty="0">
                          <a:effectLst/>
                        </a:rPr>
                        <a:t>a</a:t>
                      </a:r>
                      <a:endParaRPr lang="sl-SI" sz="1400" b="1" dirty="0">
                        <a:effectLst/>
                      </a:endParaRPr>
                    </a:p>
                    <a:p>
                      <a:pPr>
                        <a:lnSpc>
                          <a:spcPts val="75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 </a:t>
                      </a:r>
                      <a:endParaRPr lang="sl-SI" sz="1400" b="1" dirty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 </a:t>
                      </a:r>
                      <a:endParaRPr lang="sl-SI" sz="1400" b="1" dirty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 </a:t>
                      </a:r>
                      <a:endParaRPr lang="sl-SI" sz="1400" b="1" dirty="0">
                        <a:effectLst/>
                      </a:endParaRPr>
                    </a:p>
                    <a:p>
                      <a:pPr marL="469900" marR="459740" algn="ctr">
                        <a:lnSpc>
                          <a:spcPts val="915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-5" dirty="0">
                          <a:effectLst/>
                        </a:rPr>
                        <a:t>(23</a:t>
                      </a:r>
                      <a:r>
                        <a:rPr lang="hr-HR" sz="1400" b="1" dirty="0">
                          <a:effectLst/>
                        </a:rPr>
                        <a:t>)</a:t>
                      </a:r>
                      <a:endParaRPr lang="sl-SI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7251236"/>
                  </a:ext>
                </a:extLst>
              </a:tr>
              <a:tr h="5680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 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1.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DE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877788112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234567722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sl-SI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6074238"/>
                  </a:ext>
                </a:extLst>
              </a:tr>
              <a:tr h="5680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sl-SI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782598"/>
                  </a:ext>
                </a:extLst>
              </a:tr>
              <a:tr h="5680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1691751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90868299-BDE1-4AD9-A61F-1224136FF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6297"/>
          </a:xfrm>
        </p:spPr>
        <p:txBody>
          <a:bodyPr/>
          <a:lstStyle/>
          <a:p>
            <a:r>
              <a:rPr lang="hr-HR" dirty="0"/>
              <a:t>  		Zbirna prijava – zamjena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284198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7851A-9BE7-43AB-ADEE-22AD66687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6386"/>
          </a:xfrm>
        </p:spPr>
        <p:txBody>
          <a:bodyPr>
            <a:normAutofit fontScale="90000"/>
          </a:bodyPr>
          <a:lstStyle/>
          <a:p>
            <a:pPr algn="ctr"/>
            <a:r>
              <a:rPr lang="hr-HR" b="1" dirty="0"/>
              <a:t>Uništenje dobara</a:t>
            </a:r>
            <a:endParaRPr lang="sl-S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3CFA3-16DD-4C7A-8444-2CCA18321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2756"/>
            <a:ext cx="10515600" cy="5014207"/>
          </a:xfrm>
        </p:spPr>
        <p:txBody>
          <a:bodyPr>
            <a:normAutofit fontScale="85000" lnSpcReduction="20000"/>
          </a:bodyPr>
          <a:lstStyle/>
          <a:p>
            <a:r>
              <a:rPr lang="hr-HR" dirty="0"/>
              <a:t>Čl.7a.st.7. Zakona o PDV-u – uništenje, gubitak ili krađa dobara – uvjeti za postojanje posebnog aranžmana za premještanje dobara </a:t>
            </a:r>
            <a:r>
              <a:rPr lang="hr-HR" u="sng" dirty="0">
                <a:solidFill>
                  <a:srgbClr val="FF0000"/>
                </a:solidFill>
              </a:rPr>
              <a:t>više nisu ispunjeni </a:t>
            </a:r>
            <a:r>
              <a:rPr lang="hr-HR" dirty="0"/>
              <a:t>i to na dan kad su dobra uništena, nestala ili ako nije moguće utvrditi taj dan, na dan kad je utvrđeno da su uništena ili nestala</a:t>
            </a:r>
          </a:p>
          <a:p>
            <a:r>
              <a:rPr lang="hr-HR" dirty="0"/>
              <a:t>Od sljedećeg dana – isporuka – redovno premještanje iz HR – čl.7.st.5. Zakona o PDV-u – oslobođeno uz uvjete iz čl.41. Zakona o PDV-u</a:t>
            </a:r>
          </a:p>
          <a:p>
            <a:r>
              <a:rPr lang="hr-HR" dirty="0"/>
              <a:t>Redovno premještanje – U RH iskazuje vrijednost isporuke u PDV prijavi na red.br.I.3., kao i u ZP kao redovnu isporuku i kao broj kupca navodi PDV ID broj koji je dobio u Njemačkoj - r.br. 8,9,10,11 i 15 ZP</a:t>
            </a:r>
          </a:p>
          <a:p>
            <a:r>
              <a:rPr lang="hr-HR" dirty="0"/>
              <a:t>Vrijednost isporuke – nabavna vrijednost dobara ili visina troškova u trenutku premještanja – čl.33.st.6. Zakona o PDV-u</a:t>
            </a:r>
          </a:p>
          <a:p>
            <a:r>
              <a:rPr lang="hr-HR" dirty="0"/>
              <a:t>A se mora registrirati u Njemačkoj – tamo ima stjecanje, podnosi PDV prijavu u DE i iskazuje PDV na stjecanje i pretporez</a:t>
            </a:r>
          </a:p>
          <a:p>
            <a:r>
              <a:rPr lang="hr-HR" dirty="0"/>
              <a:t>A i B u evidenciji navode podatke o uništenim dobrima – 54.a.st.1.t.g) i čl.54.a.st.2.t.f) Uredbe 282/2011</a:t>
            </a:r>
          </a:p>
          <a:p>
            <a:endParaRPr lang="hr-HR" dirty="0"/>
          </a:p>
          <a:p>
            <a:endParaRPr lang="hr-HR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214762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5693715" y="1145406"/>
            <a:ext cx="14066" cy="446612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46936" y="1395663"/>
            <a:ext cx="217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HR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429099" y="1395663"/>
            <a:ext cx="829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DE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665172" y="2208997"/>
            <a:ext cx="3157087" cy="25891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645249" y="2121615"/>
            <a:ext cx="3956024" cy="25891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833838" y="2685194"/>
            <a:ext cx="701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7200" dirty="0"/>
              <a:t>A</a:t>
            </a:r>
            <a:endParaRPr lang="en-US" sz="7200" dirty="0"/>
          </a:p>
        </p:txBody>
      </p:sp>
      <p:sp>
        <p:nvSpPr>
          <p:cNvPr id="14" name="TextBox 13"/>
          <p:cNvSpPr txBox="1"/>
          <p:nvPr/>
        </p:nvSpPr>
        <p:spPr>
          <a:xfrm>
            <a:off x="7862388" y="2733021"/>
            <a:ext cx="701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7200" dirty="0"/>
              <a:t>B</a:t>
            </a:r>
            <a:endParaRPr lang="en-US" sz="72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13531" t="6199" r="12048" b="6471"/>
          <a:stretch/>
        </p:blipFill>
        <p:spPr>
          <a:xfrm>
            <a:off x="3619101" y="1434164"/>
            <a:ext cx="529390" cy="30801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6025" y="1412299"/>
            <a:ext cx="502905" cy="3096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665172" y="3933350"/>
            <a:ext cx="332071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/>
              <a:t>A </a:t>
            </a:r>
            <a:r>
              <a:rPr lang="en-US" sz="1400" dirty="0"/>
              <a:t>-</a:t>
            </a:r>
            <a:r>
              <a:rPr lang="hr-HR" sz="1400" dirty="0"/>
              <a:t> isporuka unutar EU </a:t>
            </a:r>
            <a:r>
              <a:rPr lang="en-US" sz="1400" dirty="0"/>
              <a:t>-</a:t>
            </a:r>
            <a:r>
              <a:rPr lang="hr-HR" sz="1400" dirty="0"/>
              <a:t> mjesto isporuke HR </a:t>
            </a:r>
            <a:r>
              <a:rPr lang="hr-HR" sz="1400" dirty="0">
                <a:sym typeface="Wingdings" panose="05000000000000000000" pitchFamily="2" charset="2"/>
              </a:rPr>
              <a:t></a:t>
            </a:r>
            <a:r>
              <a:rPr lang="en-US" sz="1400" dirty="0">
                <a:sym typeface="Wingdings" panose="05000000000000000000" pitchFamily="2" charset="2"/>
              </a:rPr>
              <a:t> </a:t>
            </a:r>
            <a:r>
              <a:rPr lang="en-US" sz="1400" dirty="0" err="1">
                <a:sym typeface="Wingdings" panose="05000000000000000000" pitchFamily="2" charset="2"/>
              </a:rPr>
              <a:t>oslobo</a:t>
            </a:r>
            <a:r>
              <a:rPr lang="hr-HR" sz="1400" dirty="0" err="1">
                <a:sym typeface="Wingdings" panose="05000000000000000000" pitchFamily="2" charset="2"/>
              </a:rPr>
              <a:t>đeno</a:t>
            </a:r>
            <a:r>
              <a:rPr lang="hr-HR" sz="1400" dirty="0">
                <a:sym typeface="Wingdings" panose="05000000000000000000" pitchFamily="2" charset="2"/>
              </a:rPr>
              <a:t> PDV-a (</a:t>
            </a:r>
            <a:r>
              <a:rPr lang="hr-HR" sz="1400" dirty="0" err="1">
                <a:sym typeface="Wingdings" panose="05000000000000000000" pitchFamily="2" charset="2"/>
              </a:rPr>
              <a:t>čl</a:t>
            </a:r>
            <a:r>
              <a:rPr lang="hr-HR" sz="1400" dirty="0">
                <a:sym typeface="Wingdings" panose="05000000000000000000" pitchFamily="2" charset="2"/>
              </a:rPr>
              <a:t> 41. st 1. </a:t>
            </a:r>
            <a:r>
              <a:rPr lang="hr-HR" sz="1400" dirty="0" err="1">
                <a:sym typeface="Wingdings" panose="05000000000000000000" pitchFamily="2" charset="2"/>
              </a:rPr>
              <a:t>t.a</a:t>
            </a:r>
            <a:r>
              <a:rPr lang="hr-HR" sz="1400" dirty="0">
                <a:sym typeface="Wingdings" panose="05000000000000000000" pitchFamily="2" charset="2"/>
              </a:rPr>
              <a:t>) ZPDV-a) </a:t>
            </a:r>
            <a:endParaRPr lang="en-US" sz="1400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3519" y="2606842"/>
            <a:ext cx="674072" cy="678517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825112" y="2299065"/>
            <a:ext cx="2168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/>
              <a:t>Skladište-uništenje</a:t>
            </a:r>
            <a:endParaRPr lang="en-US" sz="1400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4034591" y="2839453"/>
            <a:ext cx="2803053" cy="1719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873348" y="2347301"/>
            <a:ext cx="14726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/>
              <a:t>Otprema dobara – nije isporuka</a:t>
            </a:r>
            <a:endParaRPr lang="en-US" sz="1400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022059" y="3407617"/>
            <a:ext cx="3821728" cy="859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116711" y="3147467"/>
            <a:ext cx="21696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/>
              <a:t>Uništenje - isporuka redovno–premještanje čl.7.st.5.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80555" y="3896901"/>
            <a:ext cx="332071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/>
              <a:t>B </a:t>
            </a:r>
            <a:r>
              <a:rPr lang="en-US" sz="1400" dirty="0"/>
              <a:t>–</a:t>
            </a:r>
            <a:r>
              <a:rPr lang="hr-HR" sz="1400" dirty="0"/>
              <a:t> registracija i stjecanje dobara unutar EU </a:t>
            </a:r>
            <a:r>
              <a:rPr lang="en-US" sz="1400" dirty="0"/>
              <a:t>-</a:t>
            </a:r>
            <a:r>
              <a:rPr lang="hr-HR" sz="1400" dirty="0"/>
              <a:t>  pretporez</a:t>
            </a:r>
          </a:p>
          <a:p>
            <a:r>
              <a:rPr lang="hr-HR" sz="1400" dirty="0"/>
              <a:t>Mjesto stjecanja - DE</a:t>
            </a:r>
            <a:endParaRPr lang="en-US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141095-D15E-44DD-AC6F-FE71D864AB20}"/>
              </a:ext>
            </a:extLst>
          </p:cNvPr>
          <p:cNvSpPr txBox="1"/>
          <p:nvPr/>
        </p:nvSpPr>
        <p:spPr>
          <a:xfrm>
            <a:off x="2628691" y="406460"/>
            <a:ext cx="6158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		</a:t>
            </a:r>
            <a:r>
              <a:rPr lang="hr-HR" sz="2000" b="1" dirty="0"/>
              <a:t>UNIŠTENJE DOBARA</a:t>
            </a:r>
            <a:endParaRPr lang="sl-SI" sz="2000" b="1" dirty="0"/>
          </a:p>
        </p:txBody>
      </p:sp>
    </p:spTree>
    <p:extLst>
      <p:ext uri="{BB962C8B-B14F-4D97-AF65-F5344CB8AC3E}">
        <p14:creationId xmlns:p14="http://schemas.microsoft.com/office/powerpoint/2010/main" val="9372791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4691D-5E24-4315-A23F-5F6AD650E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6964"/>
          </a:xfrm>
        </p:spPr>
        <p:txBody>
          <a:bodyPr/>
          <a:lstStyle/>
          <a:p>
            <a:pPr algn="ctr"/>
            <a:r>
              <a:rPr lang="hr-HR" b="1" dirty="0"/>
              <a:t>Aranžman premještanja - upute</a:t>
            </a:r>
            <a:endParaRPr lang="sl-S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8558E-6433-41B1-813D-26F94CED6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7867"/>
            <a:ext cx="10515600" cy="46190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hr-HR" sz="2400" dirty="0"/>
          </a:p>
          <a:p>
            <a:r>
              <a:rPr lang="sl-SI" sz="2400" dirty="0" err="1"/>
              <a:t>Uputa</a:t>
            </a:r>
            <a:r>
              <a:rPr lang="sl-SI" sz="2400" dirty="0"/>
              <a:t> za </a:t>
            </a:r>
            <a:r>
              <a:rPr lang="sl-SI" sz="2400" dirty="0" err="1"/>
              <a:t>popunjavanje</a:t>
            </a:r>
            <a:r>
              <a:rPr lang="sl-SI" sz="2400" dirty="0"/>
              <a:t> Zbirne prijave za </a:t>
            </a:r>
            <a:r>
              <a:rPr lang="sl-SI" sz="2400" dirty="0" err="1"/>
              <a:t>isporuku</a:t>
            </a:r>
            <a:r>
              <a:rPr lang="sl-SI" sz="2400" dirty="0"/>
              <a:t> </a:t>
            </a:r>
            <a:r>
              <a:rPr lang="sl-SI" sz="2400" dirty="0" err="1"/>
              <a:t>dobara</a:t>
            </a:r>
            <a:r>
              <a:rPr lang="sl-SI" sz="2400" dirty="0"/>
              <a:t> i usluga u druge države članice </a:t>
            </a:r>
            <a:r>
              <a:rPr lang="sl-SI" sz="2400" dirty="0" err="1"/>
              <a:t>Europske</a:t>
            </a:r>
            <a:r>
              <a:rPr lang="sl-SI" sz="2400" dirty="0"/>
              <a:t> unije (</a:t>
            </a:r>
            <a:r>
              <a:rPr lang="sl-SI" sz="2400" dirty="0" err="1"/>
              <a:t>Obrazac</a:t>
            </a:r>
            <a:r>
              <a:rPr lang="sl-SI" sz="2400" dirty="0"/>
              <a:t> ZP), Klasa: 410-19/19-02/340; Ur.broj:513-07-21-01-20-1  od  3. </a:t>
            </a:r>
            <a:r>
              <a:rPr lang="sl-SI" sz="2400" dirty="0" err="1"/>
              <a:t>siječnja</a:t>
            </a:r>
            <a:r>
              <a:rPr lang="sl-SI" sz="2400" dirty="0"/>
              <a:t> 2020. </a:t>
            </a:r>
          </a:p>
          <a:p>
            <a:r>
              <a:rPr lang="sl-SI" sz="2400" dirty="0" err="1"/>
              <a:t>Explanatory</a:t>
            </a:r>
            <a:r>
              <a:rPr lang="sl-SI" sz="2400" dirty="0"/>
              <a:t> Notes on </a:t>
            </a:r>
            <a:r>
              <a:rPr lang="sl-SI" sz="2400" dirty="0" err="1"/>
              <a:t>the</a:t>
            </a:r>
            <a:r>
              <a:rPr lang="sl-SI" sz="2400" dirty="0"/>
              <a:t> EU VAT </a:t>
            </a:r>
            <a:r>
              <a:rPr lang="sl-SI" sz="2400" dirty="0" err="1"/>
              <a:t>changes</a:t>
            </a:r>
            <a:r>
              <a:rPr lang="sl-SI" sz="2400" dirty="0"/>
              <a:t> in </a:t>
            </a:r>
            <a:r>
              <a:rPr lang="sl-SI" sz="2400" dirty="0" err="1"/>
              <a:t>respect</a:t>
            </a:r>
            <a:r>
              <a:rPr lang="sl-SI" sz="2400" dirty="0"/>
              <a:t> </a:t>
            </a:r>
            <a:r>
              <a:rPr lang="sl-SI" sz="2400" dirty="0" err="1"/>
              <a:t>of</a:t>
            </a:r>
            <a:r>
              <a:rPr lang="sl-SI" sz="2400" dirty="0"/>
              <a:t> </a:t>
            </a:r>
            <a:r>
              <a:rPr lang="sl-SI" sz="2400" dirty="0" err="1"/>
              <a:t>call-off</a:t>
            </a:r>
            <a:r>
              <a:rPr lang="sl-SI" sz="2400" dirty="0"/>
              <a:t> </a:t>
            </a:r>
            <a:r>
              <a:rPr lang="sl-SI" sz="2400" dirty="0" err="1"/>
              <a:t>stock</a:t>
            </a:r>
            <a:r>
              <a:rPr lang="sl-SI" sz="2400" dirty="0"/>
              <a:t> </a:t>
            </a:r>
            <a:r>
              <a:rPr lang="sl-SI" sz="2400" dirty="0" err="1"/>
              <a:t>arrangements</a:t>
            </a:r>
            <a:r>
              <a:rPr lang="sl-SI" sz="2400" dirty="0"/>
              <a:t>, </a:t>
            </a:r>
            <a:r>
              <a:rPr lang="sl-SI" sz="2400" dirty="0" err="1"/>
              <a:t>chain</a:t>
            </a:r>
            <a:r>
              <a:rPr lang="sl-SI" sz="2400" dirty="0"/>
              <a:t> </a:t>
            </a:r>
            <a:r>
              <a:rPr lang="sl-SI" sz="2400" dirty="0" err="1"/>
              <a:t>transactions</a:t>
            </a:r>
            <a:r>
              <a:rPr lang="sl-SI" sz="2400" dirty="0"/>
              <a:t> </a:t>
            </a:r>
            <a:r>
              <a:rPr lang="sl-SI" sz="2400" dirty="0" err="1"/>
              <a:t>and</a:t>
            </a:r>
            <a:r>
              <a:rPr lang="sl-SI" sz="2400" dirty="0"/>
              <a:t> </a:t>
            </a:r>
            <a:r>
              <a:rPr lang="sl-SI" sz="2400" dirty="0" err="1"/>
              <a:t>the</a:t>
            </a:r>
            <a:r>
              <a:rPr lang="sl-SI" sz="2400" dirty="0"/>
              <a:t> </a:t>
            </a:r>
            <a:r>
              <a:rPr lang="sl-SI" sz="2400" dirty="0" err="1"/>
              <a:t>exemption</a:t>
            </a:r>
            <a:r>
              <a:rPr lang="sl-SI" sz="2400" dirty="0"/>
              <a:t> </a:t>
            </a:r>
            <a:r>
              <a:rPr lang="sl-SI" sz="2400" dirty="0" err="1"/>
              <a:t>for</a:t>
            </a:r>
            <a:r>
              <a:rPr lang="sl-SI" sz="2400" dirty="0"/>
              <a:t> </a:t>
            </a:r>
            <a:r>
              <a:rPr lang="sl-SI" sz="2400" dirty="0" err="1"/>
              <a:t>intra-Community</a:t>
            </a:r>
            <a:r>
              <a:rPr lang="sl-SI" sz="2400" dirty="0"/>
              <a:t> </a:t>
            </a:r>
            <a:r>
              <a:rPr lang="sl-SI" sz="2400" dirty="0" err="1"/>
              <a:t>supplies</a:t>
            </a:r>
            <a:r>
              <a:rPr lang="sl-SI" sz="2400" dirty="0"/>
              <a:t> </a:t>
            </a:r>
            <a:r>
              <a:rPr lang="sl-SI" sz="2400" dirty="0" err="1"/>
              <a:t>of</a:t>
            </a:r>
            <a:r>
              <a:rPr lang="sl-SI" sz="2400" dirty="0"/>
              <a:t> </a:t>
            </a:r>
            <a:r>
              <a:rPr lang="sl-SI" sz="2400" dirty="0" err="1"/>
              <a:t>goods</a:t>
            </a:r>
            <a:r>
              <a:rPr lang="sl-SI" sz="2400" dirty="0"/>
              <a:t> (“2020 </a:t>
            </a:r>
            <a:r>
              <a:rPr lang="sl-SI" sz="2400" dirty="0" err="1"/>
              <a:t>Quick</a:t>
            </a:r>
            <a:r>
              <a:rPr lang="sl-SI" sz="2400" dirty="0"/>
              <a:t> </a:t>
            </a:r>
            <a:r>
              <a:rPr lang="sl-SI" sz="2400" dirty="0" err="1"/>
              <a:t>Fixes</a:t>
            </a:r>
            <a:r>
              <a:rPr lang="sl-SI" sz="2400" dirty="0"/>
              <a:t>”) - </a:t>
            </a:r>
            <a:r>
              <a:rPr lang="sl-SI" sz="2400" u="sng" dirty="0">
                <a:hlinkClick r:id="rId2"/>
              </a:rPr>
              <a:t>https://ec.europa.eu/taxation_customs/sites/taxation/files/explanatory_notes_2020_quick_fixes_en.pdf</a:t>
            </a:r>
            <a:r>
              <a:rPr lang="sl-SI" sz="2400" u="sng" dirty="0"/>
              <a:t> </a:t>
            </a:r>
          </a:p>
          <a:p>
            <a:r>
              <a:rPr lang="sl-SI" sz="2400" dirty="0"/>
              <a:t>GUIDELINES RESULTING FROM MEETINGS OF THE VAT COMMITTEE Up </a:t>
            </a:r>
            <a:r>
              <a:rPr lang="sl-SI" sz="2400" dirty="0" err="1"/>
              <a:t>until</a:t>
            </a:r>
            <a:r>
              <a:rPr lang="sl-SI" sz="2400" dirty="0"/>
              <a:t> 12 December 2019 - </a:t>
            </a:r>
            <a:r>
              <a:rPr lang="sl-SI" sz="2400" u="sng" dirty="0">
                <a:hlinkClick r:id="rId3"/>
              </a:rPr>
              <a:t>https://ec.europa.eu/taxation_customs/sites/taxation/files/guidelines-vat-committee-meetings_en.pdf</a:t>
            </a:r>
            <a:endParaRPr lang="sl-SI" sz="2400" dirty="0"/>
          </a:p>
          <a:p>
            <a:pPr marL="0" indent="0">
              <a:buNone/>
            </a:pPr>
            <a:endParaRPr lang="sl-SI" sz="2200" dirty="0"/>
          </a:p>
        </p:txBody>
      </p:sp>
    </p:spTree>
    <p:extLst>
      <p:ext uri="{BB962C8B-B14F-4D97-AF65-F5344CB8AC3E}">
        <p14:creationId xmlns:p14="http://schemas.microsoft.com/office/powerpoint/2010/main" val="9739861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5D220-9B72-4306-B098-03D1DD553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4044"/>
            <a:ext cx="10515600" cy="4430625"/>
          </a:xfrm>
        </p:spPr>
        <p:txBody>
          <a:bodyPr/>
          <a:lstStyle/>
          <a:p>
            <a:endParaRPr lang="hr-HR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pPr marL="3200400" lvl="7" indent="0">
              <a:buNone/>
            </a:pPr>
            <a:r>
              <a:rPr lang="sl-SI" sz="3200" dirty="0"/>
              <a:t>HVALA NA POZORNOSTI !!!!</a:t>
            </a:r>
          </a:p>
          <a:p>
            <a:pPr lvl="5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54476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7744B-0CB5-44A8-ADDD-4A95FBA07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1808"/>
          </a:xfrm>
        </p:spPr>
        <p:txBody>
          <a:bodyPr/>
          <a:lstStyle/>
          <a:p>
            <a:pPr algn="ctr"/>
            <a:r>
              <a:rPr lang="hr-HR" dirty="0"/>
              <a:t>     </a:t>
            </a:r>
            <a:r>
              <a:rPr lang="hr-HR" sz="4000" b="1" dirty="0"/>
              <a:t>Premještanje dobara do 31.12.2019.</a:t>
            </a:r>
            <a:endParaRPr lang="sl-SI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B4217-3E05-45E8-BBD9-F0625ADB0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2356"/>
            <a:ext cx="10515600" cy="4404607"/>
          </a:xfrm>
        </p:spPr>
        <p:txBody>
          <a:bodyPr>
            <a:normAutofit lnSpcReduction="10000"/>
          </a:bodyPr>
          <a:lstStyle/>
          <a:p>
            <a:r>
              <a:rPr lang="hr-HR" dirty="0"/>
              <a:t>Premještanje dobara u drugu DČ – isporuka dobara čl.7.st.5. Zakona o PDV-u</a:t>
            </a:r>
          </a:p>
          <a:p>
            <a:r>
              <a:rPr lang="hr-HR" dirty="0"/>
              <a:t>Isporuka – oslobođena u DČ 1 iz koje su dobra otpremljena (uvjeti za oslobođenu isporuku unutar EU)         oporezivo stjecanje u DČ 2 u koju su dobra otpremljena i oporeziva isporuka u toj državi članici</a:t>
            </a:r>
          </a:p>
          <a:p>
            <a:r>
              <a:rPr lang="hr-HR" dirty="0"/>
              <a:t>Obveza registracije </a:t>
            </a:r>
            <a:r>
              <a:rPr lang="hr-HR" dirty="0" err="1"/>
              <a:t>p.o</a:t>
            </a:r>
            <a:r>
              <a:rPr lang="hr-HR" dirty="0"/>
              <a:t>. u DČ 2 – PDV na stjecanje i oporeziva slijedeća isporuka – oporezivanje u dva koraka</a:t>
            </a:r>
          </a:p>
          <a:p>
            <a:r>
              <a:rPr lang="hr-HR" dirty="0"/>
              <a:t>Pojednostavljenja – neformalna različita praksa država članica, mimo odredbi Direktive 2006/112/EZ i zakona država članica za vlastita dobra premještena u drugu DČ u skladište poznatog kupca</a:t>
            </a:r>
          </a:p>
          <a:p>
            <a:r>
              <a:rPr lang="hr-HR" dirty="0"/>
              <a:t>RH – članak 12. Pravilnika o PDV-u</a:t>
            </a:r>
            <a:endParaRPr lang="sl-SI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07ACEC0-2D1F-4D6C-A308-90FA6C32BB27}"/>
              </a:ext>
            </a:extLst>
          </p:cNvPr>
          <p:cNvCxnSpPr/>
          <p:nvPr/>
        </p:nvCxnSpPr>
        <p:spPr>
          <a:xfrm>
            <a:off x="5971822" y="3149601"/>
            <a:ext cx="519289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9882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D1103-43CD-4B5E-B3C4-A9069BB33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		 </a:t>
            </a:r>
            <a:br>
              <a:rPr lang="hr-HR" dirty="0"/>
            </a:br>
            <a:br>
              <a:rPr lang="hr-HR" dirty="0"/>
            </a:br>
            <a:r>
              <a:rPr lang="hr-HR" dirty="0"/>
              <a:t>			</a:t>
            </a:r>
            <a:r>
              <a:rPr lang="hr-HR" b="1" dirty="0"/>
              <a:t>Novi propisi od 1.1.2020.</a:t>
            </a:r>
            <a:br>
              <a:rPr lang="hr-HR" b="1" dirty="0"/>
            </a:br>
            <a:br>
              <a:rPr lang="hr-HR" b="1" dirty="0"/>
            </a:br>
            <a:endParaRPr lang="sl-S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B46DAB-53A9-4335-995E-4E9F6A9BB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4577"/>
            <a:ext cx="10515600" cy="4122385"/>
          </a:xfrm>
        </p:spPr>
        <p:txBody>
          <a:bodyPr>
            <a:normAutofit fontScale="92500"/>
          </a:bodyPr>
          <a:lstStyle/>
          <a:p>
            <a:r>
              <a:rPr lang="hr-HR" dirty="0" err="1"/>
              <a:t>Quick</a:t>
            </a:r>
            <a:r>
              <a:rPr lang="hr-HR" dirty="0"/>
              <a:t> </a:t>
            </a:r>
            <a:r>
              <a:rPr lang="hr-HR" dirty="0" err="1"/>
              <a:t>fixes</a:t>
            </a:r>
            <a:r>
              <a:rPr lang="hr-HR" dirty="0"/>
              <a:t> </a:t>
            </a:r>
            <a:r>
              <a:rPr lang="hr-HR" dirty="0" err="1"/>
              <a:t>package</a:t>
            </a:r>
            <a:r>
              <a:rPr lang="hr-HR" dirty="0"/>
              <a:t> – paket brzih promjena</a:t>
            </a:r>
          </a:p>
          <a:p>
            <a:r>
              <a:rPr lang="hr-HR" dirty="0"/>
              <a:t>Pojednostavljeni postupak za premještanje dobara</a:t>
            </a:r>
          </a:p>
          <a:p>
            <a:r>
              <a:rPr lang="hr-HR" dirty="0"/>
              <a:t>Cilj – efikasniji nadzor kretanja dobara unutar EU, jedinstvena primjena propisa i uklanjanje prepreka za funkcioniranje jedinstvenog tržišta</a:t>
            </a:r>
          </a:p>
          <a:p>
            <a:r>
              <a:rPr lang="hr-HR" dirty="0"/>
              <a:t>Direktiva 2018/1910/EZ – izmijenjene odredbe Direktive 2006/112/EZ</a:t>
            </a:r>
          </a:p>
          <a:p>
            <a:r>
              <a:rPr lang="hr-HR" dirty="0"/>
              <a:t>Provedbena uredba Vijeća (EU) 2018/1912 – dopunjena Uredba 282/2011</a:t>
            </a:r>
          </a:p>
          <a:p>
            <a:r>
              <a:rPr lang="hr-HR" dirty="0"/>
              <a:t>Uredba Vijeća (EU)2018/1909 – dopunjena Uredba Vijeća (EU) 904/2010 – razmjena informacija između Poreznih uprava država članica</a:t>
            </a:r>
          </a:p>
          <a:p>
            <a:endParaRPr lang="hr-HR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10963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AB2CE-DD5A-41D7-8DAB-8416705EA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		</a:t>
            </a:r>
            <a:r>
              <a:rPr lang="hr-HR" b="1" dirty="0"/>
              <a:t>Aranžman premještanja - propisi</a:t>
            </a:r>
            <a:endParaRPr lang="sl-S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82D03-607A-4853-B64F-707B37225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86464"/>
          </a:xfrm>
        </p:spPr>
        <p:txBody>
          <a:bodyPr/>
          <a:lstStyle/>
          <a:p>
            <a:r>
              <a:rPr lang="hr-HR" dirty="0"/>
              <a:t>Čl.17.a. Direktive 2006/112/EZ (</a:t>
            </a:r>
            <a:r>
              <a:rPr lang="hr-HR" dirty="0">
                <a:solidFill>
                  <a:srgbClr val="FF0000"/>
                </a:solidFill>
              </a:rPr>
              <a:t>Direktiva 2018/1910/EZ</a:t>
            </a:r>
            <a:r>
              <a:rPr lang="hr-HR" dirty="0"/>
              <a:t>) - </a:t>
            </a:r>
            <a:r>
              <a:rPr lang="hr-HR" dirty="0">
                <a:solidFill>
                  <a:schemeClr val="accent1"/>
                </a:solidFill>
              </a:rPr>
              <a:t>Čl.7a. Zakona o PDV-u (Izmjene NN 121/19)</a:t>
            </a:r>
          </a:p>
          <a:p>
            <a:r>
              <a:rPr lang="hr-HR" dirty="0"/>
              <a:t>Čl.243(3) i čl.262. Direktive 2006/112/EU (</a:t>
            </a:r>
            <a:r>
              <a:rPr lang="hr-HR" dirty="0">
                <a:solidFill>
                  <a:srgbClr val="FF0000"/>
                </a:solidFill>
              </a:rPr>
              <a:t>Direktiva 2018/1910/EZ</a:t>
            </a:r>
            <a:r>
              <a:rPr lang="hr-HR" dirty="0"/>
              <a:t>) -</a:t>
            </a:r>
          </a:p>
          <a:p>
            <a:pPr marL="0" indent="0">
              <a:buNone/>
            </a:pPr>
            <a:r>
              <a:rPr lang="hr-HR" dirty="0"/>
              <a:t>  </a:t>
            </a:r>
            <a:r>
              <a:rPr lang="hr-HR" dirty="0">
                <a:solidFill>
                  <a:schemeClr val="accent1"/>
                </a:solidFill>
              </a:rPr>
              <a:t>čl.83.st.3. i čl.88.st.1.t.d.) Zakona o PDV-u</a:t>
            </a:r>
          </a:p>
          <a:p>
            <a:r>
              <a:rPr lang="hr-HR" dirty="0"/>
              <a:t>Čl.54.a. Provedbene uredbe Vijeća (EU) 282/2011 </a:t>
            </a:r>
            <a:r>
              <a:rPr lang="hr-HR" dirty="0">
                <a:solidFill>
                  <a:srgbClr val="FF0000"/>
                </a:solidFill>
              </a:rPr>
              <a:t>(Provedbena uredba Vijeća (EU)2018/1912) </a:t>
            </a:r>
            <a:r>
              <a:rPr lang="hr-HR" dirty="0"/>
              <a:t>– </a:t>
            </a:r>
            <a:r>
              <a:rPr lang="hr-HR" dirty="0">
                <a:solidFill>
                  <a:schemeClr val="accent1"/>
                </a:solidFill>
              </a:rPr>
              <a:t>izravna primjena u RH</a:t>
            </a:r>
          </a:p>
          <a:p>
            <a:r>
              <a:rPr lang="hr-HR" dirty="0"/>
              <a:t>Uredba Vijeća (EU) 904/2010 </a:t>
            </a:r>
            <a:r>
              <a:rPr lang="hr-HR" dirty="0">
                <a:solidFill>
                  <a:srgbClr val="FF0000"/>
                </a:solidFill>
              </a:rPr>
              <a:t>(Uredba Vijeća (EU) 2018/1909) </a:t>
            </a:r>
            <a:r>
              <a:rPr lang="hr-HR" dirty="0"/>
              <a:t>– </a:t>
            </a:r>
            <a:r>
              <a:rPr lang="hr-HR" dirty="0">
                <a:solidFill>
                  <a:srgbClr val="0070C0"/>
                </a:solidFill>
              </a:rPr>
              <a:t>izravna primjena u RH</a:t>
            </a:r>
            <a:endParaRPr lang="sl-SI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099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CFE17-5EDC-4595-B433-E7408273A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4386"/>
          </a:xfrm>
        </p:spPr>
        <p:txBody>
          <a:bodyPr/>
          <a:lstStyle/>
          <a:p>
            <a:r>
              <a:rPr lang="hr-HR" dirty="0"/>
              <a:t>		</a:t>
            </a:r>
            <a:r>
              <a:rPr lang="hr-HR" b="1" dirty="0"/>
              <a:t>Što je aranžman premještanja?</a:t>
            </a:r>
            <a:endParaRPr lang="sl-S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54354-B072-4045-9994-B514EAEC8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Praksa u međunarodnoj razmjeni dobara potaknuta gospodarskim razlozima da </a:t>
            </a:r>
            <a:r>
              <a:rPr lang="hr-HR" dirty="0" err="1"/>
              <a:t>p.o</a:t>
            </a:r>
            <a:r>
              <a:rPr lang="hr-HR" dirty="0"/>
              <a:t>. iz jedne DČ premješta svoja dobra na skladište u drugoj DČ – brža dostupnost i pojednostavljenje isporuke dobara kupcima</a:t>
            </a:r>
          </a:p>
          <a:p>
            <a:r>
              <a:rPr lang="hr-HR" dirty="0"/>
              <a:t>‘’</a:t>
            </a:r>
            <a:r>
              <a:rPr lang="hr-HR" dirty="0" err="1"/>
              <a:t>call</a:t>
            </a:r>
            <a:r>
              <a:rPr lang="hr-HR" dirty="0"/>
              <a:t> –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stock</a:t>
            </a:r>
            <a:r>
              <a:rPr lang="hr-HR" dirty="0"/>
              <a:t>’’ (engl.)</a:t>
            </a:r>
          </a:p>
          <a:p>
            <a:r>
              <a:rPr lang="hr-HR" dirty="0" err="1"/>
              <a:t>Konsignationslager</a:t>
            </a:r>
            <a:r>
              <a:rPr lang="hr-HR" dirty="0"/>
              <a:t> (njem.)</a:t>
            </a:r>
          </a:p>
          <a:p>
            <a:r>
              <a:rPr lang="hr-HR" dirty="0"/>
              <a:t>Aranžman premještanja dobara (hrv.)</a:t>
            </a:r>
          </a:p>
          <a:p>
            <a:r>
              <a:rPr lang="hr-HR" dirty="0"/>
              <a:t>Dobra na takvom skladištu su u vlasništvu isporučitelja, sve dok ih kupac ne izuzme sa skladišta</a:t>
            </a:r>
          </a:p>
          <a:p>
            <a:r>
              <a:rPr lang="hr-HR" dirty="0"/>
              <a:t>Skladište – skladište kupca ili neke druge osobe (držatelj skladišta), ali ne i skladište isporučitelja</a:t>
            </a:r>
          </a:p>
        </p:txBody>
      </p:sp>
    </p:spTree>
    <p:extLst>
      <p:ext uri="{BB962C8B-B14F-4D97-AF65-F5344CB8AC3E}">
        <p14:creationId xmlns:p14="http://schemas.microsoft.com/office/powerpoint/2010/main" val="3941989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C693D-B26A-49AF-BF65-041A37A75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7631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/>
              <a:t>Aranžman premještanja  dobara – od 1.1.2020.</a:t>
            </a:r>
            <a:endParaRPr lang="sl-SI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3E4C7-4ABC-4B0E-8ABC-C5485FA7D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9822"/>
            <a:ext cx="10515600" cy="4777141"/>
          </a:xfrm>
        </p:spPr>
        <p:txBody>
          <a:bodyPr>
            <a:normAutofit fontScale="85000" lnSpcReduction="10000"/>
          </a:bodyPr>
          <a:lstStyle/>
          <a:p>
            <a:r>
              <a:rPr lang="hr-HR" dirty="0"/>
              <a:t>Čl.7.a.st.1. Zakona o PDV-u – prijenos dobara poslovne imovine u drugu DČ na temelju aranžmana za premještanje – </a:t>
            </a:r>
            <a:r>
              <a:rPr lang="hr-HR" u="sng" dirty="0">
                <a:solidFill>
                  <a:srgbClr val="FF0000"/>
                </a:solidFill>
              </a:rPr>
              <a:t>nije isporuka dobra</a:t>
            </a:r>
          </a:p>
          <a:p>
            <a:r>
              <a:rPr lang="hr-HR" dirty="0"/>
              <a:t>Čl.7.s.st.2. Zakona o PDV-u – propisani uvjeti </a:t>
            </a:r>
          </a:p>
          <a:p>
            <a:pPr marL="514350" indent="-514350">
              <a:buAutoNum type="alphaLcParenR"/>
            </a:pPr>
            <a:r>
              <a:rPr lang="hr-HR" dirty="0" err="1"/>
              <a:t>p.o</a:t>
            </a:r>
            <a:r>
              <a:rPr lang="hr-HR" dirty="0"/>
              <a:t>. ili treća osoba za njegov račun otpremi dobra u drugu DČ s namjerom da se naknadno isporuči drugom </a:t>
            </a:r>
            <a:r>
              <a:rPr lang="hr-HR" dirty="0" err="1"/>
              <a:t>p.o</a:t>
            </a:r>
            <a:r>
              <a:rPr lang="hr-HR" dirty="0"/>
              <a:t>. koji preuzima vlasništvo prema postojećem dogovoru</a:t>
            </a:r>
          </a:p>
          <a:p>
            <a:pPr marL="514350" indent="-514350">
              <a:buAutoNum type="alphaLcParenR"/>
            </a:pPr>
            <a:r>
              <a:rPr lang="hr-HR" dirty="0" err="1"/>
              <a:t>p.o</a:t>
            </a:r>
            <a:r>
              <a:rPr lang="hr-HR" dirty="0"/>
              <a:t>. koji otprema dobra, nema u DČ u koju su dobra prevezena </a:t>
            </a:r>
            <a:r>
              <a:rPr lang="hr-HR" u="sng" dirty="0"/>
              <a:t>prebivalište</a:t>
            </a:r>
            <a:r>
              <a:rPr lang="hr-HR" dirty="0"/>
              <a:t>, </a:t>
            </a:r>
            <a:r>
              <a:rPr lang="hr-HR" u="sng" dirty="0"/>
              <a:t>boravište ili stalnu poslovnu jedinicu </a:t>
            </a:r>
            <a:r>
              <a:rPr lang="hr-HR" dirty="0"/>
              <a:t>(</a:t>
            </a:r>
            <a:r>
              <a:rPr lang="hr-HR" b="1" dirty="0"/>
              <a:t>može biti registriran za PDV)</a:t>
            </a:r>
          </a:p>
          <a:p>
            <a:pPr marL="514350" indent="-514350">
              <a:buAutoNum type="alphaLcParenR"/>
            </a:pPr>
            <a:r>
              <a:rPr lang="sl-SI" dirty="0" err="1"/>
              <a:t>p.o</a:t>
            </a:r>
            <a:r>
              <a:rPr lang="sl-SI" dirty="0"/>
              <a:t>. kome su dobra </a:t>
            </a:r>
            <a:r>
              <a:rPr lang="sl-SI" dirty="0" err="1"/>
              <a:t>namjenjena</a:t>
            </a:r>
            <a:r>
              <a:rPr lang="sl-SI" dirty="0"/>
              <a:t> </a:t>
            </a:r>
            <a:r>
              <a:rPr lang="sl-SI" u="sng" dirty="0"/>
              <a:t>registriran za PDV u DČ </a:t>
            </a:r>
            <a:r>
              <a:rPr lang="sl-SI" dirty="0"/>
              <a:t>u </a:t>
            </a:r>
            <a:r>
              <a:rPr lang="sl-SI" dirty="0" err="1"/>
              <a:t>koju</a:t>
            </a:r>
            <a:r>
              <a:rPr lang="sl-SI" dirty="0"/>
              <a:t> su dobra </a:t>
            </a:r>
            <a:r>
              <a:rPr lang="sl-SI" dirty="0" err="1"/>
              <a:t>otpremljena</a:t>
            </a:r>
            <a:r>
              <a:rPr lang="sl-SI" dirty="0"/>
              <a:t> i njegov PDV ID i identitet su poznati u trenutku kad </a:t>
            </a:r>
            <a:r>
              <a:rPr lang="sl-SI" dirty="0" err="1"/>
              <a:t>otprema</a:t>
            </a:r>
            <a:r>
              <a:rPr lang="sl-SI" dirty="0"/>
              <a:t> </a:t>
            </a:r>
            <a:r>
              <a:rPr lang="sl-SI" dirty="0" err="1"/>
              <a:t>počinje</a:t>
            </a:r>
            <a:r>
              <a:rPr lang="sl-SI" dirty="0"/>
              <a:t> (</a:t>
            </a:r>
            <a:r>
              <a:rPr lang="sl-SI" b="1" dirty="0"/>
              <a:t>ne mora </a:t>
            </a:r>
            <a:r>
              <a:rPr lang="sl-SI" b="1" dirty="0" err="1"/>
              <a:t>imati</a:t>
            </a:r>
            <a:r>
              <a:rPr lang="sl-SI" b="1" dirty="0"/>
              <a:t> </a:t>
            </a:r>
            <a:r>
              <a:rPr lang="sl-SI" b="1" dirty="0" err="1"/>
              <a:t>prebivalište</a:t>
            </a:r>
            <a:r>
              <a:rPr lang="sl-SI" b="1" dirty="0"/>
              <a:t>, </a:t>
            </a:r>
            <a:r>
              <a:rPr lang="sl-SI" b="1" dirty="0" err="1"/>
              <a:t>boravište</a:t>
            </a:r>
            <a:r>
              <a:rPr lang="sl-SI" b="1" dirty="0"/>
              <a:t> ili SPJ</a:t>
            </a:r>
            <a:r>
              <a:rPr lang="sl-SI" dirty="0"/>
              <a:t>)</a:t>
            </a:r>
          </a:p>
          <a:p>
            <a:pPr marL="514350" indent="-514350">
              <a:buAutoNum type="alphaLcParenR"/>
            </a:pPr>
            <a:r>
              <a:rPr lang="sl-SI" dirty="0" err="1"/>
              <a:t>p.o</a:t>
            </a:r>
            <a:r>
              <a:rPr lang="sl-SI" dirty="0"/>
              <a:t>. </a:t>
            </a:r>
            <a:r>
              <a:rPr lang="sl-SI" dirty="0" err="1"/>
              <a:t>koji</a:t>
            </a:r>
            <a:r>
              <a:rPr lang="sl-SI" dirty="0"/>
              <a:t> </a:t>
            </a:r>
            <a:r>
              <a:rPr lang="sl-SI" dirty="0" err="1"/>
              <a:t>otprema</a:t>
            </a:r>
            <a:r>
              <a:rPr lang="sl-SI" dirty="0"/>
              <a:t> dobra vodi </a:t>
            </a:r>
            <a:r>
              <a:rPr lang="sl-SI" dirty="0" err="1"/>
              <a:t>evidenciju</a:t>
            </a:r>
            <a:r>
              <a:rPr lang="sl-SI" dirty="0"/>
              <a:t> </a:t>
            </a:r>
            <a:r>
              <a:rPr lang="sl-SI" dirty="0" err="1"/>
              <a:t>propisanu</a:t>
            </a:r>
            <a:r>
              <a:rPr lang="sl-SI" dirty="0"/>
              <a:t> čl.83.st.3. Zakona o PDV-u i </a:t>
            </a:r>
            <a:r>
              <a:rPr lang="sl-SI" dirty="0" err="1"/>
              <a:t>iskazuje</a:t>
            </a:r>
            <a:r>
              <a:rPr lang="sl-SI" dirty="0"/>
              <a:t> podatke u </a:t>
            </a:r>
            <a:r>
              <a:rPr lang="sl-SI" dirty="0" err="1"/>
              <a:t>Zbirnoj</a:t>
            </a:r>
            <a:r>
              <a:rPr lang="sl-SI" dirty="0"/>
              <a:t> prijavi, </a:t>
            </a:r>
            <a:r>
              <a:rPr lang="sl-SI" dirty="0" err="1"/>
              <a:t>uključujući</a:t>
            </a:r>
            <a:r>
              <a:rPr lang="sl-SI" dirty="0"/>
              <a:t> i PDV ID broj </a:t>
            </a:r>
            <a:r>
              <a:rPr lang="sl-SI" dirty="0" err="1"/>
              <a:t>p.o</a:t>
            </a:r>
            <a:r>
              <a:rPr lang="sl-SI" dirty="0"/>
              <a:t>. </a:t>
            </a:r>
            <a:r>
              <a:rPr lang="sl-SI" dirty="0" err="1"/>
              <a:t>koji</a:t>
            </a:r>
            <a:r>
              <a:rPr lang="sl-SI" dirty="0"/>
              <a:t> </a:t>
            </a:r>
            <a:r>
              <a:rPr lang="sl-SI" dirty="0" err="1"/>
              <a:t>stječe</a:t>
            </a:r>
            <a:r>
              <a:rPr lang="sl-SI" dirty="0"/>
              <a:t> dobra</a:t>
            </a:r>
          </a:p>
          <a:p>
            <a:pPr marL="514350" indent="-514350">
              <a:buAutoNum type="alphaLcParenR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55597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8460D-3D80-4183-AB0B-801D9A8EE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		Evidencija i zbirna prijava</a:t>
            </a:r>
            <a:endParaRPr lang="sl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F25E9-18F5-4129-A5C2-EE713FEAB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Obveza vođenja evidencije – čl.83.st.3. Zakona o PDV-u, </a:t>
            </a:r>
          </a:p>
          <a:p>
            <a:pPr marL="0" indent="0">
              <a:buNone/>
            </a:pPr>
            <a:r>
              <a:rPr lang="hr-HR" dirty="0"/>
              <a:t>Sadržaj evidencije – čl.54.a.Provedbene uredbe Vijeća (EU) 282/2011</a:t>
            </a:r>
          </a:p>
          <a:p>
            <a:pPr marL="0" indent="0">
              <a:buNone/>
            </a:pPr>
            <a:r>
              <a:rPr lang="hr-HR" dirty="0"/>
              <a:t>Zbirna prijava – čl.185. Pravilnika o PDV-u – novi obrazac ZP (NN1/20)</a:t>
            </a:r>
          </a:p>
          <a:p>
            <a:pPr marL="0" indent="0">
              <a:buNone/>
            </a:pPr>
            <a:r>
              <a:rPr lang="hr-HR" dirty="0"/>
              <a:t>Poseban dio ZP – red.br.19-23 – iskazuju se podaci o otpremi dobra u okviru aranžmana premještanje dobara u drugu DČ– nema vrijednosti dobara – informativni podaci</a:t>
            </a:r>
          </a:p>
          <a:p>
            <a:pPr marL="0" indent="0">
              <a:buNone/>
            </a:pPr>
            <a:r>
              <a:rPr lang="hr-HR" dirty="0"/>
              <a:t>Oblik evidencije nije propisan – papirnati, elektronički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45803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F3EB3-AE7F-4ED0-B0A9-D20766CF7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8919"/>
          </a:xfrm>
        </p:spPr>
        <p:txBody>
          <a:bodyPr/>
          <a:lstStyle/>
          <a:p>
            <a:pPr algn="ctr"/>
            <a:r>
              <a:rPr lang="hr-HR" dirty="0"/>
              <a:t>	Evidencija – obvezni podaci (1) </a:t>
            </a:r>
            <a:endParaRPr lang="sl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A0FCC-5A64-4869-A670-A3BD6BB7F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l-SI" i="1" dirty="0">
                <a:solidFill>
                  <a:srgbClr val="FF0000"/>
                </a:solidFill>
              </a:rPr>
              <a:t>Čl. 54.a </a:t>
            </a:r>
            <a:r>
              <a:rPr lang="sl-SI" dirty="0">
                <a:solidFill>
                  <a:srgbClr val="FF0000"/>
                </a:solidFill>
              </a:rPr>
              <a:t>1. Uredbe 282/2011 – </a:t>
            </a:r>
            <a:r>
              <a:rPr lang="sl-SI" dirty="0" err="1">
                <a:solidFill>
                  <a:srgbClr val="FF0000"/>
                </a:solidFill>
              </a:rPr>
              <a:t>podaci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 err="1">
                <a:solidFill>
                  <a:srgbClr val="FF0000"/>
                </a:solidFill>
              </a:rPr>
              <a:t>koje</a:t>
            </a:r>
            <a:r>
              <a:rPr lang="sl-SI" dirty="0">
                <a:solidFill>
                  <a:srgbClr val="FF0000"/>
                </a:solidFill>
              </a:rPr>
              <a:t> vodi </a:t>
            </a:r>
            <a:r>
              <a:rPr lang="sl-SI" dirty="0" err="1">
                <a:solidFill>
                  <a:srgbClr val="FF0000"/>
                </a:solidFill>
              </a:rPr>
              <a:t>p.o</a:t>
            </a:r>
            <a:r>
              <a:rPr lang="sl-SI" dirty="0">
                <a:solidFill>
                  <a:srgbClr val="FF0000"/>
                </a:solidFill>
              </a:rPr>
              <a:t>. </a:t>
            </a:r>
            <a:r>
              <a:rPr lang="sl-SI" dirty="0" err="1">
                <a:solidFill>
                  <a:srgbClr val="FF0000"/>
                </a:solidFill>
              </a:rPr>
              <a:t>koji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 err="1">
                <a:solidFill>
                  <a:srgbClr val="FF0000"/>
                </a:solidFill>
              </a:rPr>
              <a:t>premješta</a:t>
            </a:r>
            <a:r>
              <a:rPr lang="sl-SI" dirty="0">
                <a:solidFill>
                  <a:srgbClr val="FF0000"/>
                </a:solidFill>
              </a:rPr>
              <a:t> dobra</a:t>
            </a:r>
          </a:p>
          <a:p>
            <a:pPr marL="514350" indent="-514350">
              <a:buAutoNum type="alphaLcParenBoth"/>
            </a:pPr>
            <a:r>
              <a:rPr lang="sl-SI" dirty="0" err="1"/>
              <a:t>državu</a:t>
            </a:r>
            <a:r>
              <a:rPr lang="sl-SI" dirty="0"/>
              <a:t> </a:t>
            </a:r>
            <a:r>
              <a:rPr lang="sl-SI" dirty="0" err="1"/>
              <a:t>članicu</a:t>
            </a:r>
            <a:r>
              <a:rPr lang="sl-SI" dirty="0"/>
              <a:t> iz </a:t>
            </a:r>
            <a:r>
              <a:rPr lang="sl-SI" dirty="0" err="1"/>
              <a:t>koje</a:t>
            </a:r>
            <a:r>
              <a:rPr lang="sl-SI" dirty="0"/>
              <a:t> se roba </a:t>
            </a:r>
            <a:r>
              <a:rPr lang="sl-SI" dirty="0" err="1"/>
              <a:t>otprema</a:t>
            </a:r>
            <a:r>
              <a:rPr lang="sl-SI" dirty="0"/>
              <a:t> ili prevozi te datum </a:t>
            </a:r>
            <a:r>
              <a:rPr lang="sl-SI" dirty="0" err="1"/>
              <a:t>otpreme</a:t>
            </a:r>
            <a:r>
              <a:rPr lang="sl-SI" dirty="0"/>
              <a:t> ili </a:t>
            </a:r>
            <a:r>
              <a:rPr lang="sl-SI" dirty="0" err="1"/>
              <a:t>prijevoza</a:t>
            </a:r>
            <a:r>
              <a:rPr lang="sl-SI" dirty="0"/>
              <a:t> robe; </a:t>
            </a:r>
          </a:p>
          <a:p>
            <a:pPr marL="514350" indent="-514350">
              <a:buAutoNum type="alphaLcParenBoth"/>
            </a:pPr>
            <a:r>
              <a:rPr lang="sl-SI" dirty="0"/>
              <a:t>PDV identifikacijski broj  </a:t>
            </a:r>
            <a:r>
              <a:rPr lang="sl-SI" dirty="0" err="1"/>
              <a:t>p.o</a:t>
            </a:r>
            <a:r>
              <a:rPr lang="sl-SI" dirty="0"/>
              <a:t>. </a:t>
            </a:r>
            <a:r>
              <a:rPr lang="sl-SI" dirty="0" err="1"/>
              <a:t>kojem</a:t>
            </a:r>
            <a:r>
              <a:rPr lang="sl-SI" dirty="0"/>
              <a:t> je roba </a:t>
            </a:r>
            <a:r>
              <a:rPr lang="sl-SI" dirty="0" err="1"/>
              <a:t>namijenjena</a:t>
            </a:r>
            <a:r>
              <a:rPr lang="sl-SI" dirty="0"/>
              <a:t>, </a:t>
            </a:r>
            <a:r>
              <a:rPr lang="sl-SI" dirty="0" err="1"/>
              <a:t>koji</a:t>
            </a:r>
            <a:r>
              <a:rPr lang="sl-SI" dirty="0"/>
              <a:t> izdaje država članica u </a:t>
            </a:r>
            <a:r>
              <a:rPr lang="sl-SI" dirty="0" err="1"/>
              <a:t>koju</a:t>
            </a:r>
            <a:r>
              <a:rPr lang="sl-SI" dirty="0"/>
              <a:t> se roba </a:t>
            </a:r>
            <a:r>
              <a:rPr lang="sl-SI" dirty="0" err="1"/>
              <a:t>otprema</a:t>
            </a:r>
            <a:r>
              <a:rPr lang="sl-SI" dirty="0"/>
              <a:t> ili prevozi; </a:t>
            </a:r>
          </a:p>
          <a:p>
            <a:pPr marL="514350" indent="-514350">
              <a:buAutoNum type="alphaLcParenBoth"/>
            </a:pPr>
            <a:r>
              <a:rPr lang="sl-SI" dirty="0" err="1"/>
              <a:t>državu</a:t>
            </a:r>
            <a:r>
              <a:rPr lang="sl-SI" dirty="0"/>
              <a:t> </a:t>
            </a:r>
            <a:r>
              <a:rPr lang="sl-SI" dirty="0" err="1"/>
              <a:t>članicu</a:t>
            </a:r>
            <a:r>
              <a:rPr lang="sl-SI" dirty="0"/>
              <a:t> u </a:t>
            </a:r>
            <a:r>
              <a:rPr lang="sl-SI" dirty="0" err="1"/>
              <a:t>koju</a:t>
            </a:r>
            <a:r>
              <a:rPr lang="sl-SI" dirty="0"/>
              <a:t> se roba </a:t>
            </a:r>
            <a:r>
              <a:rPr lang="sl-SI" dirty="0" err="1"/>
              <a:t>otprema</a:t>
            </a:r>
            <a:r>
              <a:rPr lang="sl-SI" dirty="0"/>
              <a:t> ili prevozi, PDV identifikacijski broj </a:t>
            </a:r>
            <a:r>
              <a:rPr lang="sl-SI" dirty="0" err="1"/>
              <a:t>posjednika</a:t>
            </a:r>
            <a:r>
              <a:rPr lang="sl-SI" dirty="0"/>
              <a:t> </a:t>
            </a:r>
            <a:r>
              <a:rPr lang="sl-SI" dirty="0" err="1"/>
              <a:t>skladišta</a:t>
            </a:r>
            <a:r>
              <a:rPr lang="sl-SI" dirty="0"/>
              <a:t>, </a:t>
            </a:r>
            <a:r>
              <a:rPr lang="sl-SI" dirty="0" err="1"/>
              <a:t>adresu</a:t>
            </a:r>
            <a:r>
              <a:rPr lang="sl-SI" dirty="0"/>
              <a:t> </a:t>
            </a:r>
            <a:r>
              <a:rPr lang="sl-SI" dirty="0" err="1"/>
              <a:t>skladišta</a:t>
            </a:r>
            <a:r>
              <a:rPr lang="sl-SI" dirty="0"/>
              <a:t> u </a:t>
            </a:r>
            <a:r>
              <a:rPr lang="sl-SI" dirty="0" err="1"/>
              <a:t>koje</a:t>
            </a:r>
            <a:r>
              <a:rPr lang="sl-SI" dirty="0"/>
              <a:t> se roba po </a:t>
            </a:r>
            <a:r>
              <a:rPr lang="sl-SI" dirty="0" err="1"/>
              <a:t>dolasku</a:t>
            </a:r>
            <a:r>
              <a:rPr lang="sl-SI" dirty="0"/>
              <a:t> </a:t>
            </a:r>
            <a:r>
              <a:rPr lang="sl-SI" dirty="0" err="1"/>
              <a:t>skladišti</a:t>
            </a:r>
            <a:r>
              <a:rPr lang="sl-SI" dirty="0"/>
              <a:t> te datum </a:t>
            </a:r>
            <a:r>
              <a:rPr lang="sl-SI" dirty="0" err="1"/>
              <a:t>dolaska</a:t>
            </a:r>
            <a:r>
              <a:rPr lang="sl-SI" dirty="0"/>
              <a:t> robe u </a:t>
            </a:r>
            <a:r>
              <a:rPr lang="sl-SI" dirty="0" err="1"/>
              <a:t>skladište</a:t>
            </a:r>
            <a:r>
              <a:rPr lang="sl-SI" dirty="0"/>
              <a:t>; </a:t>
            </a:r>
          </a:p>
          <a:p>
            <a:pPr marL="514350" indent="-514350">
              <a:buAutoNum type="alphaLcParenBoth"/>
            </a:pPr>
            <a:r>
              <a:rPr lang="sl-SI" dirty="0" err="1"/>
              <a:t>vrijednost</a:t>
            </a:r>
            <a:r>
              <a:rPr lang="sl-SI" dirty="0"/>
              <a:t>, opis i </a:t>
            </a:r>
            <a:r>
              <a:rPr lang="sl-SI" dirty="0" err="1"/>
              <a:t>količinu</a:t>
            </a:r>
            <a:r>
              <a:rPr lang="sl-SI" dirty="0"/>
              <a:t> robe </a:t>
            </a:r>
            <a:r>
              <a:rPr lang="sl-SI" dirty="0" err="1"/>
              <a:t>koja</a:t>
            </a:r>
            <a:r>
              <a:rPr lang="sl-SI" dirty="0"/>
              <a:t> je dostavljena u </a:t>
            </a:r>
            <a:r>
              <a:rPr lang="sl-SI" dirty="0" err="1"/>
              <a:t>skladište</a:t>
            </a:r>
            <a:r>
              <a:rPr lang="sl-SI" dirty="0"/>
              <a:t>; </a:t>
            </a:r>
          </a:p>
          <a:p>
            <a:pPr marL="514350" indent="-514350">
              <a:buAutoNum type="alphaLcParenBoth"/>
            </a:pPr>
            <a:r>
              <a:rPr lang="sl-SI" dirty="0"/>
              <a:t>PDV identifikacijski broj </a:t>
            </a:r>
            <a:r>
              <a:rPr lang="sl-SI" dirty="0" err="1"/>
              <a:t>p.o</a:t>
            </a:r>
            <a:r>
              <a:rPr lang="sl-SI" dirty="0"/>
              <a:t>. </a:t>
            </a:r>
            <a:r>
              <a:rPr lang="sl-SI" dirty="0" err="1"/>
              <a:t>koji</a:t>
            </a:r>
            <a:r>
              <a:rPr lang="sl-SI" dirty="0"/>
              <a:t> </a:t>
            </a:r>
            <a:r>
              <a:rPr lang="sl-SI" dirty="0" err="1"/>
              <a:t>zamjenjuje</a:t>
            </a:r>
            <a:r>
              <a:rPr lang="sl-SI" dirty="0"/>
              <a:t> </a:t>
            </a:r>
            <a:r>
              <a:rPr lang="sl-SI" dirty="0" err="1"/>
              <a:t>osobu</a:t>
            </a:r>
            <a:r>
              <a:rPr lang="sl-SI" dirty="0"/>
              <a:t> iz točke (b) </a:t>
            </a:r>
            <a:r>
              <a:rPr lang="sl-SI" dirty="0" err="1"/>
              <a:t>ovog</a:t>
            </a:r>
            <a:r>
              <a:rPr lang="sl-SI" dirty="0"/>
              <a:t> stavka pod </a:t>
            </a:r>
            <a:r>
              <a:rPr lang="sl-SI" dirty="0" err="1"/>
              <a:t>uvjetima</a:t>
            </a:r>
            <a:r>
              <a:rPr lang="sl-SI" dirty="0"/>
              <a:t> iz članka 17.a stavka 6. Direktive 2006/112/EZ; </a:t>
            </a:r>
          </a:p>
          <a:p>
            <a:pPr marL="514350" indent="-514350">
              <a:buAutoNum type="alphaLcParenBoth"/>
            </a:pPr>
            <a:r>
              <a:rPr lang="sl-SI" dirty="0" err="1"/>
              <a:t>oporezivi</a:t>
            </a:r>
            <a:r>
              <a:rPr lang="sl-SI" dirty="0"/>
              <a:t> iznos, opis i </a:t>
            </a:r>
            <a:r>
              <a:rPr lang="sl-SI" dirty="0" err="1"/>
              <a:t>količinu</a:t>
            </a:r>
            <a:r>
              <a:rPr lang="sl-SI" dirty="0"/>
              <a:t> </a:t>
            </a:r>
            <a:r>
              <a:rPr lang="sl-SI" dirty="0" err="1"/>
              <a:t>isporučene</a:t>
            </a:r>
            <a:r>
              <a:rPr lang="sl-SI" dirty="0"/>
              <a:t> robe i datum </a:t>
            </a:r>
            <a:r>
              <a:rPr lang="sl-SI" dirty="0" err="1"/>
              <a:t>isporuke</a:t>
            </a:r>
            <a:r>
              <a:rPr lang="sl-SI" dirty="0"/>
              <a:t> robe iz članka 17.a stavka 3. točke (a) Direktive 2006/112/EZ te PDV identifikacijski broj </a:t>
            </a:r>
            <a:r>
              <a:rPr lang="sl-SI" dirty="0" err="1"/>
              <a:t>stjecatelja</a:t>
            </a:r>
            <a:r>
              <a:rPr lang="sl-SI" dirty="0"/>
              <a:t>; </a:t>
            </a:r>
          </a:p>
          <a:p>
            <a:pPr marL="514350" indent="-514350">
              <a:buAutoNum type="alphaLcParenBoth"/>
            </a:pPr>
            <a:r>
              <a:rPr lang="sl-SI" dirty="0" err="1"/>
              <a:t>oporezivi</a:t>
            </a:r>
            <a:r>
              <a:rPr lang="sl-SI" dirty="0"/>
              <a:t> iznos, opis i </a:t>
            </a:r>
            <a:r>
              <a:rPr lang="sl-SI" dirty="0" err="1"/>
              <a:t>količinu</a:t>
            </a:r>
            <a:r>
              <a:rPr lang="sl-SI" dirty="0"/>
              <a:t> robe te datum </a:t>
            </a:r>
            <a:r>
              <a:rPr lang="sl-SI" dirty="0" err="1"/>
              <a:t>ispunjenja</a:t>
            </a:r>
            <a:r>
              <a:rPr lang="sl-SI" dirty="0"/>
              <a:t> bilo </a:t>
            </a:r>
            <a:r>
              <a:rPr lang="sl-SI" dirty="0" err="1"/>
              <a:t>kojeg</a:t>
            </a:r>
            <a:r>
              <a:rPr lang="sl-SI" dirty="0"/>
              <a:t> od </a:t>
            </a:r>
            <a:r>
              <a:rPr lang="sl-SI" dirty="0" err="1"/>
              <a:t>uvjeta</a:t>
            </a:r>
            <a:r>
              <a:rPr lang="sl-SI" dirty="0"/>
              <a:t> i razloga u vezi s time u skladu s člankom 17.a stavkom 7. Direktive 2006/112/EZ; </a:t>
            </a:r>
          </a:p>
          <a:p>
            <a:pPr marL="514350" indent="-514350">
              <a:buAutoNum type="alphaLcParenBoth"/>
            </a:pPr>
            <a:r>
              <a:rPr lang="sl-SI" dirty="0" err="1"/>
              <a:t>vrijednost</a:t>
            </a:r>
            <a:r>
              <a:rPr lang="sl-SI" dirty="0"/>
              <a:t>, opis i </a:t>
            </a:r>
            <a:r>
              <a:rPr lang="sl-SI" dirty="0" err="1"/>
              <a:t>količinu</a:t>
            </a:r>
            <a:r>
              <a:rPr lang="sl-SI" dirty="0"/>
              <a:t> </a:t>
            </a:r>
            <a:r>
              <a:rPr lang="sl-SI" dirty="0" err="1"/>
              <a:t>vraćene</a:t>
            </a:r>
            <a:r>
              <a:rPr lang="sl-SI" dirty="0"/>
              <a:t> robe te datum </a:t>
            </a:r>
            <a:r>
              <a:rPr lang="sl-SI" dirty="0" err="1"/>
              <a:t>vraćanja</a:t>
            </a:r>
            <a:r>
              <a:rPr lang="sl-SI" dirty="0"/>
              <a:t> robe iz članka 17.a stavka 5. Direktive 2006/112/EZ. </a:t>
            </a:r>
          </a:p>
        </p:txBody>
      </p:sp>
    </p:spTree>
    <p:extLst>
      <p:ext uri="{BB962C8B-B14F-4D97-AF65-F5344CB8AC3E}">
        <p14:creationId xmlns:p14="http://schemas.microsoft.com/office/powerpoint/2010/main" val="3931102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786</TotalTime>
  <Words>2980</Words>
  <Application>Microsoft Office PowerPoint</Application>
  <PresentationFormat>Widescreen</PresentationFormat>
  <Paragraphs>296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Presentation</vt:lpstr>
      <vt:lpstr>PREMJEŠTANJE DOBARA – novosti od 1.1.2020.</vt:lpstr>
      <vt:lpstr>Premještanje dobara</vt:lpstr>
      <vt:lpstr>     Premještanje dobara do 31.12.2019.</vt:lpstr>
      <vt:lpstr>        Novi propisi od 1.1.2020.  </vt:lpstr>
      <vt:lpstr>  Aranžman premještanja - propisi</vt:lpstr>
      <vt:lpstr>  Što je aranžman premještanja?</vt:lpstr>
      <vt:lpstr>Aranžman premještanja  dobara – od 1.1.2020.</vt:lpstr>
      <vt:lpstr>  Evidencija i zbirna prijava</vt:lpstr>
      <vt:lpstr> Evidencija – obvezni podaci (1) </vt:lpstr>
      <vt:lpstr>Evidencija – obvezni podaci (2)</vt:lpstr>
      <vt:lpstr> Premještanje od 1.1.2020. godine</vt:lpstr>
      <vt:lpstr> Obveze kod premještanja – otprema dobara</vt:lpstr>
      <vt:lpstr>   Zbirna prijava – poseban dio-otprema dobara</vt:lpstr>
      <vt:lpstr> Isporuka dobara </vt:lpstr>
      <vt:lpstr> Obveze u trenutku isporuke dobara</vt:lpstr>
      <vt:lpstr>  Pojednostavljenje postupka</vt:lpstr>
      <vt:lpstr>Vremensko ograničenje za aranžman premještanja  </vt:lpstr>
      <vt:lpstr>Povrat dobara iz skladišta</vt:lpstr>
      <vt:lpstr>    Zbirna prijava – poseban dio -povrat</vt:lpstr>
      <vt:lpstr>   Zamjena kupca (1)</vt:lpstr>
      <vt:lpstr>Zamjena kupca (2)</vt:lpstr>
      <vt:lpstr>    Zbirna prijava – zamjena</vt:lpstr>
      <vt:lpstr>Uništenje dobara</vt:lpstr>
      <vt:lpstr>PowerPoint Presentation</vt:lpstr>
      <vt:lpstr>Aranžman premještanja - upute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PREMJEŠTANJE DOBARA – novosti od 1.1.2020.</dc:title>
  <dc:creator>Ljubica Javor</dc:creator>
  <cp:lastModifiedBy>Ljubica Javor</cp:lastModifiedBy>
  <cp:revision>55</cp:revision>
  <dcterms:created xsi:type="dcterms:W3CDTF">2020-02-25T19:33:00Z</dcterms:created>
  <dcterms:modified xsi:type="dcterms:W3CDTF">2020-03-04T07:43:22Z</dcterms:modified>
</cp:coreProperties>
</file>