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7" r:id="rId1"/>
  </p:sldMasterIdLst>
  <p:sldIdLst>
    <p:sldId id="256" r:id="rId2"/>
    <p:sldId id="257" r:id="rId3"/>
    <p:sldId id="263" r:id="rId4"/>
    <p:sldId id="265" r:id="rId5"/>
    <p:sldId id="264" r:id="rId6"/>
    <p:sldId id="260" r:id="rId7"/>
    <p:sldId id="266" r:id="rId8"/>
    <p:sldId id="261" r:id="rId9"/>
    <p:sldId id="262" r:id="rId10"/>
    <p:sldId id="259" r:id="rId11"/>
    <p:sldId id="25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bravka Kopun" userId="57a617dbacd1a078" providerId="LiveId" clId="{3B96FF7C-4E6C-4B96-B725-9EB2F001BA44}"/>
    <pc:docChg chg="undo custSel addSld modSld">
      <pc:chgData name="Dubravka Kopun" userId="57a617dbacd1a078" providerId="LiveId" clId="{3B96FF7C-4E6C-4B96-B725-9EB2F001BA44}" dt="2022-06-12T14:45:43.587" v="6899" actId="313"/>
      <pc:docMkLst>
        <pc:docMk/>
      </pc:docMkLst>
      <pc:sldChg chg="modSp mod">
        <pc:chgData name="Dubravka Kopun" userId="57a617dbacd1a078" providerId="LiveId" clId="{3B96FF7C-4E6C-4B96-B725-9EB2F001BA44}" dt="2022-06-12T14:28:13.358" v="6482" actId="20577"/>
        <pc:sldMkLst>
          <pc:docMk/>
          <pc:sldMk cId="3215672312" sldId="257"/>
        </pc:sldMkLst>
        <pc:spChg chg="mod">
          <ac:chgData name="Dubravka Kopun" userId="57a617dbacd1a078" providerId="LiveId" clId="{3B96FF7C-4E6C-4B96-B725-9EB2F001BA44}" dt="2022-06-12T14:28:13.358" v="6482" actId="20577"/>
          <ac:spMkLst>
            <pc:docMk/>
            <pc:sldMk cId="3215672312" sldId="257"/>
            <ac:spMk id="3" creationId="{67F49779-C88D-3787-1FC8-39FDEE7862C4}"/>
          </ac:spMkLst>
        </pc:spChg>
      </pc:sldChg>
      <pc:sldChg chg="modSp mod">
        <pc:chgData name="Dubravka Kopun" userId="57a617dbacd1a078" providerId="LiveId" clId="{3B96FF7C-4E6C-4B96-B725-9EB2F001BA44}" dt="2022-06-12T14:09:57.235" v="5605" actId="20577"/>
        <pc:sldMkLst>
          <pc:docMk/>
          <pc:sldMk cId="744084715" sldId="258"/>
        </pc:sldMkLst>
        <pc:spChg chg="mod">
          <ac:chgData name="Dubravka Kopun" userId="57a617dbacd1a078" providerId="LiveId" clId="{3B96FF7C-4E6C-4B96-B725-9EB2F001BA44}" dt="2022-06-12T14:09:57.235" v="5605" actId="20577"/>
          <ac:spMkLst>
            <pc:docMk/>
            <pc:sldMk cId="744084715" sldId="258"/>
            <ac:spMk id="3" creationId="{A52B5652-D8AD-F11B-DDF7-8E4CB4CA08EA}"/>
          </ac:spMkLst>
        </pc:spChg>
      </pc:sldChg>
      <pc:sldChg chg="modSp mod">
        <pc:chgData name="Dubravka Kopun" userId="57a617dbacd1a078" providerId="LiveId" clId="{3B96FF7C-4E6C-4B96-B725-9EB2F001BA44}" dt="2022-06-12T14:09:33.800" v="5494" actId="20577"/>
        <pc:sldMkLst>
          <pc:docMk/>
          <pc:sldMk cId="1482412854" sldId="259"/>
        </pc:sldMkLst>
        <pc:spChg chg="mod">
          <ac:chgData name="Dubravka Kopun" userId="57a617dbacd1a078" providerId="LiveId" clId="{3B96FF7C-4E6C-4B96-B725-9EB2F001BA44}" dt="2022-06-12T14:09:33.800" v="5494" actId="20577"/>
          <ac:spMkLst>
            <pc:docMk/>
            <pc:sldMk cId="1482412854" sldId="259"/>
            <ac:spMk id="3" creationId="{EBCB79A8-C00A-AC77-EA36-F933329532C3}"/>
          </ac:spMkLst>
        </pc:spChg>
      </pc:sldChg>
      <pc:sldChg chg="modSp new mod">
        <pc:chgData name="Dubravka Kopun" userId="57a617dbacd1a078" providerId="LiveId" clId="{3B96FF7C-4E6C-4B96-B725-9EB2F001BA44}" dt="2022-06-12T14:16:47.227" v="6454" actId="20577"/>
        <pc:sldMkLst>
          <pc:docMk/>
          <pc:sldMk cId="1099965225" sldId="260"/>
        </pc:sldMkLst>
        <pc:spChg chg="mod">
          <ac:chgData name="Dubravka Kopun" userId="57a617dbacd1a078" providerId="LiveId" clId="{3B96FF7C-4E6C-4B96-B725-9EB2F001BA44}" dt="2022-06-12T13:36:00.318" v="7" actId="20577"/>
          <ac:spMkLst>
            <pc:docMk/>
            <pc:sldMk cId="1099965225" sldId="260"/>
            <ac:spMk id="2" creationId="{9F15FE93-94C9-22CB-45F6-DA69490FE2D7}"/>
          </ac:spMkLst>
        </pc:spChg>
        <pc:spChg chg="mod">
          <ac:chgData name="Dubravka Kopun" userId="57a617dbacd1a078" providerId="LiveId" clId="{3B96FF7C-4E6C-4B96-B725-9EB2F001BA44}" dt="2022-06-12T14:16:47.227" v="6454" actId="20577"/>
          <ac:spMkLst>
            <pc:docMk/>
            <pc:sldMk cId="1099965225" sldId="260"/>
            <ac:spMk id="3" creationId="{7FE62528-42A9-D958-F5FD-8606C6868B15}"/>
          </ac:spMkLst>
        </pc:spChg>
      </pc:sldChg>
      <pc:sldChg chg="modSp new mod">
        <pc:chgData name="Dubravka Kopun" userId="57a617dbacd1a078" providerId="LiveId" clId="{3B96FF7C-4E6C-4B96-B725-9EB2F001BA44}" dt="2022-06-12T14:14:37.874" v="6136" actId="20577"/>
        <pc:sldMkLst>
          <pc:docMk/>
          <pc:sldMk cId="3953161199" sldId="261"/>
        </pc:sldMkLst>
        <pc:spChg chg="mod">
          <ac:chgData name="Dubravka Kopun" userId="57a617dbacd1a078" providerId="LiveId" clId="{3B96FF7C-4E6C-4B96-B725-9EB2F001BA44}" dt="2022-06-12T13:41:26.556" v="1101" actId="20577"/>
          <ac:spMkLst>
            <pc:docMk/>
            <pc:sldMk cId="3953161199" sldId="261"/>
            <ac:spMk id="2" creationId="{1019CAD0-0ABB-DE90-EF29-6FF2FAC69473}"/>
          </ac:spMkLst>
        </pc:spChg>
        <pc:spChg chg="mod">
          <ac:chgData name="Dubravka Kopun" userId="57a617dbacd1a078" providerId="LiveId" clId="{3B96FF7C-4E6C-4B96-B725-9EB2F001BA44}" dt="2022-06-12T14:14:37.874" v="6136" actId="20577"/>
          <ac:spMkLst>
            <pc:docMk/>
            <pc:sldMk cId="3953161199" sldId="261"/>
            <ac:spMk id="3" creationId="{09A01DE6-1336-D13E-3CAD-5515BBF2A87F}"/>
          </ac:spMkLst>
        </pc:spChg>
      </pc:sldChg>
      <pc:sldChg chg="modSp new mod">
        <pc:chgData name="Dubravka Kopun" userId="57a617dbacd1a078" providerId="LiveId" clId="{3B96FF7C-4E6C-4B96-B725-9EB2F001BA44}" dt="2022-06-12T13:49:02.141" v="2538" actId="20577"/>
        <pc:sldMkLst>
          <pc:docMk/>
          <pc:sldMk cId="1157984996" sldId="262"/>
        </pc:sldMkLst>
        <pc:spChg chg="mod">
          <ac:chgData name="Dubravka Kopun" userId="57a617dbacd1a078" providerId="LiveId" clId="{3B96FF7C-4E6C-4B96-B725-9EB2F001BA44}" dt="2022-06-12T13:48:05.802" v="2232" actId="20577"/>
          <ac:spMkLst>
            <pc:docMk/>
            <pc:sldMk cId="1157984996" sldId="262"/>
            <ac:spMk id="2" creationId="{55C0B479-97F3-C267-8D0F-AD50BA1E0230}"/>
          </ac:spMkLst>
        </pc:spChg>
        <pc:spChg chg="mod">
          <ac:chgData name="Dubravka Kopun" userId="57a617dbacd1a078" providerId="LiveId" clId="{3B96FF7C-4E6C-4B96-B725-9EB2F001BA44}" dt="2022-06-12T13:49:02.141" v="2538" actId="20577"/>
          <ac:spMkLst>
            <pc:docMk/>
            <pc:sldMk cId="1157984996" sldId="262"/>
            <ac:spMk id="3" creationId="{B8C73D16-8A9B-6F03-B77F-F21E433B0B9E}"/>
          </ac:spMkLst>
        </pc:spChg>
      </pc:sldChg>
      <pc:sldChg chg="modSp new mod">
        <pc:chgData name="Dubravka Kopun" userId="57a617dbacd1a078" providerId="LiveId" clId="{3B96FF7C-4E6C-4B96-B725-9EB2F001BA44}" dt="2022-06-12T14:45:43.587" v="6899" actId="313"/>
        <pc:sldMkLst>
          <pc:docMk/>
          <pc:sldMk cId="3593634472" sldId="263"/>
        </pc:sldMkLst>
        <pc:spChg chg="mod">
          <ac:chgData name="Dubravka Kopun" userId="57a617dbacd1a078" providerId="LiveId" clId="{3B96FF7C-4E6C-4B96-B725-9EB2F001BA44}" dt="2022-06-12T13:49:16.982" v="2556" actId="20577"/>
          <ac:spMkLst>
            <pc:docMk/>
            <pc:sldMk cId="3593634472" sldId="263"/>
            <ac:spMk id="2" creationId="{B88E6455-1F7C-7AE0-78C0-6557F3EFDDEB}"/>
          </ac:spMkLst>
        </pc:spChg>
        <pc:spChg chg="mod">
          <ac:chgData name="Dubravka Kopun" userId="57a617dbacd1a078" providerId="LiveId" clId="{3B96FF7C-4E6C-4B96-B725-9EB2F001BA44}" dt="2022-06-12T14:45:43.587" v="6899" actId="313"/>
          <ac:spMkLst>
            <pc:docMk/>
            <pc:sldMk cId="3593634472" sldId="263"/>
            <ac:spMk id="3" creationId="{5AB7CEA3-9AEF-05A2-4C75-8F4BC3483515}"/>
          </ac:spMkLst>
        </pc:spChg>
      </pc:sldChg>
      <pc:sldChg chg="modSp new mod">
        <pc:chgData name="Dubravka Kopun" userId="57a617dbacd1a078" providerId="LiveId" clId="{3B96FF7C-4E6C-4B96-B725-9EB2F001BA44}" dt="2022-06-12T14:36:30.618" v="6829" actId="20577"/>
        <pc:sldMkLst>
          <pc:docMk/>
          <pc:sldMk cId="3201757622" sldId="264"/>
        </pc:sldMkLst>
        <pc:spChg chg="mod">
          <ac:chgData name="Dubravka Kopun" userId="57a617dbacd1a078" providerId="LiveId" clId="{3B96FF7C-4E6C-4B96-B725-9EB2F001BA44}" dt="2022-06-12T13:52:32.199" v="3372" actId="20577"/>
          <ac:spMkLst>
            <pc:docMk/>
            <pc:sldMk cId="3201757622" sldId="264"/>
            <ac:spMk id="2" creationId="{96D1B3A8-0469-C514-CAEE-E7221F4700C6}"/>
          </ac:spMkLst>
        </pc:spChg>
        <pc:spChg chg="mod">
          <ac:chgData name="Dubravka Kopun" userId="57a617dbacd1a078" providerId="LiveId" clId="{3B96FF7C-4E6C-4B96-B725-9EB2F001BA44}" dt="2022-06-12T14:36:30.618" v="6829" actId="20577"/>
          <ac:spMkLst>
            <pc:docMk/>
            <pc:sldMk cId="3201757622" sldId="264"/>
            <ac:spMk id="3" creationId="{84FC70B4-A590-5328-39B2-00E09B87D481}"/>
          </ac:spMkLst>
        </pc:spChg>
      </pc:sldChg>
      <pc:sldChg chg="modSp add mod">
        <pc:chgData name="Dubravka Kopun" userId="57a617dbacd1a078" providerId="LiveId" clId="{3B96FF7C-4E6C-4B96-B725-9EB2F001BA44}" dt="2022-06-12T14:45:21.052" v="6832"/>
        <pc:sldMkLst>
          <pc:docMk/>
          <pc:sldMk cId="4094012688" sldId="265"/>
        </pc:sldMkLst>
        <pc:spChg chg="mod">
          <ac:chgData name="Dubravka Kopun" userId="57a617dbacd1a078" providerId="LiveId" clId="{3B96FF7C-4E6C-4B96-B725-9EB2F001BA44}" dt="2022-06-12T14:08:12.807" v="5214" actId="20577"/>
          <ac:spMkLst>
            <pc:docMk/>
            <pc:sldMk cId="4094012688" sldId="265"/>
            <ac:spMk id="2" creationId="{B88E6455-1F7C-7AE0-78C0-6557F3EFDDEB}"/>
          </ac:spMkLst>
        </pc:spChg>
        <pc:spChg chg="mod">
          <ac:chgData name="Dubravka Kopun" userId="57a617dbacd1a078" providerId="LiveId" clId="{3B96FF7C-4E6C-4B96-B725-9EB2F001BA44}" dt="2022-06-12T14:45:21.052" v="6832"/>
          <ac:spMkLst>
            <pc:docMk/>
            <pc:sldMk cId="4094012688" sldId="265"/>
            <ac:spMk id="3" creationId="{5AB7CEA3-9AEF-05A2-4C75-8F4BC3483515}"/>
          </ac:spMkLst>
        </pc:spChg>
      </pc:sldChg>
      <pc:sldChg chg="modSp new mod">
        <pc:chgData name="Dubravka Kopun" userId="57a617dbacd1a078" providerId="LiveId" clId="{3B96FF7C-4E6C-4B96-B725-9EB2F001BA44}" dt="2022-06-12T14:15:37.394" v="6139"/>
        <pc:sldMkLst>
          <pc:docMk/>
          <pc:sldMk cId="1369025791" sldId="266"/>
        </pc:sldMkLst>
        <pc:spChg chg="mod">
          <ac:chgData name="Dubravka Kopun" userId="57a617dbacd1a078" providerId="LiveId" clId="{3B96FF7C-4E6C-4B96-B725-9EB2F001BA44}" dt="2022-06-12T14:12:59.798" v="5734" actId="20577"/>
          <ac:spMkLst>
            <pc:docMk/>
            <pc:sldMk cId="1369025791" sldId="266"/>
            <ac:spMk id="2" creationId="{A2D40015-2FAF-740C-D9A6-414EA7FEEA22}"/>
          </ac:spMkLst>
        </pc:spChg>
        <pc:spChg chg="mod">
          <ac:chgData name="Dubravka Kopun" userId="57a617dbacd1a078" providerId="LiveId" clId="{3B96FF7C-4E6C-4B96-B725-9EB2F001BA44}" dt="2022-06-12T14:15:37.394" v="6139"/>
          <ac:spMkLst>
            <pc:docMk/>
            <pc:sldMk cId="1369025791" sldId="266"/>
            <ac:spMk id="3" creationId="{DEA077BE-0442-F986-B533-3CA03ABE903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hr-HR"/>
              <a:t>Kliknite da biste uredili stil naslova matrice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08B9EBBA-996F-894A-B54A-D6246ED52CEA}" type="datetimeFigureOut">
              <a:rPr lang="en-US" smtClean="0"/>
              <a:pPr/>
              <a:t>6/12/2022</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D57F1E4F-1CFF-5643-939E-217C01CDF565}" type="slidenum">
              <a:rPr lang="en-US" smtClean="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9940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69724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5760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6/12/2022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3153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8DFA1846-DA80-1C48-A609-854EA85C59AD}" type="datetimeFigureOut">
              <a:rPr lang="en-US" smtClean="0"/>
              <a:pPr/>
              <a:t>6/12/2022</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D57F1E4F-1CFF-5643-939E-217C01CDF565}" type="slidenum">
              <a:rPr lang="en-US" smtClean="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54264739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6/12/2022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738044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257300" y="2909102"/>
            <a:ext cx="4800600" cy="299639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633864" y="2909102"/>
            <a:ext cx="4800600" cy="299639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6/12/2022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288712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6/12/2022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6052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6/12/2022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78501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hr-HR"/>
              <a:t>Kliknite da biste uredili stil naslova matrice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a:xfrm>
            <a:off x="765051" y="6375679"/>
            <a:ext cx="1233355" cy="348462"/>
          </a:xfrm>
        </p:spPr>
        <p:txBody>
          <a:bodyPr/>
          <a:lstStyle/>
          <a:p>
            <a:fld id="{D0DF5E60-9974-AC48-9591-99C2BB44B7CF}" type="datetimeFigureOut">
              <a:rPr lang="en-US" smtClean="0"/>
              <a:pPr/>
              <a:t>6/12/2022</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D57F1E4F-1CFF-5643-939E-217C01CDF565}" type="slidenum">
              <a:rPr lang="en-US" smtClean="0"/>
              <a:pPr/>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62051938"/>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hr-HR"/>
              <a:t>Kliknite da biste uredili stil naslova matrice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a:xfrm>
            <a:off x="765950" y="6375679"/>
            <a:ext cx="1232456" cy="348462"/>
          </a:xfrm>
        </p:spPr>
        <p:txBody>
          <a:bodyPr/>
          <a:lstStyle/>
          <a:p>
            <a:fld id="{09B482E8-6E0E-1B4F-B1FD-C69DB9E858D9}" type="datetimeFigureOut">
              <a:rPr lang="en-US" smtClean="0"/>
              <a:pPr/>
              <a:t>6/12/2022</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948865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09B482E8-6E0E-1B4F-B1FD-C69DB9E858D9}" type="datetimeFigureOut">
              <a:rPr lang="en-US" smtClean="0"/>
              <a:pPr/>
              <a:t>6/12/2022</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D57F1E4F-1CFF-5643-939E-217C01CDF565}" type="slidenum">
              <a:rPr lang="en-US" smtClean="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45434644"/>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A0D17D1-D5ED-6E56-95E0-B67A33A43CFE}"/>
              </a:ext>
            </a:extLst>
          </p:cNvPr>
          <p:cNvSpPr>
            <a:spLocks noGrp="1"/>
          </p:cNvSpPr>
          <p:nvPr>
            <p:ph type="ctrTitle"/>
          </p:nvPr>
        </p:nvSpPr>
        <p:spPr/>
        <p:txBody>
          <a:bodyPr>
            <a:normAutofit/>
          </a:bodyPr>
          <a:lstStyle/>
          <a:p>
            <a:r>
              <a:rPr lang="hr-HR" sz="4000" dirty="0"/>
              <a:t>Napomene sa RIF-ovog simpozija vezane uz uvođenje EUR</a:t>
            </a:r>
          </a:p>
        </p:txBody>
      </p:sp>
      <p:sp>
        <p:nvSpPr>
          <p:cNvPr id="3" name="Podnaslov 2">
            <a:extLst>
              <a:ext uri="{FF2B5EF4-FFF2-40B4-BE49-F238E27FC236}">
                <a16:creationId xmlns:a16="http://schemas.microsoft.com/office/drawing/2014/main" id="{EBC2621F-2DF1-19E4-24D2-F26AECB7C1A7}"/>
              </a:ext>
            </a:extLst>
          </p:cNvPr>
          <p:cNvSpPr>
            <a:spLocks noGrp="1"/>
          </p:cNvSpPr>
          <p:nvPr>
            <p:ph type="subTitle" idx="1"/>
          </p:nvPr>
        </p:nvSpPr>
        <p:spPr/>
        <p:txBody>
          <a:bodyPr/>
          <a:lstStyle/>
          <a:p>
            <a:r>
              <a:rPr lang="hr-HR" dirty="0"/>
              <a:t>Lipanj 2022. godine</a:t>
            </a:r>
          </a:p>
        </p:txBody>
      </p:sp>
    </p:spTree>
    <p:extLst>
      <p:ext uri="{BB962C8B-B14F-4D97-AF65-F5344CB8AC3E}">
        <p14:creationId xmlns:p14="http://schemas.microsoft.com/office/powerpoint/2010/main" val="1875345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196B32C-9068-F854-A60C-F8AA1F042FDB}"/>
              </a:ext>
            </a:extLst>
          </p:cNvPr>
          <p:cNvSpPr>
            <a:spLocks noGrp="1"/>
          </p:cNvSpPr>
          <p:nvPr>
            <p:ph type="title"/>
          </p:nvPr>
        </p:nvSpPr>
        <p:spPr/>
        <p:txBody>
          <a:bodyPr/>
          <a:lstStyle/>
          <a:p>
            <a:r>
              <a:rPr lang="hr-HR" dirty="0"/>
              <a:t>Što će se još definirati?</a:t>
            </a:r>
          </a:p>
        </p:txBody>
      </p:sp>
      <p:sp>
        <p:nvSpPr>
          <p:cNvPr id="3" name="Rezervirano mjesto sadržaja 2">
            <a:extLst>
              <a:ext uri="{FF2B5EF4-FFF2-40B4-BE49-F238E27FC236}">
                <a16:creationId xmlns:a16="http://schemas.microsoft.com/office/drawing/2014/main" id="{EBCB79A8-C00A-AC77-EA36-F933329532C3}"/>
              </a:ext>
            </a:extLst>
          </p:cNvPr>
          <p:cNvSpPr>
            <a:spLocks noGrp="1"/>
          </p:cNvSpPr>
          <p:nvPr>
            <p:ph idx="1"/>
          </p:nvPr>
        </p:nvSpPr>
        <p:spPr/>
        <p:txBody>
          <a:bodyPr/>
          <a:lstStyle/>
          <a:p>
            <a:r>
              <a:rPr lang="hr-HR" dirty="0"/>
              <a:t>Iznos blagajničkog maksimuma jer će zbog zaokruživanja biti razlika</a:t>
            </a:r>
          </a:p>
          <a:p>
            <a:r>
              <a:rPr lang="hr-HR" dirty="0"/>
              <a:t>Očekuju se izmjene i ZTD-a u vidu temeljnog kapitala. Poduzetnici će imati 3 godine (kod d.o.o.) za uskladbu temeljnog kapitala sa novim odredbama ZTD-a, a kod d.d. je rok godinu dana. Tendencija je da se ova odluka donese na prvoj Skupštini društva</a:t>
            </a:r>
          </a:p>
          <a:p>
            <a:r>
              <a:rPr lang="hr-HR" dirty="0"/>
              <a:t>Trenutačno smo razvili diskusiju o razlikama i kako iz provesti najjednostavnije</a:t>
            </a:r>
          </a:p>
        </p:txBody>
      </p:sp>
    </p:spTree>
    <p:extLst>
      <p:ext uri="{BB962C8B-B14F-4D97-AF65-F5344CB8AC3E}">
        <p14:creationId xmlns:p14="http://schemas.microsoft.com/office/powerpoint/2010/main" val="1482412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7E07C13-304E-3359-9206-35270E21F97C}"/>
              </a:ext>
            </a:extLst>
          </p:cNvPr>
          <p:cNvSpPr>
            <a:spLocks noGrp="1"/>
          </p:cNvSpPr>
          <p:nvPr>
            <p:ph type="title"/>
          </p:nvPr>
        </p:nvSpPr>
        <p:spPr/>
        <p:txBody>
          <a:bodyPr/>
          <a:lstStyle/>
          <a:p>
            <a:r>
              <a:rPr lang="hr-HR" dirty="0"/>
              <a:t>Što mi moramo vidjeti kako provesti?</a:t>
            </a:r>
          </a:p>
        </p:txBody>
      </p:sp>
      <p:sp>
        <p:nvSpPr>
          <p:cNvPr id="3" name="Rezervirano mjesto sadržaja 2">
            <a:extLst>
              <a:ext uri="{FF2B5EF4-FFF2-40B4-BE49-F238E27FC236}">
                <a16:creationId xmlns:a16="http://schemas.microsoft.com/office/drawing/2014/main" id="{A52B5652-D8AD-F11B-DDF7-8E4CB4CA08EA}"/>
              </a:ext>
            </a:extLst>
          </p:cNvPr>
          <p:cNvSpPr>
            <a:spLocks noGrp="1"/>
          </p:cNvSpPr>
          <p:nvPr>
            <p:ph idx="1"/>
          </p:nvPr>
        </p:nvSpPr>
        <p:spPr/>
        <p:txBody>
          <a:bodyPr/>
          <a:lstStyle/>
          <a:p>
            <a:r>
              <a:rPr lang="hr-HR" dirty="0"/>
              <a:t>Kako će funkcionirati </a:t>
            </a:r>
            <a:r>
              <a:rPr lang="hr-HR" dirty="0" err="1"/>
              <a:t>WebTask</a:t>
            </a:r>
            <a:r>
              <a:rPr lang="hr-HR" dirty="0"/>
              <a:t> u ovom prijelaznom razdoblju? Trenutačno do kraja završetka završnog računa klijenti vide podatke iz prethodne poslovne godine. Budući da će podaci iz prethodne poslovne godine biti u HRK, a novi u EUR, na koji način će to </a:t>
            </a:r>
            <a:r>
              <a:rPr lang="hr-HR" dirty="0" err="1"/>
              <a:t>WebTask</a:t>
            </a:r>
            <a:r>
              <a:rPr lang="hr-HR" dirty="0"/>
              <a:t> raditi? Dva odvojena seta izvještaja?</a:t>
            </a:r>
          </a:p>
          <a:p>
            <a:r>
              <a:rPr lang="hr-HR" dirty="0"/>
              <a:t>Treba sve prethodno testirati!</a:t>
            </a:r>
          </a:p>
          <a:p>
            <a:r>
              <a:rPr lang="hr-HR" dirty="0"/>
              <a:t>IOS-ovi – da li na IOS-ove per 31.12.2022 staviti ukupan fiksni tečaj konverzije?</a:t>
            </a:r>
          </a:p>
          <a:p>
            <a:endParaRPr lang="hr-HR" dirty="0"/>
          </a:p>
        </p:txBody>
      </p:sp>
    </p:spTree>
    <p:extLst>
      <p:ext uri="{BB962C8B-B14F-4D97-AF65-F5344CB8AC3E}">
        <p14:creationId xmlns:p14="http://schemas.microsoft.com/office/powerpoint/2010/main" val="744084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739B19F-BDC9-D7EB-1B17-8B20137A5223}"/>
              </a:ext>
            </a:extLst>
          </p:cNvPr>
          <p:cNvSpPr>
            <a:spLocks noGrp="1"/>
          </p:cNvSpPr>
          <p:nvPr>
            <p:ph type="title"/>
          </p:nvPr>
        </p:nvSpPr>
        <p:spPr/>
        <p:txBody>
          <a:bodyPr/>
          <a:lstStyle/>
          <a:p>
            <a:r>
              <a:rPr lang="hr-HR" dirty="0"/>
              <a:t>Općenite napomene</a:t>
            </a:r>
          </a:p>
        </p:txBody>
      </p:sp>
      <p:sp>
        <p:nvSpPr>
          <p:cNvPr id="3" name="Rezervirano mjesto sadržaja 2">
            <a:extLst>
              <a:ext uri="{FF2B5EF4-FFF2-40B4-BE49-F238E27FC236}">
                <a16:creationId xmlns:a16="http://schemas.microsoft.com/office/drawing/2014/main" id="{67F49779-C88D-3787-1FC8-39FDEE7862C4}"/>
              </a:ext>
            </a:extLst>
          </p:cNvPr>
          <p:cNvSpPr>
            <a:spLocks noGrp="1"/>
          </p:cNvSpPr>
          <p:nvPr>
            <p:ph idx="1"/>
          </p:nvPr>
        </p:nvSpPr>
        <p:spPr>
          <a:xfrm>
            <a:off x="904240" y="1219891"/>
            <a:ext cx="10972800" cy="5638109"/>
          </a:xfrm>
        </p:spPr>
        <p:txBody>
          <a:bodyPr>
            <a:normAutofit fontScale="92500" lnSpcReduction="10000"/>
          </a:bodyPr>
          <a:lstStyle/>
          <a:p>
            <a:r>
              <a:rPr lang="hr-HR" dirty="0"/>
              <a:t>Ukupno se zbog prelaska na EUR očekuje izmjene 77 različitih propisa</a:t>
            </a:r>
          </a:p>
          <a:p>
            <a:r>
              <a:rPr lang="hr-HR" dirty="0"/>
              <a:t>Ukupan utjecaj HNB očekuje na razini od 0,2% povećanja cijena.</a:t>
            </a:r>
          </a:p>
          <a:p>
            <a:r>
              <a:rPr lang="hr-HR" dirty="0"/>
              <a:t>Smjernice iz 12/2021 su jedine službene do sada – očekuje se dorada ovih smjernica iz 05/2022 tijekom narednih tjedana.</a:t>
            </a:r>
          </a:p>
          <a:p>
            <a:r>
              <a:rPr lang="hr-HR" dirty="0"/>
              <a:t>Trenutačno u RH od ukupnog opsega novčanica i kovanica u visini od 43 </a:t>
            </a:r>
            <a:r>
              <a:rPr lang="hr-HR" dirty="0" err="1"/>
              <a:t>mlrd</a:t>
            </a:r>
            <a:r>
              <a:rPr lang="hr-HR" dirty="0"/>
              <a:t> HRK u bankama se nalazi 8 </a:t>
            </a:r>
            <a:r>
              <a:rPr lang="hr-HR" dirty="0" err="1"/>
              <a:t>mlrd</a:t>
            </a:r>
            <a:r>
              <a:rPr lang="hr-HR" dirty="0"/>
              <a:t> HRK, dok preostalih 35 </a:t>
            </a:r>
            <a:r>
              <a:rPr lang="hr-HR" dirty="0" err="1"/>
              <a:t>mlrd</a:t>
            </a:r>
            <a:r>
              <a:rPr lang="hr-HR" dirty="0"/>
              <a:t> HRK cirkulira (vjerojatno se dio nalazi u „madracima”) </a:t>
            </a:r>
          </a:p>
          <a:p>
            <a:r>
              <a:rPr lang="hr-HR" dirty="0"/>
              <a:t>U posljednjih 5 prelaska na EUR tečaj koji je najavljen od narodne banke bio je i u konačnici – odnosno, postoji velika vjerojatnost da će tečaj od 7,53450 biti finalni tečaj za prijelaz na EUR.</a:t>
            </a:r>
          </a:p>
          <a:p>
            <a:r>
              <a:rPr lang="hr-HR" dirty="0"/>
              <a:t>Potvrda prelaska na EUR i tečaja se očekuje sredinom srpnja 2022. godine (od strane EU)</a:t>
            </a:r>
          </a:p>
          <a:p>
            <a:r>
              <a:rPr lang="hr-HR" dirty="0"/>
              <a:t>Sa HNB-om je dogovoreno da će fiksni tečaj konverzije biti identičan tečaju per 31.12.2022 kako ne bi bilo razlike između Bilance per 31.12.2022 i preračunate bilance per 01.01.2023</a:t>
            </a:r>
          </a:p>
          <a:p>
            <a:r>
              <a:rPr lang="hr-HR" dirty="0"/>
              <a:t>Način označavanja valute nije definiran (može biti EUR, euro, €)</a:t>
            </a:r>
          </a:p>
          <a:p>
            <a:r>
              <a:rPr lang="hr-HR" dirty="0"/>
              <a:t>Očekuje se da će u Bilancama nastati manje razlike zbog zaokruživanja, koje će se uskladiti kroz poziciju Kapitala i rezervi (Zadržani dobici) – vjerojatno par </a:t>
            </a:r>
            <a:r>
              <a:rPr lang="hr-HR" dirty="0" err="1"/>
              <a:t>eurocenta</a:t>
            </a:r>
            <a:r>
              <a:rPr lang="hr-HR" dirty="0"/>
              <a:t>. Malo veće razlike se očekuju u slučaju novčanih sredstva, potraživanja i obveza u drugim valutama (USD, CHF…) jer će se trebati 2 puta preračunavati iznosi – po tečaju 31.12.2022 i fiksnom tečaju konverzije od 01.01.2023</a:t>
            </a:r>
          </a:p>
          <a:p>
            <a:endParaRPr lang="hr-HR" dirty="0"/>
          </a:p>
        </p:txBody>
      </p:sp>
    </p:spTree>
    <p:extLst>
      <p:ext uri="{BB962C8B-B14F-4D97-AF65-F5344CB8AC3E}">
        <p14:creationId xmlns:p14="http://schemas.microsoft.com/office/powerpoint/2010/main" val="3215672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88E6455-1F7C-7AE0-78C0-6557F3EFDDEB}"/>
              </a:ext>
            </a:extLst>
          </p:cNvPr>
          <p:cNvSpPr>
            <a:spLocks noGrp="1"/>
          </p:cNvSpPr>
          <p:nvPr>
            <p:ph type="title"/>
          </p:nvPr>
        </p:nvSpPr>
        <p:spPr/>
        <p:txBody>
          <a:bodyPr/>
          <a:lstStyle/>
          <a:p>
            <a:r>
              <a:rPr lang="hr-HR" dirty="0"/>
              <a:t>Opće napomene 2:</a:t>
            </a:r>
          </a:p>
        </p:txBody>
      </p:sp>
      <p:sp>
        <p:nvSpPr>
          <p:cNvPr id="3" name="Rezervirano mjesto sadržaja 2">
            <a:extLst>
              <a:ext uri="{FF2B5EF4-FFF2-40B4-BE49-F238E27FC236}">
                <a16:creationId xmlns:a16="http://schemas.microsoft.com/office/drawing/2014/main" id="{5AB7CEA3-9AEF-05A2-4C75-8F4BC3483515}"/>
              </a:ext>
            </a:extLst>
          </p:cNvPr>
          <p:cNvSpPr>
            <a:spLocks noGrp="1"/>
          </p:cNvSpPr>
          <p:nvPr>
            <p:ph idx="1"/>
          </p:nvPr>
        </p:nvSpPr>
        <p:spPr>
          <a:xfrm>
            <a:off x="1251678" y="1595121"/>
            <a:ext cx="10178322" cy="4880494"/>
          </a:xfrm>
        </p:spPr>
        <p:txBody>
          <a:bodyPr>
            <a:normAutofit lnSpcReduction="10000"/>
          </a:bodyPr>
          <a:lstStyle/>
          <a:p>
            <a:r>
              <a:rPr lang="hr-HR" dirty="0"/>
              <a:t>2 ključna načela – zaštita potrošača i zabrana neopravdanog povećanja cijena – očekuje se veći broj kontrola u narednim mjesecima</a:t>
            </a:r>
          </a:p>
          <a:p>
            <a:r>
              <a:rPr lang="hr-HR" dirty="0"/>
              <a:t>Dvojno iskazivanje je samo u transakcijama sa krajnjim potrošačima (B2B, B2G, G2G izuzeti od dvojnog iskazivanja)</a:t>
            </a:r>
          </a:p>
          <a:p>
            <a:r>
              <a:rPr lang="hr-HR" dirty="0"/>
              <a:t>Od 05.09.2022 do 31.12.2022– obveza dvojnog iskazivanja cijena (HRK i EUR), no uz naplatu u HRK</a:t>
            </a:r>
          </a:p>
          <a:p>
            <a:r>
              <a:rPr lang="hr-HR" dirty="0"/>
              <a:t>Od 01.01.2023 – 31.12.2023 – obveza dvojnog iskazivanja cijena (EUR i HRK), no uz naplatu u EUR</a:t>
            </a:r>
          </a:p>
          <a:p>
            <a:r>
              <a:rPr lang="hr-HR" dirty="0"/>
              <a:t>Od 01.01.-14.01.2023 – kupci u maloprodaji mogu plaćati u HRK, ali povrat novčanih sredstva mora biti u EUR (u iznimnim situacijama je dopušteno u HRK). Fiskalizacija je u EUR!</a:t>
            </a:r>
          </a:p>
          <a:p>
            <a:r>
              <a:rPr lang="hr-HR" dirty="0"/>
              <a:t>Na vidljivo mjestu mora biti istaknut fiksni tečaj konverzije!</a:t>
            </a:r>
          </a:p>
          <a:p>
            <a:r>
              <a:rPr lang="hr-HR" dirty="0"/>
              <a:t>Kafići će morati napraviti nove cjenike – jedan do 01.01.2023 a drugi poslije 01.01.2023! Dodati troškovi!</a:t>
            </a:r>
          </a:p>
        </p:txBody>
      </p:sp>
    </p:spTree>
    <p:extLst>
      <p:ext uri="{BB962C8B-B14F-4D97-AF65-F5344CB8AC3E}">
        <p14:creationId xmlns:p14="http://schemas.microsoft.com/office/powerpoint/2010/main" val="3593634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88E6455-1F7C-7AE0-78C0-6557F3EFDDEB}"/>
              </a:ext>
            </a:extLst>
          </p:cNvPr>
          <p:cNvSpPr>
            <a:spLocks noGrp="1"/>
          </p:cNvSpPr>
          <p:nvPr>
            <p:ph type="title"/>
          </p:nvPr>
        </p:nvSpPr>
        <p:spPr/>
        <p:txBody>
          <a:bodyPr/>
          <a:lstStyle/>
          <a:p>
            <a:r>
              <a:rPr lang="hr-HR" dirty="0"/>
              <a:t>Opće napomene 3:</a:t>
            </a:r>
          </a:p>
        </p:txBody>
      </p:sp>
      <p:sp>
        <p:nvSpPr>
          <p:cNvPr id="3" name="Rezervirano mjesto sadržaja 2">
            <a:extLst>
              <a:ext uri="{FF2B5EF4-FFF2-40B4-BE49-F238E27FC236}">
                <a16:creationId xmlns:a16="http://schemas.microsoft.com/office/drawing/2014/main" id="{5AB7CEA3-9AEF-05A2-4C75-8F4BC3483515}"/>
              </a:ext>
            </a:extLst>
          </p:cNvPr>
          <p:cNvSpPr>
            <a:spLocks noGrp="1"/>
          </p:cNvSpPr>
          <p:nvPr>
            <p:ph idx="1"/>
          </p:nvPr>
        </p:nvSpPr>
        <p:spPr>
          <a:xfrm>
            <a:off x="1251678" y="1595121"/>
            <a:ext cx="10178322" cy="4880494"/>
          </a:xfrm>
        </p:spPr>
        <p:txBody>
          <a:bodyPr>
            <a:normAutofit/>
          </a:bodyPr>
          <a:lstStyle/>
          <a:p>
            <a:r>
              <a:rPr lang="hr-HR" dirty="0"/>
              <a:t>Ako je uz račun priložena i uplatnica, nije potrebno na uplatnici navoditi iznose u EUR, ali ako je samo uplatnica, tada mora biti dvojno iskazivanje cijena.</a:t>
            </a:r>
          </a:p>
          <a:p>
            <a:r>
              <a:rPr lang="hr-HR" dirty="0"/>
              <a:t>Minimizirati blagajničke uplate i isplate u tih prvih 14 dana!</a:t>
            </a:r>
          </a:p>
          <a:p>
            <a:r>
              <a:rPr lang="hr-HR" dirty="0"/>
              <a:t>Banke će pitati koji račun klijenti žele zatvoriti – HRK ili EUR, budući da će u suprotnom biti dva EUR računa</a:t>
            </a:r>
          </a:p>
          <a:p>
            <a:r>
              <a:rPr lang="hr-HR" dirty="0"/>
              <a:t>Očekuju se izmjene Naredbe o plaćanju poreza i doprinosa – treba to redovno pratiti</a:t>
            </a:r>
          </a:p>
          <a:p>
            <a:pPr marL="0" indent="0">
              <a:buNone/>
            </a:pPr>
            <a:endParaRPr lang="hr-HR" dirty="0"/>
          </a:p>
          <a:p>
            <a:endParaRPr lang="hr-HR" dirty="0"/>
          </a:p>
        </p:txBody>
      </p:sp>
    </p:spTree>
    <p:extLst>
      <p:ext uri="{BB962C8B-B14F-4D97-AF65-F5344CB8AC3E}">
        <p14:creationId xmlns:p14="http://schemas.microsoft.com/office/powerpoint/2010/main" val="4094012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D1B3A8-0469-C514-CAEE-E7221F4700C6}"/>
              </a:ext>
            </a:extLst>
          </p:cNvPr>
          <p:cNvSpPr>
            <a:spLocks noGrp="1"/>
          </p:cNvSpPr>
          <p:nvPr>
            <p:ph type="title"/>
          </p:nvPr>
        </p:nvSpPr>
        <p:spPr/>
        <p:txBody>
          <a:bodyPr/>
          <a:lstStyle/>
          <a:p>
            <a:r>
              <a:rPr lang="hr-HR" dirty="0"/>
              <a:t>Potencijalni problemi / Preporuke</a:t>
            </a:r>
          </a:p>
        </p:txBody>
      </p:sp>
      <p:sp>
        <p:nvSpPr>
          <p:cNvPr id="3" name="Rezervirano mjesto sadržaja 2">
            <a:extLst>
              <a:ext uri="{FF2B5EF4-FFF2-40B4-BE49-F238E27FC236}">
                <a16:creationId xmlns:a16="http://schemas.microsoft.com/office/drawing/2014/main" id="{84FC70B4-A590-5328-39B2-00E09B87D481}"/>
              </a:ext>
            </a:extLst>
          </p:cNvPr>
          <p:cNvSpPr>
            <a:spLocks noGrp="1"/>
          </p:cNvSpPr>
          <p:nvPr>
            <p:ph idx="1"/>
          </p:nvPr>
        </p:nvSpPr>
        <p:spPr>
          <a:xfrm>
            <a:off x="1251678" y="2286001"/>
            <a:ext cx="10178322" cy="4189614"/>
          </a:xfrm>
        </p:spPr>
        <p:txBody>
          <a:bodyPr>
            <a:normAutofit/>
          </a:bodyPr>
          <a:lstStyle/>
          <a:p>
            <a:r>
              <a:rPr lang="hr-HR" dirty="0"/>
              <a:t>kod poduzetnika koji prodaju proizvoda čija je jedinična cijena izuzetno niska (npr. 0,10 kn kod čavlića), zbog čega bi u nekim situacijama cijena nakon preračunavanja u EUR bila 0,00 EUR, preporuka je da se poveća cijena </a:t>
            </a:r>
          </a:p>
          <a:p>
            <a:r>
              <a:rPr lang="hr-HR" dirty="0"/>
              <a:t>Razmotriti izradu inventurnih postupaka prije okončanja poslovne godine (tj. da nije inventura krajem godine, već npr. 30.11.2022)</a:t>
            </a:r>
          </a:p>
          <a:p>
            <a:r>
              <a:rPr lang="hr-HR" dirty="0"/>
              <a:t>Neophodno je sve prethodno testirati jer se može desiti da će dio programa krivo odraditi neke postavke. Pri tome dobro paziti na unos datuma (posebice u analitičkim evidencijama) jer su one ključne u ovom postupku preračunavanja.</a:t>
            </a:r>
          </a:p>
          <a:p>
            <a:r>
              <a:rPr lang="hr-HR" dirty="0"/>
              <a:t>Ne očekuju probleme kod klijenata koji imaju „</a:t>
            </a:r>
            <a:r>
              <a:rPr lang="hr-HR" dirty="0" err="1"/>
              <a:t>fast</a:t>
            </a:r>
            <a:r>
              <a:rPr lang="hr-HR" dirty="0"/>
              <a:t> </a:t>
            </a:r>
            <a:r>
              <a:rPr lang="hr-HR" dirty="0" err="1"/>
              <a:t>close</a:t>
            </a:r>
            <a:r>
              <a:rPr lang="hr-HR" dirty="0"/>
              <a:t>” – fakture iz 12/2022 uredno će se moći unijeti u PDV obrazac za 01/2023 po fiksnom tečaju konverzije</a:t>
            </a:r>
          </a:p>
          <a:p>
            <a:r>
              <a:rPr lang="hr-HR" dirty="0"/>
              <a:t>Razmisliti da li slati </a:t>
            </a:r>
            <a:r>
              <a:rPr lang="hr-HR" dirty="0" err="1"/>
              <a:t>IOSove</a:t>
            </a:r>
            <a:r>
              <a:rPr lang="hr-HR" dirty="0"/>
              <a:t> ove godine ranije</a:t>
            </a:r>
          </a:p>
        </p:txBody>
      </p:sp>
    </p:spTree>
    <p:extLst>
      <p:ext uri="{BB962C8B-B14F-4D97-AF65-F5344CB8AC3E}">
        <p14:creationId xmlns:p14="http://schemas.microsoft.com/office/powerpoint/2010/main" val="320175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F15FE93-94C9-22CB-45F6-DA69490FE2D7}"/>
              </a:ext>
            </a:extLst>
          </p:cNvPr>
          <p:cNvSpPr>
            <a:spLocks noGrp="1"/>
          </p:cNvSpPr>
          <p:nvPr>
            <p:ph type="title"/>
          </p:nvPr>
        </p:nvSpPr>
        <p:spPr/>
        <p:txBody>
          <a:bodyPr/>
          <a:lstStyle/>
          <a:p>
            <a:r>
              <a:rPr lang="hr-HR" dirty="0"/>
              <a:t>Plaće</a:t>
            </a:r>
          </a:p>
        </p:txBody>
      </p:sp>
      <p:sp>
        <p:nvSpPr>
          <p:cNvPr id="3" name="Rezervirano mjesto sadržaja 2">
            <a:extLst>
              <a:ext uri="{FF2B5EF4-FFF2-40B4-BE49-F238E27FC236}">
                <a16:creationId xmlns:a16="http://schemas.microsoft.com/office/drawing/2014/main" id="{7FE62528-42A9-D958-F5FD-8606C6868B15}"/>
              </a:ext>
            </a:extLst>
          </p:cNvPr>
          <p:cNvSpPr>
            <a:spLocks noGrp="1"/>
          </p:cNvSpPr>
          <p:nvPr>
            <p:ph idx="1"/>
          </p:nvPr>
        </p:nvSpPr>
        <p:spPr>
          <a:xfrm>
            <a:off x="1066800" y="1391920"/>
            <a:ext cx="10728960" cy="5222240"/>
          </a:xfrm>
        </p:spPr>
        <p:txBody>
          <a:bodyPr>
            <a:normAutofit fontScale="92500" lnSpcReduction="20000"/>
          </a:bodyPr>
          <a:lstStyle/>
          <a:p>
            <a:r>
              <a:rPr lang="hr-HR" dirty="0"/>
              <a:t>Dvojno iskazivanje definirano je samo za iznos za isplatu, ali nije propisan raspored podataka na isplatnoj listi.  Ako se dio plaće isplaćuje na zaštićeni račun, tada nema potrebe iskazivati dio koji ide na zaštićeni račun u EUR i dio koji se susteže. Dakle, samo jedan iznos.</a:t>
            </a:r>
          </a:p>
          <a:p>
            <a:r>
              <a:rPr lang="hr-HR" dirty="0"/>
              <a:t>Ako je na isplatnoj listi iskazana naknada za prijevoz, paušalne </a:t>
            </a:r>
            <a:r>
              <a:rPr lang="hr-HR" dirty="0" err="1"/>
              <a:t>nakande</a:t>
            </a:r>
            <a:r>
              <a:rPr lang="hr-HR" dirty="0"/>
              <a:t> za prehranu, nagrada za radne rezultate (sve ove naknade se ne moraju iskazati na isplatnoj listi), tada ih je neophodno iskazati u HRK, a iznos za isplatu plaće u EUR.</a:t>
            </a:r>
          </a:p>
          <a:p>
            <a:r>
              <a:rPr lang="hr-HR" dirty="0"/>
              <a:t>U sustavu COP-a dogovoreno je da će se iskazivati dvojno 3 podatka – bruto, neto prije obustava i neto za isplatu.</a:t>
            </a:r>
          </a:p>
          <a:p>
            <a:r>
              <a:rPr lang="hr-HR" dirty="0"/>
              <a:t>Obračun plaće za 12/2022 biti će u EUR (jer je isplata poslije 01.01.2023), JOPPD će biti u EUR, ali JOPPD za primitak u naravi i neoporezive primitke (koji se dostavlja do 15.01.2023) biti će u HRK. Priznavanje u poslovnim knjigama troška plaće za 12/2022 ide u HRK po fiksnom tečaju konverzije.</a:t>
            </a:r>
          </a:p>
          <a:p>
            <a:r>
              <a:rPr lang="hr-HR" dirty="0"/>
              <a:t>Svi ispravci JOPPD iz 2022 godine (bez obzira kada se rade u 2023) idu u HRK. Ako program to neće dopuštati, tada je moguće napraviti korekciju ručno kroz </a:t>
            </a:r>
            <a:r>
              <a:rPr lang="hr-HR" dirty="0" err="1"/>
              <a:t>ePoreznu</a:t>
            </a:r>
            <a:r>
              <a:rPr lang="hr-HR" dirty="0"/>
              <a:t> upravu</a:t>
            </a:r>
          </a:p>
          <a:p>
            <a:r>
              <a:rPr lang="hr-HR" dirty="0"/>
              <a:t>JOPPD za kapitalne dobitke iz 2022 (a koji se dostavlja do 28.02.2023) ide u EUR</a:t>
            </a:r>
          </a:p>
          <a:p>
            <a:r>
              <a:rPr lang="hr-HR" dirty="0"/>
              <a:t>Porezna uprava će iz JOPPD-a za 12/2022 (a koji je zaprimljen u EUR) dostaviti podatke u MIO u HRK kako bi se utvrdila mirovinska osnovica</a:t>
            </a:r>
          </a:p>
        </p:txBody>
      </p:sp>
    </p:spTree>
    <p:extLst>
      <p:ext uri="{BB962C8B-B14F-4D97-AF65-F5344CB8AC3E}">
        <p14:creationId xmlns:p14="http://schemas.microsoft.com/office/powerpoint/2010/main" val="1099965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2D40015-2FAF-740C-D9A6-414EA7FEEA22}"/>
              </a:ext>
            </a:extLst>
          </p:cNvPr>
          <p:cNvSpPr>
            <a:spLocks noGrp="1"/>
          </p:cNvSpPr>
          <p:nvPr>
            <p:ph type="title"/>
          </p:nvPr>
        </p:nvSpPr>
        <p:spPr/>
        <p:txBody>
          <a:bodyPr/>
          <a:lstStyle/>
          <a:p>
            <a:r>
              <a:rPr lang="hr-HR" dirty="0"/>
              <a:t>Plaće 2</a:t>
            </a:r>
          </a:p>
        </p:txBody>
      </p:sp>
      <p:sp>
        <p:nvSpPr>
          <p:cNvPr id="3" name="Rezervirano mjesto sadržaja 2">
            <a:extLst>
              <a:ext uri="{FF2B5EF4-FFF2-40B4-BE49-F238E27FC236}">
                <a16:creationId xmlns:a16="http://schemas.microsoft.com/office/drawing/2014/main" id="{DEA077BE-0442-F986-B533-3CA03ABE903A}"/>
              </a:ext>
            </a:extLst>
          </p:cNvPr>
          <p:cNvSpPr>
            <a:spLocks noGrp="1"/>
          </p:cNvSpPr>
          <p:nvPr>
            <p:ph idx="1"/>
          </p:nvPr>
        </p:nvSpPr>
        <p:spPr/>
        <p:txBody>
          <a:bodyPr/>
          <a:lstStyle/>
          <a:p>
            <a:r>
              <a:rPr lang="hr-HR" dirty="0"/>
              <a:t>Putni nalozi su izuzeti od dvojnog iskazivanja</a:t>
            </a:r>
          </a:p>
          <a:p>
            <a:r>
              <a:rPr lang="hr-HR" dirty="0"/>
              <a:t>Iskazivanje prosjeka plaće – dio koji je u HRK isplaćen se iskazuje u HRK, dio koji je u EUR iskazuje se u EUR, ali još na kraju ide iskazivanje ukupno u EUR uz preračun fiksnog tečaja konverzije.</a:t>
            </a:r>
          </a:p>
          <a:p>
            <a:r>
              <a:rPr lang="hr-HR" dirty="0"/>
              <a:t>Olakšice i neoporezivi primici će biti sada „čudni” – za sada nema informacije da se razmišlja o izmjenama Pravilnika o porezu na dohodak;</a:t>
            </a:r>
          </a:p>
          <a:p>
            <a:endParaRPr lang="hr-HR" dirty="0"/>
          </a:p>
        </p:txBody>
      </p:sp>
    </p:spTree>
    <p:extLst>
      <p:ext uri="{BB962C8B-B14F-4D97-AF65-F5344CB8AC3E}">
        <p14:creationId xmlns:p14="http://schemas.microsoft.com/office/powerpoint/2010/main" val="1369025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019CAD0-0ABB-DE90-EF29-6FF2FAC69473}"/>
              </a:ext>
            </a:extLst>
          </p:cNvPr>
          <p:cNvSpPr>
            <a:spLocks noGrp="1"/>
          </p:cNvSpPr>
          <p:nvPr>
            <p:ph type="title"/>
          </p:nvPr>
        </p:nvSpPr>
        <p:spPr/>
        <p:txBody>
          <a:bodyPr/>
          <a:lstStyle/>
          <a:p>
            <a:r>
              <a:rPr lang="hr-HR" dirty="0"/>
              <a:t>Radno pravo</a:t>
            </a:r>
          </a:p>
        </p:txBody>
      </p:sp>
      <p:sp>
        <p:nvSpPr>
          <p:cNvPr id="3" name="Rezervirano mjesto sadržaja 2">
            <a:extLst>
              <a:ext uri="{FF2B5EF4-FFF2-40B4-BE49-F238E27FC236}">
                <a16:creationId xmlns:a16="http://schemas.microsoft.com/office/drawing/2014/main" id="{09A01DE6-1336-D13E-3CAD-5515BBF2A87F}"/>
              </a:ext>
            </a:extLst>
          </p:cNvPr>
          <p:cNvSpPr>
            <a:spLocks noGrp="1"/>
          </p:cNvSpPr>
          <p:nvPr>
            <p:ph idx="1"/>
          </p:nvPr>
        </p:nvSpPr>
        <p:spPr/>
        <p:txBody>
          <a:bodyPr/>
          <a:lstStyle/>
          <a:p>
            <a:r>
              <a:rPr lang="hr-HR" dirty="0"/>
              <a:t>Ne preporuča se izrada novih ugovora o radu – postojeći ugovori o radu se preračunavaju po fiksnom tečaju konverzije</a:t>
            </a:r>
          </a:p>
          <a:p>
            <a:r>
              <a:rPr lang="hr-HR" dirty="0"/>
              <a:t>Ne postoji obveza objave novih iznosa u EUR prava radnika, ali postoji </a:t>
            </a:r>
            <a:r>
              <a:rPr lang="hr-HR" dirty="0" err="1"/>
              <a:t>neformana</a:t>
            </a:r>
            <a:r>
              <a:rPr lang="hr-HR" dirty="0"/>
              <a:t> preporuka da se obavijest o fiksnom tečaju konverzije zajedno sa novim pravima radnika stavi na oglasnu ploču.</a:t>
            </a:r>
          </a:p>
          <a:p>
            <a:r>
              <a:rPr lang="hr-HR" dirty="0"/>
              <a:t>U djelatnostima u kojima dolazi do smanjenje obima poslovanja (npr. mjenjačnice) bitno je kao razlog navesti </a:t>
            </a:r>
            <a:r>
              <a:rPr lang="en-GB" dirty="0"/>
              <a:t>“</a:t>
            </a:r>
            <a:r>
              <a:rPr lang="hr-HR" dirty="0"/>
              <a:t>smanjenje opsega poslovanja zbog uvođenja eura”, a ne samo „zbog uvođenja eura”</a:t>
            </a:r>
          </a:p>
        </p:txBody>
      </p:sp>
    </p:spTree>
    <p:extLst>
      <p:ext uri="{BB962C8B-B14F-4D97-AF65-F5344CB8AC3E}">
        <p14:creationId xmlns:p14="http://schemas.microsoft.com/office/powerpoint/2010/main" val="3953161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5C0B479-97F3-C267-8D0F-AD50BA1E0230}"/>
              </a:ext>
            </a:extLst>
          </p:cNvPr>
          <p:cNvSpPr>
            <a:spLocks noGrp="1"/>
          </p:cNvSpPr>
          <p:nvPr>
            <p:ph type="title"/>
          </p:nvPr>
        </p:nvSpPr>
        <p:spPr/>
        <p:txBody>
          <a:bodyPr/>
          <a:lstStyle/>
          <a:p>
            <a:r>
              <a:rPr lang="hr-HR" dirty="0"/>
              <a:t>Trgovačko pravo</a:t>
            </a:r>
          </a:p>
        </p:txBody>
      </p:sp>
      <p:sp>
        <p:nvSpPr>
          <p:cNvPr id="3" name="Rezervirano mjesto sadržaja 2">
            <a:extLst>
              <a:ext uri="{FF2B5EF4-FFF2-40B4-BE49-F238E27FC236}">
                <a16:creationId xmlns:a16="http://schemas.microsoft.com/office/drawing/2014/main" id="{B8C73D16-8A9B-6F03-B77F-F21E433B0B9E}"/>
              </a:ext>
            </a:extLst>
          </p:cNvPr>
          <p:cNvSpPr>
            <a:spLocks noGrp="1"/>
          </p:cNvSpPr>
          <p:nvPr>
            <p:ph idx="1"/>
          </p:nvPr>
        </p:nvSpPr>
        <p:spPr/>
        <p:txBody>
          <a:bodyPr/>
          <a:lstStyle/>
          <a:p>
            <a:r>
              <a:rPr lang="hr-HR" dirty="0"/>
              <a:t>Ne postoji potreba za sklapanjem novih ugovora u EUR sa poslovnim partnerima (domaćim i ino);</a:t>
            </a:r>
          </a:p>
          <a:p>
            <a:r>
              <a:rPr lang="hr-HR" dirty="0"/>
              <a:t>Preporuka je da se kod poslovnih partnera iz trećih zemalja sa kojima je bilo ugovoreni iznos u HRK sklopi </a:t>
            </a:r>
            <a:r>
              <a:rPr lang="hr-HR" dirty="0" err="1"/>
              <a:t>anex</a:t>
            </a:r>
            <a:r>
              <a:rPr lang="hr-HR" dirty="0"/>
              <a:t> ugovora u kojem se definira da će se cijene obračunavati po fiksnom tečaju konverzije;</a:t>
            </a:r>
          </a:p>
          <a:p>
            <a:endParaRPr lang="hr-HR" dirty="0"/>
          </a:p>
        </p:txBody>
      </p:sp>
    </p:spTree>
    <p:extLst>
      <p:ext uri="{BB962C8B-B14F-4D97-AF65-F5344CB8AC3E}">
        <p14:creationId xmlns:p14="http://schemas.microsoft.com/office/powerpoint/2010/main" val="1157984996"/>
      </p:ext>
    </p:extLst>
  </p:cSld>
  <p:clrMapOvr>
    <a:masterClrMapping/>
  </p:clrMapOvr>
</p:sld>
</file>

<file path=ppt/theme/theme1.xml><?xml version="1.0" encoding="utf-8"?>
<a:theme xmlns:a="http://schemas.openxmlformats.org/drawingml/2006/main" name="Značka">
  <a:themeElements>
    <a:clrScheme name="Značka">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Značka">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Značk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TM10001106[[fn=Značka]]</Template>
  <TotalTime>83</TotalTime>
  <Words>1265</Words>
  <Application>Microsoft Office PowerPoint</Application>
  <PresentationFormat>Široki zaslon</PresentationFormat>
  <Paragraphs>58</Paragraphs>
  <Slides>11</Slides>
  <Notes>0</Notes>
  <HiddenSlides>0</HiddenSlides>
  <MMClips>0</MMClips>
  <ScaleCrop>false</ScaleCrop>
  <HeadingPairs>
    <vt:vector size="6" baseType="variant">
      <vt:variant>
        <vt:lpstr>Korišteni fontovi</vt:lpstr>
      </vt:variant>
      <vt:variant>
        <vt:i4>3</vt:i4>
      </vt:variant>
      <vt:variant>
        <vt:lpstr>Tema</vt:lpstr>
      </vt:variant>
      <vt:variant>
        <vt:i4>1</vt:i4>
      </vt:variant>
      <vt:variant>
        <vt:lpstr>Naslovi slajdova</vt:lpstr>
      </vt:variant>
      <vt:variant>
        <vt:i4>11</vt:i4>
      </vt:variant>
    </vt:vector>
  </HeadingPairs>
  <TitlesOfParts>
    <vt:vector size="15" baseType="lpstr">
      <vt:lpstr>Arial</vt:lpstr>
      <vt:lpstr>Gill Sans MT</vt:lpstr>
      <vt:lpstr>Impact</vt:lpstr>
      <vt:lpstr>Značka</vt:lpstr>
      <vt:lpstr>Napomene sa RIF-ovog simpozija vezane uz uvođenje EUR</vt:lpstr>
      <vt:lpstr>Općenite napomene</vt:lpstr>
      <vt:lpstr>Opće napomene 2:</vt:lpstr>
      <vt:lpstr>Opće napomene 3:</vt:lpstr>
      <vt:lpstr>Potencijalni problemi / Preporuke</vt:lpstr>
      <vt:lpstr>Plaće</vt:lpstr>
      <vt:lpstr>Plaće 2</vt:lpstr>
      <vt:lpstr>Radno pravo</vt:lpstr>
      <vt:lpstr>Trgovačko pravo</vt:lpstr>
      <vt:lpstr>Što će se još definirati?</vt:lpstr>
      <vt:lpstr>Što mi moramo vidjeti kako provesti?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Napomene sa RIF-ovog simpozija vezane uz uvođenje EUR</dc:title>
  <dc:creator>Dubravka Kopun</dc:creator>
  <cp:lastModifiedBy>Dubravka Kopun</cp:lastModifiedBy>
  <cp:revision>1</cp:revision>
  <dcterms:created xsi:type="dcterms:W3CDTF">2022-06-12T13:22:02Z</dcterms:created>
  <dcterms:modified xsi:type="dcterms:W3CDTF">2022-06-12T14:45:45Z</dcterms:modified>
</cp:coreProperties>
</file>